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67"/>
  </p:notesMasterIdLst>
  <p:sldIdLst>
    <p:sldId id="322" r:id="rId3"/>
    <p:sldId id="269" r:id="rId4"/>
    <p:sldId id="281" r:id="rId5"/>
    <p:sldId id="544" r:id="rId6"/>
    <p:sldId id="545" r:id="rId7"/>
    <p:sldId id="546" r:id="rId8"/>
    <p:sldId id="660" r:id="rId9"/>
    <p:sldId id="353" r:id="rId10"/>
    <p:sldId id="626" r:id="rId11"/>
    <p:sldId id="631" r:id="rId12"/>
    <p:sldId id="632" r:id="rId13"/>
    <p:sldId id="584" r:id="rId14"/>
    <p:sldId id="615" r:id="rId15"/>
    <p:sldId id="616" r:id="rId16"/>
    <p:sldId id="583" r:id="rId17"/>
    <p:sldId id="642" r:id="rId18"/>
    <p:sldId id="594" r:id="rId19"/>
    <p:sldId id="595" r:id="rId20"/>
    <p:sldId id="596" r:id="rId21"/>
    <p:sldId id="597" r:id="rId22"/>
    <p:sldId id="598" r:id="rId23"/>
    <p:sldId id="599" r:id="rId24"/>
    <p:sldId id="600" r:id="rId25"/>
    <p:sldId id="601" r:id="rId26"/>
    <p:sldId id="602" r:id="rId27"/>
    <p:sldId id="603" r:id="rId28"/>
    <p:sldId id="604" r:id="rId29"/>
    <p:sldId id="605" r:id="rId30"/>
    <p:sldId id="606" r:id="rId31"/>
    <p:sldId id="607" r:id="rId32"/>
    <p:sldId id="608" r:id="rId33"/>
    <p:sldId id="609" r:id="rId34"/>
    <p:sldId id="610" r:id="rId35"/>
    <p:sldId id="611" r:id="rId36"/>
    <p:sldId id="633" r:id="rId37"/>
    <p:sldId id="634" r:id="rId38"/>
    <p:sldId id="635" r:id="rId39"/>
    <p:sldId id="636" r:id="rId40"/>
    <p:sldId id="643" r:id="rId41"/>
    <p:sldId id="571" r:id="rId42"/>
    <p:sldId id="572" r:id="rId43"/>
    <p:sldId id="573" r:id="rId44"/>
    <p:sldId id="575" r:id="rId45"/>
    <p:sldId id="576" r:id="rId46"/>
    <p:sldId id="637" r:id="rId47"/>
    <p:sldId id="638" r:id="rId48"/>
    <p:sldId id="639" r:id="rId49"/>
    <p:sldId id="644" r:id="rId50"/>
    <p:sldId id="577" r:id="rId51"/>
    <p:sldId id="578" r:id="rId52"/>
    <p:sldId id="645" r:id="rId53"/>
    <p:sldId id="646" r:id="rId54"/>
    <p:sldId id="647" r:id="rId55"/>
    <p:sldId id="648" r:id="rId56"/>
    <p:sldId id="649" r:id="rId57"/>
    <p:sldId id="650" r:id="rId58"/>
    <p:sldId id="655" r:id="rId59"/>
    <p:sldId id="656" r:id="rId60"/>
    <p:sldId id="657" r:id="rId61"/>
    <p:sldId id="658" r:id="rId62"/>
    <p:sldId id="659" r:id="rId63"/>
    <p:sldId id="590" r:id="rId64"/>
    <p:sldId id="593" r:id="rId65"/>
    <p:sldId id="259" r:id="rId66"/>
  </p:sldIdLst>
  <p:sldSz cx="12192000" cy="6858000"/>
  <p:notesSz cx="6858000" cy="9144000"/>
  <p:custDataLst>
    <p:tags r:id="rId68"/>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194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4687"/>
    <a:srgbClr val="2F2637"/>
    <a:srgbClr val="4F4F4F"/>
    <a:srgbClr val="EB63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4"/>
    <p:restoredTop sz="94038"/>
  </p:normalViewPr>
  <p:slideViewPr>
    <p:cSldViewPr snapToGrid="0" showGuides="1">
      <p:cViewPr varScale="1">
        <p:scale>
          <a:sx n="85" d="100"/>
          <a:sy n="85" d="100"/>
        </p:scale>
        <p:origin x="562" y="58"/>
      </p:cViewPr>
      <p:guideLst>
        <p:guide orient="horz" pos="1944"/>
        <p:guide pos="383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8BC6F9E-8E49-4860-9974-EC22B8BC1C8B}"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t>2024/8/19</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等线" panose="02010600030101010101" pitchFamily="2" charset="-122"/>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等线" panose="02010600030101010101" pitchFamily="2" charset="-122"/>
              </a:rPr>
              <a:t>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等线" panose="02010600030101010101" pitchFamily="2" charset="-122"/>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等线" panose="02010600030101010101" pitchFamily="2" charset="-122"/>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等线" panose="02010600030101010101" pitchFamily="2" charset="-122"/>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等线" panose="02010600030101010101" pitchFamily="2" charset="-122"/>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16C97B5-5020-4F2B-A6D3-748E63000F63}" type="slidenum">
              <a:rPr kumimoji="0" lang="zh-CN" altLang="en-US" sz="1200" b="0" i="0" u="none" strike="noStrike" kern="1200" cap="none" spc="0" normalizeH="0" baseline="0" noProof="0">
                <a:ln>
                  <a:noFill/>
                </a:ln>
                <a:solidFill>
                  <a:schemeClr val="tx1"/>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024202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1pPr>
    <a:lvl2pPr marL="4572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2pPr>
    <a:lvl3pPr marL="9144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3pPr>
    <a:lvl4pPr marL="13716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4pPr>
    <a:lvl5pPr marL="1828800" algn="l" rtl="0" eaLnBrk="0" fontAlgn="base" hangingPunct="0">
      <a:spcBef>
        <a:spcPct val="30000"/>
      </a:spcBef>
      <a:spcAft>
        <a:spcPct val="0"/>
      </a:spcAft>
      <a:defRPr sz="1200" kern="1200">
        <a:solidFill>
          <a:schemeClr val="tx1"/>
        </a:solidFill>
        <a:latin typeface="+mn-lt"/>
        <a:ea typeface="+mn-ea"/>
        <a:cs typeface="等线"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2"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53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8916E999-13B9-4E39-A441-06688F4800AC}" type="slidenum">
              <a:rPr lang="zh-CN" altLang="en-US" smtClean="0">
                <a:latin typeface="Calibri" panose="020F0502020204030204" pitchFamily="34" charset="0"/>
                <a:ea typeface="微软雅黑" panose="020B0503020204020204" pitchFamily="34" charset="-122"/>
              </a:rPr>
              <a:pPr/>
              <a:t>10</a:t>
            </a:fld>
            <a:endParaRPr lang="zh-CN" altLang="en-US">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149924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5400" b="1">
                <a:solidFill>
                  <a:srgbClr val="0070C0"/>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11" name="灯片编号占位符 5"/>
          <p:cNvSpPr>
            <a:spLocks noGrp="1"/>
          </p:cNvSpPr>
          <p:nvPr>
            <p:ph type="sldNum" sz="quarter" idx="4"/>
          </p:nvPr>
        </p:nvSpPr>
        <p:spPr>
          <a:xfrm>
            <a:off x="5840413" y="6356350"/>
            <a:ext cx="511175"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645EBEBF-EA61-4FBE-B109-7122E21DE61C}"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693059" y="1741596"/>
            <a:ext cx="10869741" cy="1204804"/>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8" name="内容占位符 2"/>
          <p:cNvSpPr>
            <a:spLocks noGrp="1"/>
          </p:cNvSpPr>
          <p:nvPr>
            <p:ph idx="17"/>
          </p:nvPr>
        </p:nvSpPr>
        <p:spPr>
          <a:xfrm>
            <a:off x="693059" y="3105939"/>
            <a:ext cx="10869741" cy="1204804"/>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20" name="内容占位符 2"/>
          <p:cNvSpPr>
            <a:spLocks noGrp="1"/>
          </p:cNvSpPr>
          <p:nvPr>
            <p:ph idx="19"/>
          </p:nvPr>
        </p:nvSpPr>
        <p:spPr>
          <a:xfrm>
            <a:off x="693059" y="4470282"/>
            <a:ext cx="10869741" cy="1204804"/>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FFDD995F-BE1F-4C91-8D00-EDCB34DAC079}"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292" name="图片 12"/>
          <p:cNvPicPr>
            <a:picLocks noChangeAspect="1"/>
          </p:cNvPicPr>
          <p:nvPr userDrawn="1"/>
        </p:nvPicPr>
        <p:blipFill>
          <a:blip r:embed="rId2"/>
          <a:stretch>
            <a:fillRect/>
          </a:stretch>
        </p:blipFill>
        <p:spPr>
          <a:xfrm>
            <a:off x="3846513" y="1304925"/>
            <a:ext cx="8345487" cy="5553075"/>
          </a:xfrm>
          <a:prstGeom prst="rect">
            <a:avLst/>
          </a:prstGeom>
          <a:noFill/>
          <a:ln w="9525">
            <a:noFill/>
          </a:ln>
        </p:spPr>
      </p:pic>
      <p:grpSp>
        <p:nvGrpSpPr>
          <p:cNvPr id="12293" name="组合 13"/>
          <p:cNvGrpSpPr/>
          <p:nvPr userDrawn="1"/>
        </p:nvGrpSpPr>
        <p:grpSpPr>
          <a:xfrm>
            <a:off x="9982200" y="6330950"/>
            <a:ext cx="1581150" cy="207963"/>
            <a:chOff x="10916199" y="3782674"/>
            <a:chExt cx="2748987" cy="362108"/>
          </a:xfrm>
        </p:grpSpPr>
        <p:pic>
          <p:nvPicPr>
            <p:cNvPr id="12299" name="图片 14"/>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12300"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sp>
        <p:nvSpPr>
          <p:cNvPr id="15" name="灯片编号占位符 4"/>
          <p:cNvSpPr>
            <a:spLocks noGrp="1"/>
          </p:cNvSpPr>
          <p:nvPr>
            <p:ph type="sldNum" sz="quarter" idx="4"/>
          </p:nvPr>
        </p:nvSpPr>
        <p:spPr>
          <a:xfrm>
            <a:off x="5832475" y="6356350"/>
            <a:ext cx="5270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3F2BE218-90E7-4567-B50E-18870577B30E}"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3316" name="图片 12"/>
          <p:cNvPicPr>
            <a:picLocks noChangeAspect="1"/>
          </p:cNvPicPr>
          <p:nvPr userDrawn="1"/>
        </p:nvPicPr>
        <p:blipFill>
          <a:blip r:embed="rId2"/>
          <a:stretch>
            <a:fillRect/>
          </a:stretch>
        </p:blipFill>
        <p:spPr>
          <a:xfrm>
            <a:off x="3848100" y="1749425"/>
            <a:ext cx="8315325" cy="5108575"/>
          </a:xfrm>
          <a:prstGeom prst="rect">
            <a:avLst/>
          </a:prstGeom>
          <a:noFill/>
          <a:ln w="9525">
            <a:noFill/>
          </a:ln>
        </p:spPr>
      </p:pic>
      <p:grpSp>
        <p:nvGrpSpPr>
          <p:cNvPr id="13317" name="组合 13"/>
          <p:cNvGrpSpPr/>
          <p:nvPr userDrawn="1"/>
        </p:nvGrpSpPr>
        <p:grpSpPr>
          <a:xfrm>
            <a:off x="9982200" y="6330950"/>
            <a:ext cx="1581150" cy="207963"/>
            <a:chOff x="10916199" y="3782674"/>
            <a:chExt cx="2748987" cy="362108"/>
          </a:xfrm>
        </p:grpSpPr>
        <p:pic>
          <p:nvPicPr>
            <p:cNvPr id="13323" name="图片 14"/>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13324"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sp>
        <p:nvSpPr>
          <p:cNvPr id="15" name="灯片编号占位符 4"/>
          <p:cNvSpPr>
            <a:spLocks noGrp="1"/>
          </p:cNvSpPr>
          <p:nvPr>
            <p:ph type="sldNum" sz="quarter" idx="4"/>
          </p:nvPr>
        </p:nvSpPr>
        <p:spPr>
          <a:xfrm>
            <a:off x="5832475" y="6356350"/>
            <a:ext cx="5270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9A6BAA58-4090-4BCE-BB54-A983FFACB70D}"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340" name="图片 12"/>
          <p:cNvPicPr>
            <a:picLocks noChangeAspect="1"/>
          </p:cNvPicPr>
          <p:nvPr userDrawn="1"/>
        </p:nvPicPr>
        <p:blipFill>
          <a:blip r:embed="rId2"/>
          <a:stretch>
            <a:fillRect/>
          </a:stretch>
        </p:blipFill>
        <p:spPr>
          <a:xfrm>
            <a:off x="3454400" y="1765300"/>
            <a:ext cx="8737600" cy="5092700"/>
          </a:xfrm>
          <a:prstGeom prst="rect">
            <a:avLst/>
          </a:prstGeom>
          <a:noFill/>
          <a:ln w="9525">
            <a:noFill/>
          </a:ln>
        </p:spPr>
      </p:pic>
      <p:grpSp>
        <p:nvGrpSpPr>
          <p:cNvPr id="14341" name="组合 13"/>
          <p:cNvGrpSpPr/>
          <p:nvPr userDrawn="1"/>
        </p:nvGrpSpPr>
        <p:grpSpPr>
          <a:xfrm>
            <a:off x="9982200" y="6330950"/>
            <a:ext cx="1581150" cy="207963"/>
            <a:chOff x="10916199" y="3782674"/>
            <a:chExt cx="2748987" cy="362108"/>
          </a:xfrm>
        </p:grpSpPr>
        <p:pic>
          <p:nvPicPr>
            <p:cNvPr id="14347" name="图片 14"/>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14348"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sp>
        <p:nvSpPr>
          <p:cNvPr id="15" name="灯片编号占位符 4"/>
          <p:cNvSpPr>
            <a:spLocks noGrp="1"/>
          </p:cNvSpPr>
          <p:nvPr>
            <p:ph type="sldNum" sz="quarter" idx="4"/>
          </p:nvPr>
        </p:nvSpPr>
        <p:spPr>
          <a:xfrm>
            <a:off x="5832475" y="6356350"/>
            <a:ext cx="5270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B0E7FF1F-353E-478D-A68E-582889A5B202}"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5364" name="图片 12"/>
          <p:cNvPicPr>
            <a:picLocks noChangeAspect="1"/>
          </p:cNvPicPr>
          <p:nvPr userDrawn="1"/>
        </p:nvPicPr>
        <p:blipFill>
          <a:blip r:embed="rId2"/>
          <a:stretch>
            <a:fillRect/>
          </a:stretch>
        </p:blipFill>
        <p:spPr>
          <a:xfrm>
            <a:off x="2946400" y="1457325"/>
            <a:ext cx="9245600" cy="5400675"/>
          </a:xfrm>
          <a:prstGeom prst="rect">
            <a:avLst/>
          </a:prstGeom>
          <a:noFill/>
          <a:ln w="9525">
            <a:noFill/>
          </a:ln>
        </p:spPr>
      </p:pic>
      <p:grpSp>
        <p:nvGrpSpPr>
          <p:cNvPr id="15365" name="组合 13"/>
          <p:cNvGrpSpPr/>
          <p:nvPr userDrawn="1"/>
        </p:nvGrpSpPr>
        <p:grpSpPr>
          <a:xfrm>
            <a:off x="9982200" y="6330950"/>
            <a:ext cx="1581150" cy="207963"/>
            <a:chOff x="10916199" y="3782674"/>
            <a:chExt cx="2748987" cy="362108"/>
          </a:xfrm>
        </p:grpSpPr>
        <p:pic>
          <p:nvPicPr>
            <p:cNvPr id="15371" name="图片 14"/>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15372"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sp>
        <p:nvSpPr>
          <p:cNvPr id="15" name="灯片编号占位符 4"/>
          <p:cNvSpPr>
            <a:spLocks noGrp="1"/>
          </p:cNvSpPr>
          <p:nvPr>
            <p:ph type="sldNum" sz="quarter" idx="4"/>
          </p:nvPr>
        </p:nvSpPr>
        <p:spPr>
          <a:xfrm>
            <a:off x="5832475" y="6356350"/>
            <a:ext cx="5270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003D19A5-1BFF-4B54-8675-5348E568D25D}"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1" name="矩形 10"/>
          <p:cNvSpPr/>
          <p:nvPr/>
        </p:nvSpPr>
        <p:spPr>
          <a:xfrm>
            <a:off x="8475663" y="5646738"/>
            <a:ext cx="3716338" cy="121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2" name="图片 11"/>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88825" y="1105619"/>
            <a:ext cx="9003174" cy="5752381"/>
          </a:xfrm>
          <a:prstGeom prst="rect">
            <a:avLst/>
          </a:prstGeom>
        </p:spPr>
      </p:pic>
      <p:grpSp>
        <p:nvGrpSpPr>
          <p:cNvPr id="16390" name="组合 14"/>
          <p:cNvGrpSpPr/>
          <p:nvPr userDrawn="1"/>
        </p:nvGrpSpPr>
        <p:grpSpPr>
          <a:xfrm>
            <a:off x="9982200" y="6330950"/>
            <a:ext cx="1581150" cy="207963"/>
            <a:chOff x="10916199" y="3782674"/>
            <a:chExt cx="2748987" cy="362108"/>
          </a:xfrm>
        </p:grpSpPr>
        <p:pic>
          <p:nvPicPr>
            <p:cNvPr id="16396" name="图片 16"/>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16397"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sp>
        <p:nvSpPr>
          <p:cNvPr id="16" name="灯片编号占位符 4"/>
          <p:cNvSpPr>
            <a:spLocks noGrp="1"/>
          </p:cNvSpPr>
          <p:nvPr>
            <p:ph type="sldNum" sz="quarter" idx="4"/>
          </p:nvPr>
        </p:nvSpPr>
        <p:spPr>
          <a:xfrm>
            <a:off x="5832475" y="6356350"/>
            <a:ext cx="5270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74B9E45C-B3D6-4A29-BAC2-0ACF518B098E}"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1" name="图片 10"/>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64877" y="2050835"/>
            <a:ext cx="8527123" cy="4807165"/>
          </a:xfrm>
          <a:prstGeom prst="rect">
            <a:avLst/>
          </a:prstGeom>
        </p:spPr>
      </p:pic>
      <p:grpSp>
        <p:nvGrpSpPr>
          <p:cNvPr id="17413" name="组合 13"/>
          <p:cNvGrpSpPr/>
          <p:nvPr userDrawn="1"/>
        </p:nvGrpSpPr>
        <p:grpSpPr>
          <a:xfrm>
            <a:off x="9982200" y="6330950"/>
            <a:ext cx="1581150" cy="207963"/>
            <a:chOff x="10916199" y="3782674"/>
            <a:chExt cx="2748987" cy="362108"/>
          </a:xfrm>
        </p:grpSpPr>
        <p:pic>
          <p:nvPicPr>
            <p:cNvPr id="17419" name="图片 14"/>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17420"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sp>
        <p:nvSpPr>
          <p:cNvPr id="15" name="灯片编号占位符 4"/>
          <p:cNvSpPr>
            <a:spLocks noGrp="1"/>
          </p:cNvSpPr>
          <p:nvPr>
            <p:ph type="sldNum" sz="quarter" idx="4"/>
          </p:nvPr>
        </p:nvSpPr>
        <p:spPr>
          <a:xfrm>
            <a:off x="5832475" y="6356350"/>
            <a:ext cx="5270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E3A11F23-BF9E-4A6A-AE63-97F96C05939E}"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矩形 10"/>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8437" name="图片 13"/>
          <p:cNvPicPr>
            <a:picLocks noChangeAspect="1"/>
          </p:cNvPicPr>
          <p:nvPr userDrawn="1"/>
        </p:nvPicPr>
        <p:blipFill>
          <a:blip r:embed="rId2"/>
          <a:stretch>
            <a:fillRect/>
          </a:stretch>
        </p:blipFill>
        <p:spPr>
          <a:xfrm>
            <a:off x="1111250" y="1631950"/>
            <a:ext cx="9782175" cy="3898900"/>
          </a:xfrm>
          <a:prstGeom prst="rect">
            <a:avLst/>
          </a:prstGeom>
          <a:noFill/>
          <a:ln w="9525">
            <a:noFill/>
          </a:ln>
        </p:spPr>
      </p:pic>
      <p:pic>
        <p:nvPicPr>
          <p:cNvPr id="18438" name="图片 14"/>
          <p:cNvPicPr>
            <a:picLocks noChangeAspect="1"/>
          </p:cNvPicPr>
          <p:nvPr userDrawn="1"/>
        </p:nvPicPr>
        <p:blipFill>
          <a:blip r:embed="rId3"/>
          <a:stretch>
            <a:fillRect/>
          </a:stretch>
        </p:blipFill>
        <p:spPr>
          <a:xfrm>
            <a:off x="1927225" y="2752725"/>
            <a:ext cx="3660775" cy="828675"/>
          </a:xfrm>
          <a:prstGeom prst="rect">
            <a:avLst/>
          </a:prstGeom>
          <a:noFill/>
          <a:ln w="9525">
            <a:noFill/>
          </a:ln>
        </p:spPr>
      </p:pic>
      <p:grpSp>
        <p:nvGrpSpPr>
          <p:cNvPr id="18439" name="组合 16"/>
          <p:cNvGrpSpPr/>
          <p:nvPr userDrawn="1"/>
        </p:nvGrpSpPr>
        <p:grpSpPr>
          <a:xfrm>
            <a:off x="5649913" y="2149475"/>
            <a:ext cx="4211637" cy="2349500"/>
            <a:chOff x="3853078" y="1726983"/>
            <a:chExt cx="4211650" cy="2349718"/>
          </a:xfrm>
        </p:grpSpPr>
        <p:sp>
          <p:nvSpPr>
            <p:cNvPr id="15" name="文本框 17"/>
            <p:cNvSpPr txBox="1">
              <a:spLocks noChangeArrowheads="1"/>
            </p:cNvSpPr>
            <p:nvPr/>
          </p:nvSpPr>
          <p:spPr bwMode="auto">
            <a:xfrm>
              <a:off x="4349967" y="2330289"/>
              <a:ext cx="3714761" cy="10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44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等线" panose="02010600030101010101" pitchFamily="2" charset="-122"/>
                </a:rPr>
                <a:t>THANK YOU</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7F7F7F"/>
                  </a:solidFill>
                  <a:effectLst/>
                  <a:uLnTx/>
                  <a:uFillTx/>
                  <a:latin typeface="微软雅黑" panose="020B0503020204020204" pitchFamily="34" charset="-122"/>
                  <a:ea typeface="微软雅黑" panose="020B0503020204020204" pitchFamily="34" charset="-122"/>
                  <a:cs typeface="等线" panose="02010600030101010101" pitchFamily="2" charset="-122"/>
                </a:rPr>
                <a:t>FOR WATCHING</a:t>
              </a:r>
              <a:endParaRPr kumimoji="0" lang="zh-CN" altLang="en-US" sz="2000" b="0" i="0" u="none" strike="noStrike" kern="1200" cap="none" spc="0" normalizeH="0" baseline="0" noProof="0">
                <a:ln>
                  <a:noFill/>
                </a:ln>
                <a:solidFill>
                  <a:srgbClr val="7F7F7F"/>
                </a:solidFill>
                <a:effectLst/>
                <a:uLnTx/>
                <a:uFillTx/>
                <a:latin typeface="微软雅黑" panose="020B0503020204020204" pitchFamily="34" charset="-122"/>
                <a:ea typeface="微软雅黑" panose="020B0503020204020204" pitchFamily="34" charset="-122"/>
                <a:cs typeface="等线" panose="02010600030101010101" pitchFamily="2" charset="-122"/>
              </a:endParaRPr>
            </a:p>
          </p:txBody>
        </p:sp>
        <p:sp>
          <p:nvSpPr>
            <p:cNvPr id="16" name="任意多边形: 形状 9"/>
            <p:cNvSpPr/>
            <p:nvPr/>
          </p:nvSpPr>
          <p:spPr>
            <a:xfrm>
              <a:off x="3853078" y="1726983"/>
              <a:ext cx="2349507" cy="2349718"/>
            </a:xfrm>
            <a:custGeom>
              <a:avLst/>
              <a:gdLst>
                <a:gd name="connsiteX0" fmla="*/ 0 w 2349718"/>
                <a:gd name="connsiteY0" fmla="*/ 0 h 2349718"/>
                <a:gd name="connsiteX1" fmla="*/ 2349718 w 2349718"/>
                <a:gd name="connsiteY1" fmla="*/ 0 h 2349718"/>
                <a:gd name="connsiteX2" fmla="*/ 2349718 w 2349718"/>
                <a:gd name="connsiteY2" fmla="*/ 603858 h 2349718"/>
                <a:gd name="connsiteX3" fmla="*/ 2267621 w 2349718"/>
                <a:gd name="connsiteY3" fmla="*/ 603858 h 2349718"/>
                <a:gd name="connsiteX4" fmla="*/ 2267621 w 2349718"/>
                <a:gd name="connsiteY4" fmla="*/ 82097 h 2349718"/>
                <a:gd name="connsiteX5" fmla="*/ 82097 w 2349718"/>
                <a:gd name="connsiteY5" fmla="*/ 82097 h 2349718"/>
                <a:gd name="connsiteX6" fmla="*/ 82097 w 2349718"/>
                <a:gd name="connsiteY6" fmla="*/ 2267621 h 2349718"/>
                <a:gd name="connsiteX7" fmla="*/ 2267621 w 2349718"/>
                <a:gd name="connsiteY7" fmla="*/ 2267621 h 2349718"/>
                <a:gd name="connsiteX8" fmla="*/ 2267621 w 2349718"/>
                <a:gd name="connsiteY8" fmla="*/ 1681076 h 2349718"/>
                <a:gd name="connsiteX9" fmla="*/ 2349718 w 2349718"/>
                <a:gd name="connsiteY9" fmla="*/ 1681076 h 2349718"/>
                <a:gd name="connsiteX10" fmla="*/ 2349718 w 2349718"/>
                <a:gd name="connsiteY10" fmla="*/ 2349718 h 2349718"/>
                <a:gd name="connsiteX11" fmla="*/ 0 w 2349718"/>
                <a:gd name="connsiteY11" fmla="*/ 2349718 h 2349718"/>
                <a:gd name="connsiteX12" fmla="*/ 0 w 2349718"/>
                <a:gd name="connsiteY12" fmla="*/ 0 h 23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9718" h="2349718">
                  <a:moveTo>
                    <a:pt x="0" y="0"/>
                  </a:moveTo>
                  <a:lnTo>
                    <a:pt x="2349718" y="0"/>
                  </a:lnTo>
                  <a:lnTo>
                    <a:pt x="2349718" y="603858"/>
                  </a:lnTo>
                  <a:lnTo>
                    <a:pt x="2267621" y="603858"/>
                  </a:lnTo>
                  <a:lnTo>
                    <a:pt x="2267621" y="82097"/>
                  </a:lnTo>
                  <a:lnTo>
                    <a:pt x="82097" y="82097"/>
                  </a:lnTo>
                  <a:lnTo>
                    <a:pt x="82097" y="2267621"/>
                  </a:lnTo>
                  <a:lnTo>
                    <a:pt x="2267621" y="2267621"/>
                  </a:lnTo>
                  <a:lnTo>
                    <a:pt x="2267621" y="1681076"/>
                  </a:lnTo>
                  <a:lnTo>
                    <a:pt x="2349718" y="1681076"/>
                  </a:lnTo>
                  <a:lnTo>
                    <a:pt x="2349718" y="2349718"/>
                  </a:lnTo>
                  <a:lnTo>
                    <a:pt x="0" y="2349718"/>
                  </a:lnTo>
                  <a:lnTo>
                    <a:pt x="0" y="0"/>
                  </a:lnTo>
                  <a:close/>
                </a:path>
              </a:pathLst>
            </a:custGeom>
            <a:solidFill>
              <a:srgbClr val="1146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16"/>
            <p:cNvSpPr/>
            <p:nvPr/>
          </p:nvSpPr>
          <p:spPr>
            <a:xfrm>
              <a:off x="4061041" y="2406496"/>
              <a:ext cx="288926" cy="992280"/>
            </a:xfrm>
            <a:prstGeom prst="rect">
              <a:avLst/>
            </a:prstGeom>
            <a:pattFill prst="pct60">
              <a:fgClr>
                <a:srgbClr val="11468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8"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9"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20"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4CC78A7-820D-4E90-B0FD-D2871B898871}"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264CF41-6CD0-4379-8533-C47D2BADEDA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2024/8/19</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fontAlgn="base">
              <a:spcBef>
                <a:spcPct val="0"/>
              </a:spcBef>
              <a:spcAft>
                <a:spcPct val="0"/>
              </a:spcAft>
              <a:defRPr>
                <a:solidFill>
                  <a:srgbClr val="898989"/>
                </a:solidFill>
                <a:latin typeface="Calibri" panose="020F050202020403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502855B2-8679-4D32-B5F9-8C62E99DC33C}"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11" name="Rectangle 4"/>
          <p:cNvSpPr>
            <a:spLocks noGrp="1" noChangeArrowheads="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Rectangle 5"/>
          <p:cNvSpPr>
            <a:spLocks noGrp="1" noChangeArrowheads="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Rectangle 6"/>
          <p:cNvSpPr>
            <a:spLocks noGrp="1" noChangeArrowheads="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D9CD32F-6F6E-464E-A6B0-E5721395CB59}"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 name="矩形 10"/>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077" name="图片 13"/>
          <p:cNvPicPr>
            <a:picLocks noChangeAspect="1"/>
          </p:cNvPicPr>
          <p:nvPr userDrawn="1"/>
        </p:nvPicPr>
        <p:blipFill>
          <a:blip r:embed="rId2"/>
          <a:srcRect l="6371" t="54816" r="3198" b="25555"/>
          <a:stretch>
            <a:fillRect/>
          </a:stretch>
        </p:blipFill>
        <p:spPr>
          <a:xfrm>
            <a:off x="0" y="-17462"/>
            <a:ext cx="12192000" cy="4670425"/>
          </a:xfrm>
          <a:prstGeom prst="rect">
            <a:avLst/>
          </a:prstGeom>
          <a:noFill/>
          <a:ln w="9525">
            <a:noFill/>
          </a:ln>
        </p:spPr>
      </p:pic>
      <p:pic>
        <p:nvPicPr>
          <p:cNvPr id="3078" name="图片 14"/>
          <p:cNvPicPr>
            <a:picLocks noChangeAspect="1"/>
          </p:cNvPicPr>
          <p:nvPr userDrawn="1"/>
        </p:nvPicPr>
        <p:blipFill>
          <a:blip r:embed="rId3"/>
          <a:stretch>
            <a:fillRect/>
          </a:stretch>
        </p:blipFill>
        <p:spPr>
          <a:xfrm>
            <a:off x="-185737" y="6396038"/>
            <a:ext cx="2606675" cy="411162"/>
          </a:xfrm>
          <a:prstGeom prst="rect">
            <a:avLst/>
          </a:prstGeom>
          <a:noFill/>
          <a:ln w="9525">
            <a:noFill/>
          </a:ln>
        </p:spPr>
      </p:pic>
      <p:grpSp>
        <p:nvGrpSpPr>
          <p:cNvPr id="3079" name="组合 16"/>
          <p:cNvGrpSpPr/>
          <p:nvPr userDrawn="1"/>
        </p:nvGrpSpPr>
        <p:grpSpPr>
          <a:xfrm>
            <a:off x="10352088" y="241300"/>
            <a:ext cx="1581150" cy="209550"/>
            <a:chOff x="10916199" y="3782674"/>
            <a:chExt cx="2748987" cy="362108"/>
          </a:xfrm>
        </p:grpSpPr>
        <p:pic>
          <p:nvPicPr>
            <p:cNvPr id="3085" name="图片 17"/>
            <p:cNvPicPr>
              <a:picLocks noChangeAspect="1"/>
            </p:cNvPicPr>
            <p:nvPr/>
          </p:nvPicPr>
          <p:blipFill>
            <a:blip r:embed="rId4"/>
            <a:stretch>
              <a:fillRect/>
            </a:stretch>
          </p:blipFill>
          <p:spPr>
            <a:xfrm>
              <a:off x="11585546" y="3838237"/>
              <a:ext cx="2079640" cy="306545"/>
            </a:xfrm>
            <a:prstGeom prst="rect">
              <a:avLst/>
            </a:prstGeom>
            <a:noFill/>
            <a:ln w="9525">
              <a:noFill/>
            </a:ln>
          </p:spPr>
        </p:pic>
        <p:pic>
          <p:nvPicPr>
            <p:cNvPr id="3086" name="内容占位符 3"/>
            <p:cNvPicPr>
              <a:picLocks noChangeAspect="1"/>
            </p:cNvPicPr>
            <p:nvPr/>
          </p:nvPicPr>
          <p:blipFill>
            <a:blip r:embed="rId5"/>
            <a:stretch>
              <a:fillRect/>
            </a:stretch>
          </p:blipFill>
          <p:spPr>
            <a:xfrm>
              <a:off x="10916199" y="3782674"/>
              <a:ext cx="564601" cy="345424"/>
            </a:xfrm>
            <a:prstGeom prst="rect">
              <a:avLst/>
            </a:prstGeom>
            <a:noFill/>
            <a:ln w="9525">
              <a:noFill/>
            </a:ln>
          </p:spPr>
        </p:pic>
      </p:grpSp>
      <p:sp>
        <p:nvSpPr>
          <p:cNvPr id="3" name="副标题 2"/>
          <p:cNvSpPr>
            <a:spLocks noGrp="1"/>
          </p:cNvSpPr>
          <p:nvPr>
            <p:ph type="subTitle" idx="1"/>
          </p:nvPr>
        </p:nvSpPr>
        <p:spPr>
          <a:xfrm>
            <a:off x="1524000" y="5758757"/>
            <a:ext cx="9144000" cy="352886"/>
          </a:xfrm>
        </p:spPr>
        <p:txBody>
          <a:bodyPr/>
          <a:lstStyle>
            <a:lvl1pPr marL="0" indent="0" algn="ctr">
              <a:buNone/>
              <a:defRPr sz="2400">
                <a:solidFill>
                  <a:schemeClr val="tx1">
                    <a:lumMod val="75000"/>
                    <a:lumOff val="25000"/>
                  </a:schemeClr>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2" name="标题 1"/>
          <p:cNvSpPr>
            <a:spLocks noGrp="1"/>
          </p:cNvSpPr>
          <p:nvPr>
            <p:ph type="ctrTitle"/>
          </p:nvPr>
        </p:nvSpPr>
        <p:spPr>
          <a:xfrm>
            <a:off x="1524000" y="4670174"/>
            <a:ext cx="9144000" cy="907154"/>
          </a:xfrm>
        </p:spPr>
        <p:txBody>
          <a:bodyPr anchor="b">
            <a:normAutofit/>
          </a:bodyPr>
          <a:lstStyle>
            <a:lvl1pPr algn="ctr">
              <a:defRPr sz="5400" b="1">
                <a:solidFill>
                  <a:srgbClr val="0070C0"/>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17" name="灯片编号占位符 5"/>
          <p:cNvSpPr>
            <a:spLocks noGrp="1"/>
          </p:cNvSpPr>
          <p:nvPr>
            <p:ph type="sldNum" sz="quarter" idx="4"/>
          </p:nvPr>
        </p:nvSpPr>
        <p:spPr>
          <a:xfrm>
            <a:off x="5840413" y="6356350"/>
            <a:ext cx="511175"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0A0ACCA6-9732-4210-A923-5F25E5ADD4BB}"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74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内容占位符 2"/>
          <p:cNvSpPr>
            <a:spLocks noGrp="1"/>
          </p:cNvSpPr>
          <p:nvPr>
            <p:ph idx="14"/>
          </p:nvPr>
        </p:nvSpPr>
        <p:spPr>
          <a:xfrm>
            <a:off x="693059" y="1860693"/>
            <a:ext cx="10869741" cy="4359132"/>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9" name="内容占位符 2"/>
          <p:cNvSpPr>
            <a:spLocks noGrp="1"/>
          </p:cNvSpPr>
          <p:nvPr>
            <p:ph idx="13"/>
          </p:nvPr>
        </p:nvSpPr>
        <p:spPr>
          <a:xfrm>
            <a:off x="693059" y="1427749"/>
            <a:ext cx="10869741" cy="401052"/>
          </a:xfrm>
        </p:spPr>
        <p:txBody>
          <a:bodyP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30DD65A3-69E3-4FC8-B629-885472144146}"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693059" y="1477926"/>
            <a:ext cx="10869741" cy="474189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88E3FF9F-F8F8-4EDB-B8A4-1BA92445BC8E}"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693060" y="1477926"/>
            <a:ext cx="4982026" cy="474189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3" name="内容占位符 2"/>
          <p:cNvSpPr>
            <a:spLocks noGrp="1"/>
          </p:cNvSpPr>
          <p:nvPr>
            <p:ph idx="15"/>
          </p:nvPr>
        </p:nvSpPr>
        <p:spPr>
          <a:xfrm>
            <a:off x="6008914" y="1477926"/>
            <a:ext cx="5573485" cy="474189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C5B0D091-3889-45D5-A3D6-D46E33EE9C5A}"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693060" y="2322286"/>
            <a:ext cx="4982026" cy="389753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3" name="内容占位符 2"/>
          <p:cNvSpPr>
            <a:spLocks noGrp="1"/>
          </p:cNvSpPr>
          <p:nvPr>
            <p:ph idx="15"/>
          </p:nvPr>
        </p:nvSpPr>
        <p:spPr>
          <a:xfrm>
            <a:off x="6008914" y="2322286"/>
            <a:ext cx="5573485" cy="389753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4" name="内容占位符 2"/>
          <p:cNvSpPr>
            <a:spLocks noGrp="1"/>
          </p:cNvSpPr>
          <p:nvPr>
            <p:ph idx="16"/>
          </p:nvPr>
        </p:nvSpPr>
        <p:spPr>
          <a:xfrm>
            <a:off x="693059" y="1741595"/>
            <a:ext cx="4982027" cy="42332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5" name="内容占位符 2"/>
          <p:cNvSpPr>
            <a:spLocks noGrp="1"/>
          </p:cNvSpPr>
          <p:nvPr>
            <p:ph idx="17"/>
          </p:nvPr>
        </p:nvSpPr>
        <p:spPr>
          <a:xfrm>
            <a:off x="6008914" y="1741595"/>
            <a:ext cx="5573485" cy="42332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27552108-EBDA-49BC-B665-30158A9AF991}"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693060" y="2322286"/>
            <a:ext cx="3399969" cy="389753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3" name="内容占位符 2"/>
          <p:cNvSpPr>
            <a:spLocks noGrp="1"/>
          </p:cNvSpPr>
          <p:nvPr>
            <p:ph idx="15"/>
          </p:nvPr>
        </p:nvSpPr>
        <p:spPr>
          <a:xfrm>
            <a:off x="4615544" y="1741596"/>
            <a:ext cx="6966856" cy="4478230"/>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4" name="内容占位符 2"/>
          <p:cNvSpPr>
            <a:spLocks noGrp="1"/>
          </p:cNvSpPr>
          <p:nvPr>
            <p:ph idx="16"/>
          </p:nvPr>
        </p:nvSpPr>
        <p:spPr>
          <a:xfrm>
            <a:off x="693060" y="1741595"/>
            <a:ext cx="3399970" cy="42332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5B4D165A-A57B-4C49-9B3E-B6C8FBCAA7A5}"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693060" y="2322286"/>
            <a:ext cx="3356426" cy="389753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3" name="内容占位符 2"/>
          <p:cNvSpPr>
            <a:spLocks noGrp="1"/>
          </p:cNvSpPr>
          <p:nvPr>
            <p:ph idx="15"/>
          </p:nvPr>
        </p:nvSpPr>
        <p:spPr>
          <a:xfrm>
            <a:off x="4402196" y="2322286"/>
            <a:ext cx="3403947" cy="389753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4" name="内容占位符 2"/>
          <p:cNvSpPr>
            <a:spLocks noGrp="1"/>
          </p:cNvSpPr>
          <p:nvPr>
            <p:ph idx="16"/>
          </p:nvPr>
        </p:nvSpPr>
        <p:spPr>
          <a:xfrm>
            <a:off x="693059" y="1741595"/>
            <a:ext cx="3356427" cy="42332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5" name="内容占位符 2"/>
          <p:cNvSpPr>
            <a:spLocks noGrp="1"/>
          </p:cNvSpPr>
          <p:nvPr>
            <p:ph idx="17"/>
          </p:nvPr>
        </p:nvSpPr>
        <p:spPr>
          <a:xfrm>
            <a:off x="4402196" y="1741595"/>
            <a:ext cx="3403947" cy="42332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6" name="内容占位符 2"/>
          <p:cNvSpPr>
            <a:spLocks noGrp="1"/>
          </p:cNvSpPr>
          <p:nvPr>
            <p:ph idx="18"/>
          </p:nvPr>
        </p:nvSpPr>
        <p:spPr>
          <a:xfrm>
            <a:off x="8158853" y="2322286"/>
            <a:ext cx="3403947" cy="3897539"/>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7" name="内容占位符 2"/>
          <p:cNvSpPr>
            <a:spLocks noGrp="1"/>
          </p:cNvSpPr>
          <p:nvPr>
            <p:ph idx="19"/>
          </p:nvPr>
        </p:nvSpPr>
        <p:spPr>
          <a:xfrm>
            <a:off x="8158853" y="1741595"/>
            <a:ext cx="3403947" cy="42332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961E6640-F2DB-40E7-9739-1A1DDF1517BC}"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93059" y="365126"/>
            <a:ext cx="10869741" cy="389618"/>
          </a:xfrm>
        </p:spPr>
        <p:txBody>
          <a:bodyPr>
            <a:noAutofit/>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693059" y="972338"/>
            <a:ext cx="10869741" cy="423326"/>
          </a:xfrm>
        </p:spPr>
        <p:txBody>
          <a:bodyPr/>
          <a:lstStyle>
            <a:lvl1pPr marL="0" indent="0">
              <a:buNone/>
              <a:defRPr sz="20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0" name="内容占位符 2"/>
          <p:cNvSpPr>
            <a:spLocks noGrp="1"/>
          </p:cNvSpPr>
          <p:nvPr>
            <p:ph idx="14"/>
          </p:nvPr>
        </p:nvSpPr>
        <p:spPr>
          <a:xfrm>
            <a:off x="3363688" y="1741596"/>
            <a:ext cx="8199112" cy="1204804"/>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4" name="内容占位符 2"/>
          <p:cNvSpPr>
            <a:spLocks noGrp="1"/>
          </p:cNvSpPr>
          <p:nvPr>
            <p:ph idx="16"/>
          </p:nvPr>
        </p:nvSpPr>
        <p:spPr>
          <a:xfrm>
            <a:off x="693060" y="1741594"/>
            <a:ext cx="2296884" cy="120480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8" name="内容占位符 2"/>
          <p:cNvSpPr>
            <a:spLocks noGrp="1"/>
          </p:cNvSpPr>
          <p:nvPr>
            <p:ph idx="17"/>
          </p:nvPr>
        </p:nvSpPr>
        <p:spPr>
          <a:xfrm>
            <a:off x="3363688" y="3105939"/>
            <a:ext cx="8199112" cy="1204804"/>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9" name="内容占位符 2"/>
          <p:cNvSpPr>
            <a:spLocks noGrp="1"/>
          </p:cNvSpPr>
          <p:nvPr>
            <p:ph idx="18"/>
          </p:nvPr>
        </p:nvSpPr>
        <p:spPr>
          <a:xfrm>
            <a:off x="693060" y="3105937"/>
            <a:ext cx="2296884" cy="120480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20" name="内容占位符 2"/>
          <p:cNvSpPr>
            <a:spLocks noGrp="1"/>
          </p:cNvSpPr>
          <p:nvPr>
            <p:ph idx="19"/>
          </p:nvPr>
        </p:nvSpPr>
        <p:spPr>
          <a:xfrm>
            <a:off x="3363688" y="4470282"/>
            <a:ext cx="8199112" cy="1204804"/>
          </a:xfrm>
        </p:spPr>
        <p:txBody>
          <a:bodyPr>
            <a:normAutofit/>
          </a:bodyPr>
          <a:lstStyle>
            <a:lvl1pPr marL="0" inden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21" name="内容占位符 2"/>
          <p:cNvSpPr>
            <a:spLocks noGrp="1"/>
          </p:cNvSpPr>
          <p:nvPr>
            <p:ph idx="20"/>
          </p:nvPr>
        </p:nvSpPr>
        <p:spPr>
          <a:xfrm>
            <a:off x="693060" y="4470280"/>
            <a:ext cx="2296884" cy="1204806"/>
          </a:xfrm>
        </p:spPr>
        <p:txBody>
          <a:bodyPr anchor="ctr">
            <a:normAutofit/>
          </a:bodyPr>
          <a:lstStyle>
            <a:lvl1pPr marL="0" indent="0">
              <a:buNone/>
              <a:defRPr sz="1800">
                <a:solidFill>
                  <a:schemeClr val="tx1">
                    <a:lumMod val="75000"/>
                    <a:lumOff val="25000"/>
                  </a:schemeClr>
                </a:solidFill>
                <a:latin typeface="微软雅黑" panose="020B0503020204020204" pitchFamily="34" charset="-122"/>
                <a:ea typeface="微软雅黑" panose="020B0503020204020204" pitchFamily="34" charset="-122"/>
              </a:defRPr>
            </a:lvl1pPr>
            <a:lvl2pPr>
              <a:defRPr sz="1800">
                <a:solidFill>
                  <a:schemeClr val="tx1">
                    <a:lumMod val="75000"/>
                    <a:lumOff val="25000"/>
                  </a:schemeClr>
                </a:solidFill>
                <a:latin typeface="微软雅黑" panose="020B0503020204020204" pitchFamily="34" charset="-122"/>
                <a:ea typeface="微软雅黑" panose="020B0503020204020204" pitchFamily="34" charset="-122"/>
              </a:defRPr>
            </a:lvl2pPr>
            <a:lvl3pPr>
              <a:defRPr sz="1600">
                <a:solidFill>
                  <a:schemeClr val="tx1">
                    <a:lumMod val="75000"/>
                    <a:lumOff val="25000"/>
                  </a:schemeClr>
                </a:solidFill>
                <a:latin typeface="微软雅黑" panose="020B0503020204020204" pitchFamily="34" charset="-122"/>
                <a:ea typeface="微软雅黑" panose="020B0503020204020204" pitchFamily="34" charset="-122"/>
              </a:defRPr>
            </a:lvl3pPr>
          </a:lstStyle>
          <a:p>
            <a:pPr lvl="0"/>
            <a:r>
              <a:rPr lang="zh-CN" altLang="en-US" noProof="1"/>
              <a:t>单击此处编辑母版文本样式</a:t>
            </a:r>
          </a:p>
        </p:txBody>
      </p:sp>
      <p:sp>
        <p:nvSpPr>
          <p:cNvPr id="11" name="灯片编号占位符 5"/>
          <p:cNvSpPr>
            <a:spLocks noGrp="1"/>
          </p:cNvSpPr>
          <p:nvPr>
            <p:ph type="sldNum" sz="quarter" idx="4"/>
          </p:nvPr>
        </p:nvSpPr>
        <p:spPr>
          <a:xfrm>
            <a:off x="5876925" y="6356350"/>
            <a:ext cx="438150" cy="365125"/>
          </a:xfrm>
          <a:prstGeom prst="rect">
            <a:avLst/>
          </a:prstGeom>
        </p:spPr>
        <p:txBody>
          <a:bodyPr vert="horz" lIns="91440" tIns="45720" rIns="91440" bIns="45720" rtlCol="0" anchor="ctr"/>
          <a:lstStyle>
            <a:lvl1pPr algn="ctr">
              <a:defRPr sz="900"/>
            </a:lvl1pPr>
          </a:lstStyle>
          <a:p>
            <a:pPr marL="0" marR="0" lvl="0" indent="0" algn="ctr" defTabSz="914400" rtl="0" eaLnBrk="1" fontAlgn="auto" latinLnBrk="0" hangingPunct="1">
              <a:lnSpc>
                <a:spcPct val="100000"/>
              </a:lnSpc>
              <a:spcBef>
                <a:spcPts val="0"/>
              </a:spcBef>
              <a:spcAft>
                <a:spcPts val="0"/>
              </a:spcAft>
              <a:buClrTx/>
              <a:buSzTx/>
              <a:buFontTx/>
              <a:buNone/>
              <a:defRPr/>
            </a:pPr>
            <a:fld id="{79C256FD-E6DA-4D8A-B2BD-84CDDB80A568}" type="slidenum">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图片 15"/>
          <p:cNvPicPr>
            <a:picLocks noChangeAspect="1"/>
          </p:cNvPicPr>
          <p:nvPr userDrawn="1"/>
        </p:nvPicPr>
        <p:blipFill>
          <a:blip r:embed="rId21"/>
          <a:stretch>
            <a:fillRect/>
          </a:stretch>
        </p:blipFill>
        <p:spPr>
          <a:xfrm>
            <a:off x="0" y="0"/>
            <a:ext cx="12192000" cy="6858000"/>
          </a:xfrm>
          <a:prstGeom prst="rect">
            <a:avLst/>
          </a:prstGeom>
          <a:noFill/>
          <a:ln w="9525">
            <a:noFill/>
          </a:ln>
        </p:spPr>
      </p:pic>
      <p:sp>
        <p:nvSpPr>
          <p:cNvPr id="1027" name="标题占位符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p>
        </p:txBody>
      </p:sp>
      <p:sp>
        <p:nvSpPr>
          <p:cNvPr id="1028"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1C64332-5013-41D6-9CAA-25BE7CBB28F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1032" name="组合 9"/>
          <p:cNvGrpSpPr/>
          <p:nvPr userDrawn="1"/>
        </p:nvGrpSpPr>
        <p:grpSpPr>
          <a:xfrm>
            <a:off x="9982200" y="6330950"/>
            <a:ext cx="1581150" cy="207963"/>
            <a:chOff x="10916199" y="3782674"/>
            <a:chExt cx="2748987" cy="362108"/>
          </a:xfrm>
        </p:grpSpPr>
        <p:pic>
          <p:nvPicPr>
            <p:cNvPr id="1033" name="图片 10"/>
            <p:cNvPicPr>
              <a:picLocks noChangeAspect="1"/>
            </p:cNvPicPr>
            <p:nvPr/>
          </p:nvPicPr>
          <p:blipFill>
            <a:blip r:embed="rId22"/>
            <a:stretch>
              <a:fillRect/>
            </a:stretch>
          </p:blipFill>
          <p:spPr>
            <a:xfrm>
              <a:off x="11585546" y="3838237"/>
              <a:ext cx="2079640" cy="306545"/>
            </a:xfrm>
            <a:prstGeom prst="rect">
              <a:avLst/>
            </a:prstGeom>
            <a:noFill/>
            <a:ln w="9525">
              <a:noFill/>
            </a:ln>
          </p:spPr>
        </p:pic>
        <p:pic>
          <p:nvPicPr>
            <p:cNvPr id="1034" name="内容占位符 3"/>
            <p:cNvPicPr>
              <a:picLocks noChangeAspect="1"/>
            </p:cNvPicPr>
            <p:nvPr/>
          </p:nvPicPr>
          <p:blipFill>
            <a:blip r:embed="rId23"/>
            <a:stretch>
              <a:fillRect/>
            </a:stretch>
          </p:blipFill>
          <p:spPr>
            <a:xfrm>
              <a:off x="10916199" y="3782674"/>
              <a:ext cx="564601" cy="345424"/>
            </a:xfrm>
            <a:prstGeom prst="rect">
              <a:avLst/>
            </a:prstGeom>
            <a:noFill/>
            <a:ln w="9525">
              <a:noFill/>
            </a:ln>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722300"/>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ct val="1000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ct val="5000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ct val="5000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ct val="5000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ct val="5000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ct val="5000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ct val="5000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ct val="5000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ct val="50000"/>
        </a:spcBef>
        <a:buFont typeface="Arial" panose="020B0604020202020204" pitchFamily="34" charset="0"/>
        <a:buChar char="•"/>
        <a:defRPr sz="900" kern="1200">
          <a:solidFill>
            <a:schemeClr val="tx1"/>
          </a:solidFill>
          <a:latin typeface="+mn-lt"/>
          <a:ea typeface="+mn-ea"/>
          <a:cs typeface="+mn-cs"/>
        </a:defRPr>
      </a:lvl9pPr>
    </p:bodyStyle>
    <p:otherStyle>
      <a:defPPr>
        <a:defRPr lang="zh-CN"/>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8.xml"/><Relationship Id="rId4" Type="http://schemas.openxmlformats.org/officeDocument/2006/relationships/tags" Target="../tags/tag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595828" y="624945"/>
            <a:ext cx="7586929" cy="5493812"/>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sp3d contourW="12700"/>
          </a:bodyPr>
          <a:lstStyle/>
          <a:p>
            <a:pPr algn="just">
              <a:lnSpc>
                <a:spcPct val="150000"/>
              </a:lnSpc>
              <a:buClr>
                <a:srgbClr val="FF0000"/>
              </a:buClr>
              <a:buFont typeface="Wingdings" panose="05000000000000000000" pitchFamily="2" charset="2"/>
              <a:buChar char="l"/>
              <a:defRPr/>
            </a:pPr>
            <a:r>
              <a:rPr lang="zh-CN" altLang="en-US" sz="2400" b="1" dirty="0">
                <a:effectLst>
                  <a:outerShdw blurRad="38100" dist="38100" dir="2700000" algn="tl">
                    <a:srgbClr val="000000">
                      <a:alpha val="43137"/>
                    </a:srgbClr>
                  </a:outerShdw>
                </a:effectLst>
                <a:latin typeface="黑体" panose="02010609060101010101" pitchFamily="49" charset="-122"/>
                <a:cs typeface="楷体" panose="02010609060101010101" pitchFamily="49" charset="-122"/>
                <a:sym typeface="Arial" panose="020B0604020202020204" pitchFamily="34" charset="0"/>
              </a:rPr>
              <a:t>保密条款：</a:t>
            </a:r>
            <a:r>
              <a:rPr lang="zh-CN" altLang="en-US"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在订立合同前，当事人应就保密问题达成订约前的保密协议，在合同的具体内容中要对保密事项、保密范围、保密期限及保密责任等问题作出约定，防止因泄密而造成的侵犯技术权益与技术贬值的情况的发生。</a:t>
            </a:r>
            <a:endParaRPr lang="en-US" altLang="zh-CN"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algn="just">
              <a:lnSpc>
                <a:spcPct val="150000"/>
              </a:lnSpc>
              <a:buClr>
                <a:srgbClr val="FF0000"/>
              </a:buClr>
              <a:buFont typeface="Wingdings" panose="05000000000000000000" pitchFamily="2" charset="2"/>
              <a:buChar char="l"/>
              <a:defRPr/>
            </a:pPr>
            <a:r>
              <a:rPr lang="zh-CN" altLang="en-US" sz="2400" b="1" dirty="0">
                <a:effectLst>
                  <a:outerShdw blurRad="38100" dist="38100" dir="2700000" algn="tl">
                    <a:srgbClr val="000000">
                      <a:alpha val="43137"/>
                    </a:srgbClr>
                  </a:outerShdw>
                </a:effectLst>
                <a:latin typeface="黑体" panose="02010609060101010101" pitchFamily="49" charset="-122"/>
                <a:cs typeface="楷体" panose="02010609060101010101" pitchFamily="49" charset="-122"/>
                <a:sym typeface="Arial" panose="020B0604020202020204" pitchFamily="34" charset="0"/>
              </a:rPr>
              <a:t>归属条款：</a:t>
            </a:r>
            <a:r>
              <a:rPr lang="zh-CN" altLang="en-US"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合同履行过程中产生的发明、发现或其他技术成果，应明确归谁所有，如何使用和分享。对于后续改进技术的分享办法，当事人可以按照互利的原则在技术转让合同中明确约定，没有约定或约定不明确的，可以达成补充协议;不能达成补充协议的，参考合同相关条款及交易习惯确定;仍不能确定的，一方后续改进的技术成果，他方无权分享。</a:t>
            </a:r>
            <a:endParaRPr lang="en-US" altLang="zh-CN"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a:p>
            <a:pPr algn="just">
              <a:lnSpc>
                <a:spcPct val="150000"/>
              </a:lnSpc>
              <a:buClr>
                <a:srgbClr val="FF0000"/>
              </a:buClr>
              <a:buFont typeface="Wingdings" panose="05000000000000000000" pitchFamily="2" charset="2"/>
              <a:buChar char="l"/>
              <a:defRPr/>
            </a:pPr>
            <a:r>
              <a:rPr lang="zh-CN" altLang="en-US" sz="2400" b="1" dirty="0">
                <a:effectLst>
                  <a:outerShdw blurRad="38100" dist="38100" dir="2700000" algn="tl">
                    <a:srgbClr val="000000">
                      <a:alpha val="43137"/>
                    </a:srgbClr>
                  </a:outerShdw>
                </a:effectLst>
                <a:latin typeface="黑体" panose="02010609060101010101" pitchFamily="49" charset="-122"/>
                <a:cs typeface="楷体" panose="02010609060101010101" pitchFamily="49" charset="-122"/>
                <a:sym typeface="Arial" panose="020B0604020202020204" pitchFamily="34" charset="0"/>
              </a:rPr>
              <a:t>解释条款：</a:t>
            </a:r>
            <a:r>
              <a:rPr lang="zh-CN" altLang="en-US"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由于技术合同专业性较强，当事人应对合同中出现的关键性名词，或双方当事人认为有必要明确其范围、意义的术语，以及因在合同文本中重复出现而被简化了的略语作出解释，避免事后纠纷。</a:t>
            </a:r>
            <a:endParaRPr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28" name="文本框 27"/>
          <p:cNvSpPr txBox="1"/>
          <p:nvPr>
            <p:custDataLst>
              <p:tags r:id="rId2"/>
            </p:custDataLst>
          </p:nvPr>
        </p:nvSpPr>
        <p:spPr>
          <a:xfrm>
            <a:off x="1992313" y="2805114"/>
            <a:ext cx="8208962" cy="566737"/>
          </a:xfrm>
          <a:prstGeom prst="rect">
            <a:avLst/>
          </a:prstGeom>
          <a:noFill/>
        </p:spPr>
        <p:txBody>
          <a:bodyPr lIns="68580" tIns="34290" rIns="68580" bIns="34290" anchor="ctr"/>
          <a:lstStyle/>
          <a:p>
            <a:pPr>
              <a:lnSpc>
                <a:spcPct val="120000"/>
              </a:lnSpc>
              <a:defRPr/>
            </a:pPr>
            <a:endParaRPr lang="zh-CN" altLang="en-US" spc="113"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Arial" panose="020B0604020202020204" pitchFamily="34" charset="0"/>
            </a:endParaRPr>
          </a:p>
        </p:txBody>
      </p:sp>
      <p:sp>
        <p:nvSpPr>
          <p:cNvPr id="17" name="文本框 16"/>
          <p:cNvSpPr txBox="1"/>
          <p:nvPr>
            <p:custDataLst>
              <p:tags r:id="rId3"/>
            </p:custDataLst>
          </p:nvPr>
        </p:nvSpPr>
        <p:spPr>
          <a:xfrm>
            <a:off x="1992313" y="3732213"/>
            <a:ext cx="8208962" cy="557212"/>
          </a:xfrm>
          <a:prstGeom prst="rect">
            <a:avLst/>
          </a:prstGeom>
          <a:noFill/>
        </p:spPr>
        <p:txBody>
          <a:bodyPr lIns="68580" tIns="34290" rIns="68580" bIns="34290" anchor="ctr"/>
          <a:lstStyle/>
          <a:p>
            <a:pPr algn="just">
              <a:lnSpc>
                <a:spcPct val="150000"/>
              </a:lnSpc>
              <a:defRPr/>
            </a:pPr>
            <a:endParaRPr lang="zh-CN" altLang="en-US"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sp>
        <p:nvSpPr>
          <p:cNvPr id="33" name="文本框 32"/>
          <p:cNvSpPr txBox="1"/>
          <p:nvPr>
            <p:custDataLst>
              <p:tags r:id="rId4"/>
            </p:custDataLst>
          </p:nvPr>
        </p:nvSpPr>
        <p:spPr>
          <a:xfrm>
            <a:off x="1919288" y="5373689"/>
            <a:ext cx="8208962" cy="371475"/>
          </a:xfrm>
          <a:prstGeom prst="rect">
            <a:avLst/>
          </a:prstGeom>
          <a:noFill/>
        </p:spPr>
        <p:txBody>
          <a:bodyPr lIns="68580" tIns="34290" rIns="68580" bIns="34290" anchor="ctr"/>
          <a:lstStyle/>
          <a:p>
            <a:pPr algn="just">
              <a:lnSpc>
                <a:spcPct val="150000"/>
              </a:lnSpc>
              <a:defRPr/>
            </a:pPr>
            <a:endParaRPr lang="zh-CN" altLang="en-US"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endParaRPr>
          </a:p>
        </p:txBody>
      </p:sp>
      <p:sp>
        <p:nvSpPr>
          <p:cNvPr id="2" name="文本框 1"/>
          <p:cNvSpPr txBox="1"/>
          <p:nvPr/>
        </p:nvSpPr>
        <p:spPr>
          <a:xfrm>
            <a:off x="8493211" y="906162"/>
            <a:ext cx="3031524"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400" dirty="0"/>
              <a:t>三大条款防范以下三大风险：</a:t>
            </a:r>
            <a:endParaRPr lang="en-US" altLang="zh-CN" sz="2400" dirty="0"/>
          </a:p>
          <a:p>
            <a:pPr marL="342900" indent="-342900">
              <a:lnSpc>
                <a:spcPct val="150000"/>
              </a:lnSpc>
              <a:buClr>
                <a:srgbClr val="FF0000"/>
              </a:buClr>
              <a:buFont typeface="Wingdings" panose="05000000000000000000" pitchFamily="2" charset="2"/>
              <a:buChar char="l"/>
            </a:pPr>
            <a:r>
              <a:rPr lang="zh-CN" altLang="en-US" sz="2400" dirty="0"/>
              <a:t>泄密风险</a:t>
            </a:r>
            <a:endParaRPr lang="en-US" altLang="zh-CN" sz="2400" dirty="0"/>
          </a:p>
          <a:p>
            <a:pPr marL="342900" indent="-342900">
              <a:lnSpc>
                <a:spcPct val="150000"/>
              </a:lnSpc>
              <a:buClr>
                <a:srgbClr val="FF0000"/>
              </a:buClr>
              <a:buFont typeface="Wingdings" panose="05000000000000000000" pitchFamily="2" charset="2"/>
              <a:buChar char="l"/>
            </a:pPr>
            <a:r>
              <a:rPr lang="zh-CN" altLang="en-US" sz="2400" dirty="0"/>
              <a:t>知识产权风险</a:t>
            </a:r>
            <a:endParaRPr lang="en-US" altLang="zh-CN" sz="2400" dirty="0"/>
          </a:p>
          <a:p>
            <a:pPr marL="342900" indent="-342900">
              <a:lnSpc>
                <a:spcPct val="150000"/>
              </a:lnSpc>
              <a:buClr>
                <a:srgbClr val="FF0000"/>
              </a:buClr>
              <a:buFont typeface="Wingdings" panose="05000000000000000000" pitchFamily="2" charset="2"/>
              <a:buChar char="l"/>
            </a:pPr>
            <a:r>
              <a:rPr lang="zh-CN" altLang="en-US" sz="2400" dirty="0"/>
              <a:t>履约风险</a:t>
            </a:r>
          </a:p>
        </p:txBody>
      </p:sp>
    </p:spTree>
    <p:custDataLst>
      <p:tags r:id="rId1"/>
    </p:custDataLst>
    <p:extLst>
      <p:ext uri="{BB962C8B-B14F-4D97-AF65-F5344CB8AC3E}">
        <p14:creationId xmlns:p14="http://schemas.microsoft.com/office/powerpoint/2010/main" val="415849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7838" y="476250"/>
            <a:ext cx="9429751"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altLang="zh-CN" sz="2400" dirty="0"/>
              <a:t>《</a:t>
            </a:r>
            <a:r>
              <a:rPr lang="zh-CN" altLang="en-US" sz="2400" dirty="0"/>
              <a:t>民法典</a:t>
            </a:r>
            <a:r>
              <a:rPr lang="en-US" altLang="zh-CN" sz="2400" dirty="0"/>
              <a:t>》</a:t>
            </a:r>
            <a:r>
              <a:rPr lang="zh-CN" altLang="zh-CN" sz="2400" dirty="0"/>
              <a:t>第八百四十六条</a:t>
            </a:r>
            <a:r>
              <a:rPr lang="en-US" altLang="zh-CN" sz="2400" dirty="0"/>
              <a:t>  </a:t>
            </a:r>
            <a:r>
              <a:rPr lang="zh-CN" altLang="zh-CN" sz="2400" dirty="0">
                <a:effectLst>
                  <a:outerShdw blurRad="38100" dist="38100" dir="2700000" algn="tl">
                    <a:srgbClr val="000000">
                      <a:alpha val="43137"/>
                    </a:srgbClr>
                  </a:outerShdw>
                </a:effectLst>
              </a:rPr>
              <a:t>技术合同价款、报酬或者使用费的支付方式由当事人约定，可以采取</a:t>
            </a:r>
            <a:endParaRPr lang="en-US" altLang="zh-CN" sz="2400" dirty="0">
              <a:effectLst>
                <a:outerShdw blurRad="38100" dist="38100" dir="2700000" algn="tl">
                  <a:srgbClr val="000000">
                    <a:alpha val="43137"/>
                  </a:srgbClr>
                </a:outerShdw>
              </a:effectLst>
            </a:endParaRP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一次总算、一次总付或者</a:t>
            </a:r>
            <a:endParaRPr lang="en-US" altLang="zh-CN" sz="2400" dirty="0">
              <a:effectLst>
                <a:outerShdw blurRad="38100" dist="38100" dir="2700000" algn="tl">
                  <a:srgbClr val="000000">
                    <a:alpha val="43137"/>
                  </a:srgbClr>
                </a:outerShdw>
              </a:effectLst>
            </a:endParaRP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一次总算、分期支付，也可以采取</a:t>
            </a:r>
            <a:endParaRPr lang="en-US" altLang="zh-CN" sz="2400" dirty="0">
              <a:effectLst>
                <a:outerShdw blurRad="38100" dist="38100" dir="2700000" algn="tl">
                  <a:srgbClr val="000000">
                    <a:alpha val="43137"/>
                  </a:srgbClr>
                </a:outerShdw>
              </a:effectLst>
            </a:endParaRP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提成支付或者</a:t>
            </a:r>
            <a:endParaRPr lang="en-US" altLang="zh-CN" sz="2400" dirty="0">
              <a:effectLst>
                <a:outerShdw blurRad="38100" dist="38100" dir="2700000" algn="tl">
                  <a:srgbClr val="000000">
                    <a:alpha val="43137"/>
                  </a:srgbClr>
                </a:outerShdw>
              </a:effectLst>
            </a:endParaRP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提成支付附加预付入门费的方式。</a:t>
            </a: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约定提成支付的，可以按照产品价格、实施专利和使用技术秘密后新增的产值、利润或者产品销售额的一定比例提成，也可以按照</a:t>
            </a:r>
            <a:endParaRPr lang="en-US" altLang="zh-CN" sz="2400" dirty="0">
              <a:effectLst>
                <a:outerShdw blurRad="38100" dist="38100" dir="2700000" algn="tl">
                  <a:srgbClr val="000000">
                    <a:alpha val="43137"/>
                  </a:srgbClr>
                </a:outerShdw>
              </a:effectLst>
            </a:endParaRP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约定的其他方式计算。</a:t>
            </a:r>
            <a:endParaRPr lang="en-US" altLang="zh-CN" sz="2400" dirty="0">
              <a:effectLst>
                <a:outerShdw blurRad="38100" dist="38100" dir="2700000" algn="tl">
                  <a:srgbClr val="000000">
                    <a:alpha val="43137"/>
                  </a:srgbClr>
                </a:outerShdw>
              </a:effectLst>
            </a:endParaRP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提成支付的比例可以采取固定比例、逐年递增比例或者逐年递减比例。</a:t>
            </a:r>
          </a:p>
          <a:p>
            <a:pPr>
              <a:lnSpc>
                <a:spcPct val="130000"/>
              </a:lnSpc>
              <a:buClr>
                <a:srgbClr val="FF0000"/>
              </a:buClr>
              <a:buFont typeface="Wingdings" panose="05000000000000000000" pitchFamily="2" charset="2"/>
              <a:buChar char="l"/>
              <a:defRPr/>
            </a:pPr>
            <a:r>
              <a:rPr lang="zh-CN" altLang="zh-CN" sz="2400" dirty="0">
                <a:effectLst>
                  <a:outerShdw blurRad="38100" dist="38100" dir="2700000" algn="tl">
                    <a:srgbClr val="000000">
                      <a:alpha val="43137"/>
                    </a:srgbClr>
                  </a:outerShdw>
                </a:effectLst>
              </a:rPr>
              <a:t>约定提成支付的，当事人可以约定查阅有关会计账目的办法。</a:t>
            </a:r>
            <a:endParaRPr lang="zh-CN" altLang="en-US" sz="2400" dirty="0">
              <a:effectLst>
                <a:outerShdw blurRad="38100" dist="38100" dir="2700000" algn="tl">
                  <a:srgbClr val="000000">
                    <a:alpha val="43137"/>
                  </a:srgbClr>
                </a:outerShdw>
              </a:effectLst>
            </a:endParaRPr>
          </a:p>
        </p:txBody>
      </p:sp>
      <p:sp>
        <p:nvSpPr>
          <p:cNvPr id="2" name="文本框 1"/>
          <p:cNvSpPr txBox="1"/>
          <p:nvPr/>
        </p:nvSpPr>
        <p:spPr>
          <a:xfrm>
            <a:off x="10140778" y="700216"/>
            <a:ext cx="1771136" cy="4550989"/>
          </a:xfrm>
          <a:prstGeom prst="rect">
            <a:avLst/>
          </a:prstGeom>
          <a:noFill/>
        </p:spPr>
        <p:txBody>
          <a:bodyPr wrap="square" rtlCol="0">
            <a:spAutoFit/>
          </a:bodyPr>
          <a:lstStyle/>
          <a:p>
            <a:pPr>
              <a:lnSpc>
                <a:spcPct val="150000"/>
              </a:lnSpc>
            </a:pPr>
            <a:r>
              <a:rPr lang="en-US" altLang="zh-CN" sz="2800" dirty="0"/>
              <a:t>1</a:t>
            </a:r>
            <a:r>
              <a:rPr lang="zh-CN" altLang="en-US" sz="2800" dirty="0"/>
              <a:t>、防范费用或报酬支付风险</a:t>
            </a:r>
            <a:endParaRPr lang="en-US" altLang="zh-CN" sz="2800" dirty="0"/>
          </a:p>
          <a:p>
            <a:pPr>
              <a:lnSpc>
                <a:spcPct val="150000"/>
              </a:lnSpc>
            </a:pPr>
            <a:r>
              <a:rPr lang="zh-CN" altLang="en-US" sz="2800" dirty="0"/>
              <a:t>提成支付可防范定价风险</a:t>
            </a:r>
          </a:p>
        </p:txBody>
      </p:sp>
    </p:spTree>
    <p:extLst>
      <p:ext uri="{BB962C8B-B14F-4D97-AF65-F5344CB8AC3E}">
        <p14:creationId xmlns:p14="http://schemas.microsoft.com/office/powerpoint/2010/main" val="3348162609"/>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992238" y="6308725"/>
            <a:ext cx="2743200" cy="365125"/>
          </a:xfrm>
          <a:prstGeom prst="rect">
            <a:avLst/>
          </a:prstGeom>
        </p:spPr>
        <p:txBody>
          <a:bodyPr/>
          <a:lstStyle/>
          <a:p>
            <a:fld id="{6D22F896-40B5-4ADD-8801-0D06FADFA095}" type="slidenum">
              <a:rPr lang="en-US" smtClean="0"/>
              <a:t>12</a:t>
            </a:fld>
            <a:endParaRPr lang="en-US" dirty="0"/>
          </a:p>
        </p:txBody>
      </p:sp>
      <p:sp>
        <p:nvSpPr>
          <p:cNvPr id="3" name="矩形 2"/>
          <p:cNvSpPr/>
          <p:nvPr/>
        </p:nvSpPr>
        <p:spPr>
          <a:xfrm>
            <a:off x="551935" y="624137"/>
            <a:ext cx="8789773" cy="57246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altLang="zh-CN" sz="2800" kern="100" dirty="0">
                <a:solidFill>
                  <a:srgbClr val="333333"/>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kern="100" dirty="0">
                <a:solidFill>
                  <a:srgbClr val="333333"/>
                </a:solidFill>
                <a:latin typeface="黑体" panose="02010609060101010101" pitchFamily="49" charset="-122"/>
                <a:ea typeface="黑体" panose="02010609060101010101" pitchFamily="49" charset="-122"/>
                <a:cs typeface="Times New Roman" panose="02020603050405020304" pitchFamily="18" charset="0"/>
              </a:rPr>
              <a:t>中华人民共和国科学技术进步法</a:t>
            </a:r>
            <a:r>
              <a:rPr lang="en-US" altLang="zh-CN" sz="2800" kern="100" dirty="0">
                <a:solidFill>
                  <a:srgbClr val="333333"/>
                </a:solidFill>
                <a:latin typeface="黑体" panose="02010609060101010101" pitchFamily="49" charset="-122"/>
                <a:ea typeface="黑体" panose="02010609060101010101" pitchFamily="49" charset="-122"/>
                <a:cs typeface="Times New Roman" panose="02020603050405020304" pitchFamily="18" charset="0"/>
              </a:rPr>
              <a:t>》</a:t>
            </a:r>
          </a:p>
          <a:p>
            <a:pPr>
              <a:lnSpc>
                <a:spcPct val="150000"/>
              </a:lnSpc>
            </a:pPr>
            <a:r>
              <a:rPr lang="zh-CN" altLang="zh-CN" sz="2400" b="1" dirty="0">
                <a:latin typeface="黑体" panose="02010609060101010101" pitchFamily="49" charset="-122"/>
                <a:ea typeface="黑体" panose="02010609060101010101" pitchFamily="49" charset="-122"/>
              </a:rPr>
              <a:t>第九十条　从事下列活动的，按照国家有关规定享受税收优惠：</a:t>
            </a:r>
          </a:p>
          <a:p>
            <a:pPr>
              <a:lnSpc>
                <a:spcPct val="150000"/>
              </a:lnSpc>
            </a:pPr>
            <a:r>
              <a:rPr lang="zh-CN" altLang="zh-CN" sz="2400" b="1" dirty="0">
                <a:latin typeface="黑体" panose="02010609060101010101" pitchFamily="49" charset="-122"/>
                <a:ea typeface="黑体" panose="02010609060101010101" pitchFamily="49" charset="-122"/>
              </a:rPr>
              <a:t>（一）</a:t>
            </a:r>
            <a:r>
              <a:rPr lang="zh-CN" altLang="zh-CN" sz="2400"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技术开发、技术转让、技术许可、技术咨询、技术服务</a:t>
            </a:r>
            <a:r>
              <a:rPr lang="zh-CN" altLang="zh-CN"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a:lnSpc>
                <a:spcPct val="150000"/>
              </a:lnSpc>
            </a:pPr>
            <a:r>
              <a:rPr lang="zh-CN"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《技术合同认定登记管理办法》</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国科发政字〔</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2000</a:t>
            </a:r>
            <a:r>
              <a:rPr lang="zh-CN"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063</a:t>
            </a:r>
            <a:r>
              <a:rPr lang="zh-CN"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号</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50000"/>
              </a:lnSpc>
            </a:pPr>
            <a:r>
              <a:rPr lang="zh-CN" alt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《技术合同认定规则》（国科发政字</a:t>
            </a:r>
            <a:r>
              <a:rPr lang="zh-CN" altLang="zh-CN"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2001</a:t>
            </a:r>
            <a:r>
              <a:rPr lang="zh-CN" altLang="zh-CN" sz="2400" b="1" dirty="0">
                <a:latin typeface="黑体" panose="02010609060101010101" pitchFamily="49" charset="-122"/>
                <a:ea typeface="黑体" panose="02010609060101010101" pitchFamily="49" charset="-122"/>
              </a:rPr>
              <a:t>〕 </a:t>
            </a:r>
            <a:r>
              <a:rPr lang="zh-CN" alt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253号）</a:t>
            </a:r>
          </a:p>
          <a:p>
            <a:pPr lvl="0">
              <a:lnSpc>
                <a:spcPct val="150000"/>
              </a:lnSpc>
              <a:defRPr/>
            </a:pPr>
            <a:r>
              <a:rPr lang="zh-CN" altLang="zh-CN" sz="2400" b="1" dirty="0">
                <a:latin typeface="黑体" panose="02010609060101010101" pitchFamily="49" charset="-122"/>
                <a:ea typeface="黑体" panose="02010609060101010101" pitchFamily="49" charset="-122"/>
              </a:rPr>
              <a:t>财政部 国家税务总局 科技部关于完善研究开发费用税前加计扣除政策的通知</a:t>
            </a:r>
            <a:r>
              <a:rPr lang="zh-CN" altLang="en-US" sz="2400" b="1" dirty="0">
                <a:latin typeface="黑体" panose="02010609060101010101" pitchFamily="49" charset="-122"/>
                <a:ea typeface="黑体" panose="02010609060101010101" pitchFamily="49" charset="-122"/>
              </a:rPr>
              <a:t>（</a:t>
            </a:r>
            <a:r>
              <a:rPr lang="zh-CN" altLang="zh-CN" sz="2400" b="1" dirty="0">
                <a:latin typeface="黑体" panose="02010609060101010101" pitchFamily="49" charset="-122"/>
                <a:ea typeface="黑体" panose="02010609060101010101" pitchFamily="49" charset="-122"/>
              </a:rPr>
              <a:t>财税〔</a:t>
            </a:r>
            <a:r>
              <a:rPr lang="en-US" altLang="zh-CN" sz="2400" b="1" dirty="0">
                <a:latin typeface="黑体" panose="02010609060101010101" pitchFamily="49" charset="-122"/>
                <a:ea typeface="黑体" panose="02010609060101010101" pitchFamily="49" charset="-122"/>
              </a:rPr>
              <a:t>2015</a:t>
            </a:r>
            <a:r>
              <a:rPr lang="zh-CN" altLang="zh-CN"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119</a:t>
            </a:r>
            <a:r>
              <a:rPr lang="zh-CN" altLang="zh-CN" sz="2400" b="1" dirty="0">
                <a:latin typeface="黑体" panose="02010609060101010101" pitchFamily="49" charset="-122"/>
                <a:ea typeface="黑体" panose="02010609060101010101" pitchFamily="49" charset="-122"/>
              </a:rPr>
              <a:t>号</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lvl="0">
              <a:lnSpc>
                <a:spcPct val="150000"/>
              </a:lnSpc>
              <a:defRPr/>
            </a:pPr>
            <a:r>
              <a:rPr lang="zh-CN" altLang="zh-CN" sz="2400" b="1" dirty="0">
                <a:latin typeface="黑体" panose="02010609060101010101" pitchFamily="49" charset="-122"/>
                <a:ea typeface="黑体" panose="02010609060101010101" pitchFamily="49" charset="-122"/>
              </a:rPr>
              <a:t>本通知所称研发活动，是指企业为获得科学与技术新知识，创造性运用科学技术新知识，或实质性改进技术、产品（服务）、工艺而持续进行的具有明确目标的系统性活动。</a:t>
            </a:r>
            <a:endParaRPr lang="zh-CN" altLang="en-US" sz="2400" b="1" dirty="0">
              <a:latin typeface="黑体" panose="02010609060101010101" pitchFamily="49" charset="-122"/>
              <a:ea typeface="黑体" panose="02010609060101010101" pitchFamily="49" charset="-122"/>
            </a:endParaRPr>
          </a:p>
        </p:txBody>
      </p:sp>
      <p:sp>
        <p:nvSpPr>
          <p:cNvPr id="4" name="文本框 3"/>
          <p:cNvSpPr txBox="1"/>
          <p:nvPr/>
        </p:nvSpPr>
        <p:spPr>
          <a:xfrm>
            <a:off x="9671222" y="1441622"/>
            <a:ext cx="1993556" cy="33297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400" dirty="0"/>
              <a:t>技术合同可享受税收优惠政策，但不同的合同类型可享受的政策不同</a:t>
            </a:r>
          </a:p>
        </p:txBody>
      </p:sp>
    </p:spTree>
    <p:extLst>
      <p:ext uri="{BB962C8B-B14F-4D97-AF65-F5344CB8AC3E}">
        <p14:creationId xmlns:p14="http://schemas.microsoft.com/office/powerpoint/2010/main" val="3571352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8984" y="928033"/>
            <a:ext cx="10387914" cy="569386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defRPr/>
            </a:pPr>
            <a:r>
              <a:rPr lang="zh-CN" altLang="zh-CN" sz="2000" b="1" dirty="0"/>
              <a:t>第五条</a:t>
            </a:r>
            <a:r>
              <a:rPr lang="zh-CN" altLang="zh-CN" sz="2000" dirty="0"/>
              <a:t>　法人和其他组织按照国家有关规定，根据所订立的技术合同，从技术开发、技术转让、技术咨询和技术服务的净收入中提取一定比例作为奖励和报酬，给予职务技术成果完成人和为成果转化做出重要贡献人员的，</a:t>
            </a:r>
            <a:r>
              <a:rPr lang="zh-CN" altLang="zh-CN" sz="2000" dirty="0">
                <a:solidFill>
                  <a:srgbClr val="FF0000"/>
                </a:solidFill>
              </a:rPr>
              <a:t>应当申请对相关的技术合同进行认定登记，并依照有关规定提取奖金和报酬</a:t>
            </a:r>
            <a:r>
              <a:rPr lang="zh-CN" altLang="zh-CN" sz="2000" dirty="0"/>
              <a:t>。</a:t>
            </a:r>
          </a:p>
          <a:p>
            <a:pPr>
              <a:lnSpc>
                <a:spcPct val="130000"/>
              </a:lnSpc>
              <a:defRPr/>
            </a:pPr>
            <a:r>
              <a:rPr lang="zh-CN" altLang="zh-CN" sz="2000" b="1" dirty="0"/>
              <a:t>第六条</a:t>
            </a:r>
            <a:r>
              <a:rPr lang="zh-CN" altLang="zh-CN" sz="2000" dirty="0"/>
              <a:t>　</a:t>
            </a:r>
            <a:r>
              <a:rPr lang="zh-CN" altLang="zh-CN" sz="2000" dirty="0">
                <a:solidFill>
                  <a:srgbClr val="FF0000"/>
                </a:solidFill>
              </a:rPr>
              <a:t>未申请认定登记和未予登记的技术合同，不得享受国家对有关促进科技成果转化规定的税收、信贷和奖励等方面的优惠政策</a:t>
            </a:r>
            <a:r>
              <a:rPr lang="zh-CN" altLang="zh-CN" sz="2000" dirty="0"/>
              <a:t>。</a:t>
            </a:r>
          </a:p>
          <a:p>
            <a:pPr>
              <a:lnSpc>
                <a:spcPct val="130000"/>
              </a:lnSpc>
              <a:defRPr/>
            </a:pPr>
            <a:r>
              <a:rPr lang="zh-CN" altLang="zh-CN" sz="2000" b="1" dirty="0"/>
              <a:t>第七条</a:t>
            </a:r>
            <a:r>
              <a:rPr lang="zh-CN" altLang="zh-CN" sz="2000" dirty="0"/>
              <a:t>　经认定登记的技术合同，当事人可以持认定登记证明，向主管税务机关提出申请，经审核批准后，享受国家规定的税收优惠政策。</a:t>
            </a:r>
            <a:endParaRPr lang="en-US" altLang="zh-CN" sz="2000" dirty="0"/>
          </a:p>
          <a:p>
            <a:pPr>
              <a:lnSpc>
                <a:spcPct val="130000"/>
              </a:lnSpc>
              <a:defRPr/>
            </a:pPr>
            <a:r>
              <a:rPr lang="zh-CN" altLang="zh-CN" sz="2000" b="1" dirty="0"/>
              <a:t>第八条</a:t>
            </a:r>
            <a:r>
              <a:rPr lang="zh-CN" altLang="zh-CN" sz="2000" dirty="0"/>
              <a:t>　技术合同认定登记实行按地域一次登记制度。</a:t>
            </a:r>
            <a:r>
              <a:rPr lang="zh-CN" altLang="zh-CN" sz="2000" dirty="0">
                <a:solidFill>
                  <a:srgbClr val="FF0000"/>
                </a:solidFill>
              </a:rPr>
              <a:t>技术开发合同的研究开发人、技术转让合同的让与人、技术咨询和技术服务合同的受托人，以及技术培训合同的培训人、技术中介合同的中介人，应当在合同成立后向所在地区的技术合同登记机构提出认定登记申请</a:t>
            </a:r>
            <a:r>
              <a:rPr lang="zh-CN" altLang="zh-CN" sz="2000" dirty="0"/>
              <a:t>。</a:t>
            </a:r>
          </a:p>
          <a:p>
            <a:pPr>
              <a:lnSpc>
                <a:spcPct val="130000"/>
              </a:lnSpc>
              <a:defRPr/>
            </a:pPr>
            <a:r>
              <a:rPr lang="zh-CN" altLang="zh-CN" sz="2000" b="1" dirty="0"/>
              <a:t>第九条</a:t>
            </a:r>
            <a:r>
              <a:rPr lang="zh-CN" altLang="zh-CN" sz="2000" dirty="0"/>
              <a:t>　当事人申请技术合同认定登记，应当向技术合同登记机构提交完整的书面合同文本和相关附件。</a:t>
            </a:r>
            <a:r>
              <a:rPr lang="zh-CN" altLang="zh-CN" sz="2000" dirty="0">
                <a:solidFill>
                  <a:srgbClr val="FF0000"/>
                </a:solidFill>
              </a:rPr>
              <a:t>合同文本可以采用由科学技术部监制的技术合同示范文本；采用其他书面合同文本的，应当符合《中华人民共和国合同法》的有关规定。</a:t>
            </a:r>
            <a:r>
              <a:rPr lang="zh-CN" altLang="zh-CN" sz="2000" dirty="0"/>
              <a:t> </a:t>
            </a:r>
            <a:endParaRPr lang="zh-CN" altLang="zh-CN" sz="2000" dirty="0">
              <a:solidFill>
                <a:srgbClr val="FF0000"/>
              </a:solidFill>
            </a:endParaRPr>
          </a:p>
        </p:txBody>
      </p:sp>
      <p:sp>
        <p:nvSpPr>
          <p:cNvPr id="3" name="矩形 2"/>
          <p:cNvSpPr/>
          <p:nvPr/>
        </p:nvSpPr>
        <p:spPr>
          <a:xfrm>
            <a:off x="994935" y="289484"/>
            <a:ext cx="7656263" cy="523220"/>
          </a:xfrm>
          <a:prstGeom prst="rect">
            <a:avLst/>
          </a:prstGeom>
        </p:spPr>
        <p:txBody>
          <a:bodyPr wrap="none">
            <a:spAutoFit/>
          </a:bodyPr>
          <a:lstStyle/>
          <a:p>
            <a:pPr>
              <a:defRPr/>
            </a:pPr>
            <a:r>
              <a:rPr lang="zh-CN" altLang="zh-CN" sz="2800" b="1" dirty="0">
                <a:solidFill>
                  <a:srgbClr val="FF0000"/>
                </a:solidFill>
                <a:latin typeface="黑体" pitchFamily="49" charset="-122"/>
                <a:ea typeface="黑体" pitchFamily="49" charset="-122"/>
              </a:rPr>
              <a:t>技术合同认定登记管理办法</a:t>
            </a:r>
            <a:r>
              <a:rPr lang="zh-CN" altLang="en-US" b="1" dirty="0">
                <a:solidFill>
                  <a:srgbClr val="FF0000"/>
                </a:solidFill>
                <a:latin typeface="+mj-ea"/>
                <a:ea typeface="+mj-ea"/>
              </a:rPr>
              <a:t>（</a:t>
            </a:r>
            <a:r>
              <a:rPr lang="zh-CN" altLang="zh-CN" b="1" dirty="0">
                <a:solidFill>
                  <a:srgbClr val="FF0000"/>
                </a:solidFill>
                <a:latin typeface="+mj-ea"/>
                <a:ea typeface="+mj-ea"/>
              </a:rPr>
              <a:t>国科发政字〔</a:t>
            </a:r>
            <a:r>
              <a:rPr lang="en-US" altLang="zh-CN" b="1" dirty="0">
                <a:solidFill>
                  <a:srgbClr val="FF0000"/>
                </a:solidFill>
                <a:latin typeface="+mj-ea"/>
                <a:ea typeface="+mj-ea"/>
              </a:rPr>
              <a:t>2000</a:t>
            </a:r>
            <a:r>
              <a:rPr lang="zh-CN" altLang="zh-CN" b="1" dirty="0">
                <a:solidFill>
                  <a:srgbClr val="FF0000"/>
                </a:solidFill>
                <a:latin typeface="+mj-ea"/>
                <a:ea typeface="+mj-ea"/>
              </a:rPr>
              <a:t>〕</a:t>
            </a:r>
            <a:r>
              <a:rPr lang="en-US" altLang="zh-CN" b="1" dirty="0">
                <a:solidFill>
                  <a:srgbClr val="FF0000"/>
                </a:solidFill>
                <a:latin typeface="+mj-ea"/>
                <a:ea typeface="+mj-ea"/>
              </a:rPr>
              <a:t>063</a:t>
            </a:r>
            <a:r>
              <a:rPr lang="zh-CN" altLang="zh-CN" b="1" dirty="0">
                <a:solidFill>
                  <a:srgbClr val="FF0000"/>
                </a:solidFill>
                <a:latin typeface="+mj-ea"/>
                <a:ea typeface="+mj-ea"/>
              </a:rPr>
              <a:t>号</a:t>
            </a:r>
            <a:r>
              <a:rPr lang="zh-CN" altLang="en-US" b="1" dirty="0">
                <a:solidFill>
                  <a:srgbClr val="FF0000"/>
                </a:solidFill>
                <a:latin typeface="+mj-ea"/>
                <a:ea typeface="+mj-ea"/>
              </a:rPr>
              <a:t>）</a:t>
            </a:r>
          </a:p>
        </p:txBody>
      </p:sp>
      <p:sp>
        <p:nvSpPr>
          <p:cNvPr id="2" name="文本框 1"/>
          <p:cNvSpPr txBox="1"/>
          <p:nvPr/>
        </p:nvSpPr>
        <p:spPr>
          <a:xfrm>
            <a:off x="11055178" y="1021492"/>
            <a:ext cx="947352"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US" altLang="zh-CN" sz="2400" dirty="0"/>
              <a:t>2</a:t>
            </a:r>
            <a:r>
              <a:rPr lang="zh-CN" altLang="en-US" sz="2400" dirty="0"/>
              <a:t>、技术合同认定，可防范政策风险</a:t>
            </a:r>
          </a:p>
        </p:txBody>
      </p:sp>
    </p:spTree>
    <p:extLst>
      <p:ext uri="{BB962C8B-B14F-4D97-AF65-F5344CB8AC3E}">
        <p14:creationId xmlns:p14="http://schemas.microsoft.com/office/powerpoint/2010/main" val="234546130"/>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0789" y="647142"/>
            <a:ext cx="8567351"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zh-CN" altLang="zh-CN" sz="2000" dirty="0"/>
              <a:t>第十三条 技术合同登记机构对当事人所提交的合同文本和有关材料进行审查和认定。其主要事项是：</a:t>
            </a:r>
            <a:endParaRPr lang="en-US" altLang="zh-CN" sz="2000" dirty="0"/>
          </a:p>
          <a:p>
            <a:pPr>
              <a:lnSpc>
                <a:spcPct val="150000"/>
              </a:lnSpc>
              <a:defRPr/>
            </a:pPr>
            <a:r>
              <a:rPr lang="zh-CN" altLang="zh-CN" sz="2000" dirty="0"/>
              <a:t>（一）是否属于技术合同；</a:t>
            </a:r>
            <a:endParaRPr lang="en-US" altLang="zh-CN" sz="2000" dirty="0"/>
          </a:p>
          <a:p>
            <a:pPr>
              <a:lnSpc>
                <a:spcPct val="150000"/>
              </a:lnSpc>
              <a:defRPr/>
            </a:pPr>
            <a:r>
              <a:rPr lang="zh-CN" altLang="zh-CN" sz="2000" dirty="0"/>
              <a:t>（二）分类登记；</a:t>
            </a:r>
            <a:endParaRPr lang="en-US" altLang="zh-CN" sz="2000" dirty="0"/>
          </a:p>
          <a:p>
            <a:pPr>
              <a:lnSpc>
                <a:spcPct val="150000"/>
              </a:lnSpc>
              <a:defRPr/>
            </a:pPr>
            <a:r>
              <a:rPr lang="zh-CN" altLang="zh-CN" sz="2000" dirty="0"/>
              <a:t>（三）核定技术性收入。</a:t>
            </a:r>
            <a:endParaRPr lang="en-US" altLang="zh-CN" sz="2000" dirty="0"/>
          </a:p>
          <a:p>
            <a:pPr>
              <a:lnSpc>
                <a:spcPct val="150000"/>
              </a:lnSpc>
              <a:defRPr/>
            </a:pPr>
            <a:r>
              <a:rPr lang="zh-CN" altLang="zh-CN" sz="2000" dirty="0"/>
              <a:t> 第十九条 省、自治区、直辖市和计划单列市科学技术行政部门应当加强对技术合同登记机构和登记人员的管理，</a:t>
            </a:r>
            <a:r>
              <a:rPr lang="zh-CN" altLang="zh-CN" sz="2000" b="1" dirty="0">
                <a:solidFill>
                  <a:srgbClr val="FF0000"/>
                </a:solidFill>
              </a:rPr>
              <a:t>建立健全技术合同登记岗位责任制，加强对技术合同登记人员的业务培训和考核，保证技术合同登记人员的工作质量和效率。</a:t>
            </a:r>
            <a:endParaRPr lang="en-US" altLang="zh-CN" sz="2000" b="1" dirty="0">
              <a:solidFill>
                <a:srgbClr val="FF0000"/>
              </a:solidFill>
            </a:endParaRPr>
          </a:p>
          <a:p>
            <a:pPr>
              <a:lnSpc>
                <a:spcPct val="150000"/>
              </a:lnSpc>
              <a:defRPr/>
            </a:pPr>
            <a:r>
              <a:rPr lang="zh-CN" altLang="zh-CN" sz="2000" dirty="0"/>
              <a:t>第二十二条 省、自治区、直辖市和计划单列市科学技术行政部门发现技术合同登记机构</a:t>
            </a:r>
            <a:r>
              <a:rPr lang="zh-CN" altLang="zh-CN" sz="2000" b="1" dirty="0">
                <a:solidFill>
                  <a:srgbClr val="FF0000"/>
                </a:solidFill>
              </a:rPr>
              <a:t>管理混乱、统计失实、违规登记的，应当通报批评、责令限期整顿，并可给予直接责任人员行政处分。</a:t>
            </a:r>
          </a:p>
        </p:txBody>
      </p:sp>
      <p:sp>
        <p:nvSpPr>
          <p:cNvPr id="2" name="文本框 1"/>
          <p:cNvSpPr txBox="1"/>
          <p:nvPr/>
        </p:nvSpPr>
        <p:spPr>
          <a:xfrm>
            <a:off x="9868930" y="1128584"/>
            <a:ext cx="1721708"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800" dirty="0"/>
              <a:t>技术合同认定登记三大事项</a:t>
            </a:r>
          </a:p>
        </p:txBody>
      </p:sp>
    </p:spTree>
    <p:extLst>
      <p:ext uri="{BB962C8B-B14F-4D97-AF65-F5344CB8AC3E}">
        <p14:creationId xmlns:p14="http://schemas.microsoft.com/office/powerpoint/2010/main" val="3589883965"/>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206" name="Group 62"/>
          <p:cNvGraphicFramePr>
            <a:graphicFrameLocks noGrp="1"/>
          </p:cNvGraphicFramePr>
          <p:nvPr>
            <p:ph idx="4294967295"/>
            <p:extLst>
              <p:ext uri="{D42A27DB-BD31-4B8C-83A1-F6EECF244321}">
                <p14:modId xmlns:p14="http://schemas.microsoft.com/office/powerpoint/2010/main" val="4170266903"/>
              </p:ext>
            </p:extLst>
          </p:nvPr>
        </p:nvGraphicFramePr>
        <p:xfrm>
          <a:off x="568411" y="1357314"/>
          <a:ext cx="10981038" cy="4895851"/>
        </p:xfrm>
        <a:graphic>
          <a:graphicData uri="http://schemas.openxmlformats.org/drawingml/2006/table">
            <a:tbl>
              <a:tblPr/>
              <a:tblGrid>
                <a:gridCol w="2512540">
                  <a:extLst>
                    <a:ext uri="{9D8B030D-6E8A-4147-A177-3AD203B41FA5}">
                      <a16:colId xmlns:a16="http://schemas.microsoft.com/office/drawing/2014/main" val="20000"/>
                    </a:ext>
                  </a:extLst>
                </a:gridCol>
                <a:gridCol w="1499287">
                  <a:extLst>
                    <a:ext uri="{9D8B030D-6E8A-4147-A177-3AD203B41FA5}">
                      <a16:colId xmlns:a16="http://schemas.microsoft.com/office/drawing/2014/main" val="20001"/>
                    </a:ext>
                  </a:extLst>
                </a:gridCol>
                <a:gridCol w="1795848">
                  <a:extLst>
                    <a:ext uri="{9D8B030D-6E8A-4147-A177-3AD203B41FA5}">
                      <a16:colId xmlns:a16="http://schemas.microsoft.com/office/drawing/2014/main" val="20002"/>
                    </a:ext>
                  </a:extLst>
                </a:gridCol>
                <a:gridCol w="1787611">
                  <a:extLst>
                    <a:ext uri="{9D8B030D-6E8A-4147-A177-3AD203B41FA5}">
                      <a16:colId xmlns:a16="http://schemas.microsoft.com/office/drawing/2014/main" val="20003"/>
                    </a:ext>
                  </a:extLst>
                </a:gridCol>
                <a:gridCol w="1664237">
                  <a:extLst>
                    <a:ext uri="{9D8B030D-6E8A-4147-A177-3AD203B41FA5}">
                      <a16:colId xmlns:a16="http://schemas.microsoft.com/office/drawing/2014/main" val="20004"/>
                    </a:ext>
                  </a:extLst>
                </a:gridCol>
                <a:gridCol w="1721515">
                  <a:extLst>
                    <a:ext uri="{9D8B030D-6E8A-4147-A177-3AD203B41FA5}">
                      <a16:colId xmlns:a16="http://schemas.microsoft.com/office/drawing/2014/main" val="20005"/>
                    </a:ext>
                  </a:extLst>
                </a:gridCol>
              </a:tblGrid>
              <a:tr h="839972">
                <a:tc>
                  <a:txBody>
                    <a:bodyPr/>
                    <a:lstStyle/>
                    <a:p>
                      <a:pPr marL="0" marR="0" lvl="0" indent="0" algn="l" defTabSz="914400" rtl="0" eaLnBrk="0" fontAlgn="base" latinLnBrk="0" hangingPunct="0">
                        <a:lnSpc>
                          <a:spcPct val="90000"/>
                        </a:lnSpc>
                        <a:spcBef>
                          <a:spcPct val="30000"/>
                        </a:spcBef>
                        <a:spcAft>
                          <a:spcPct val="10000"/>
                        </a:spcAft>
                        <a:buClr>
                          <a:srgbClr val="00529B"/>
                        </a:buClr>
                        <a:buSzTx/>
                        <a:buFont typeface="Times" pitchFamily="18" charset="0"/>
                        <a:buNone/>
                      </a:pPr>
                      <a:r>
                        <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      </a:t>
                      </a:r>
                      <a:r>
                        <a:rPr kumimoji="0" lang="zh-CN" altLang="en-US" sz="2000" b="1" i="0" u="none" strike="noStrike" kern="1200"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合同类型</a:t>
                      </a:r>
                    </a:p>
                    <a:p>
                      <a:pPr marL="0" marR="0" lvl="0" indent="0" algn="l" defTabSz="914400" rtl="0" eaLnBrk="0" fontAlgn="base" latinLnBrk="0" hangingPunct="0">
                        <a:lnSpc>
                          <a:spcPct val="90000"/>
                        </a:lnSpc>
                        <a:spcBef>
                          <a:spcPct val="30000"/>
                        </a:spcBef>
                        <a:spcAft>
                          <a:spcPct val="10000"/>
                        </a:spcAft>
                        <a:buClr>
                          <a:srgbClr val="00529B"/>
                        </a:buClr>
                        <a:buSzTx/>
                        <a:buFont typeface="Times" pitchFamily="18" charset="0"/>
                        <a:buNone/>
                      </a:pPr>
                      <a:r>
                        <a:rPr kumimoji="0" lang="zh-CN" altLang="en-US" sz="2000" b="1" i="0" u="none" strike="noStrike" kern="1200"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优惠政策</a:t>
                      </a:r>
                    </a:p>
                  </a:txBody>
                  <a:tcPr marT="45707" marB="45707"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w="12700" cap="flat" cmpd="sng" algn="ctr">
                      <a:solidFill>
                        <a:schemeClr val="tx1"/>
                      </a:solidFill>
                      <a:prstDash val="solid"/>
                      <a:miter lim="800000"/>
                      <a:headEnd type="none" w="sm" len="sm"/>
                      <a:tailEnd type="none" w="sm" len="sm"/>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18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技术开发</a:t>
                      </a: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en-US" altLang="zh-CN"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400" b="1" i="0" u="none" strike="noStrike" kern="1200"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技术转让</a:t>
                      </a: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en-US" altLang="zh-CN"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400" b="1" i="0" u="none" strike="noStrike" kern="1200"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技术许可</a:t>
                      </a: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400" b="1" i="0" u="none" strike="noStrike" kern="1200"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技术咨询</a:t>
                      </a: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400" b="1" i="0" u="none" strike="noStrike" kern="1200"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技术服务</a:t>
                      </a:r>
                    </a:p>
                  </a:txBody>
                  <a:tcPr marT="45707" marB="45707"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750173">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奖酬金（卖方）</a:t>
                      </a:r>
                    </a:p>
                  </a:txBody>
                  <a:tcPr marT="45707" marB="45707"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785528">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defRPr/>
                      </a:pPr>
                      <a:r>
                        <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企业所得税（卖方）</a:t>
                      </a: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785528">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defRPr/>
                      </a:pPr>
                      <a:r>
                        <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增值税（卖方）</a:t>
                      </a: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1600" b="1" i="0" u="none" strike="noStrike" cap="none" normalizeH="0" baseline="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r h="785528">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defRPr/>
                      </a:pPr>
                      <a:r>
                        <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高新核定（卖方）</a:t>
                      </a:r>
                    </a:p>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4"/>
                  </a:ext>
                </a:extLst>
              </a:tr>
              <a:tr h="949122">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r>
                        <a:rPr kumimoji="0" lang="zh-CN" altLang="en-US"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rPr>
                        <a:t>加计扣除（买方）</a:t>
                      </a:r>
                    </a:p>
                  </a:txBody>
                  <a:tcPr marT="45707" marB="45707"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en-US" altLang="zh-CN" sz="20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ctr" latinLnBrk="0" hangingPunct="0">
                        <a:lnSpc>
                          <a:spcPct val="90000"/>
                        </a:lnSpc>
                        <a:spcBef>
                          <a:spcPct val="30000"/>
                        </a:spcBef>
                        <a:spcAft>
                          <a:spcPct val="10000"/>
                        </a:spcAft>
                        <a:buClr>
                          <a:srgbClr val="00529B"/>
                        </a:buClr>
                        <a:buSzTx/>
                        <a:buFont typeface="Times" pitchFamily="18" charset="0"/>
                        <a:buNone/>
                      </a:pPr>
                      <a:endParaRPr kumimoji="0" lang="zh-CN" altLang="en-US" sz="2400" b="1" i="0" u="none" strike="noStrike" cap="none" normalizeH="0" baseline="0" dirty="0">
                        <a:ln>
                          <a:noFill/>
                        </a:ln>
                        <a:solidFill>
                          <a:srgbClr val="00003E"/>
                        </a:solidFill>
                        <a:effectLst>
                          <a:outerShdw blurRad="38100" dist="38100" dir="2700000" algn="tl">
                            <a:srgbClr val="C0C0C0"/>
                          </a:outerShdw>
                        </a:effectLst>
                        <a:latin typeface="隶书" pitchFamily="49" charset="-122"/>
                        <a:ea typeface="隶书" pitchFamily="49" charset="-122"/>
                        <a:cs typeface="Arial Unicode MS" panose="020B0604020202020204" pitchFamily="34" charset="-122"/>
                      </a:endParaRPr>
                    </a:p>
                  </a:txBody>
                  <a:tcPr marT="45707" marB="45707"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8" name="矩形 47"/>
          <p:cNvSpPr/>
          <p:nvPr/>
        </p:nvSpPr>
        <p:spPr>
          <a:xfrm>
            <a:off x="1701800" y="6253164"/>
            <a:ext cx="8001000" cy="904875"/>
          </a:xfrm>
          <a:prstGeom prst="rect">
            <a:avLst/>
          </a:prstGeom>
        </p:spPr>
        <p:txBody>
          <a:bodyPr>
            <a:spAutoFit/>
          </a:bodyPr>
          <a:lstStyle/>
          <a:p>
            <a:pPr eaLnBrk="0" fontAlgn="ctr" hangingPunct="0">
              <a:spcBef>
                <a:spcPct val="20000"/>
              </a:spcBef>
              <a:spcAft>
                <a:spcPct val="0"/>
              </a:spcAft>
              <a:buClr>
                <a:schemeClr val="hlink"/>
              </a:buClr>
              <a:buSzPct val="110000"/>
              <a:defRPr/>
            </a:pPr>
            <a:r>
              <a:rPr kumimoji="1" lang="zh-CN" altLang="en-US" sz="2400" dirty="0">
                <a:solidFill>
                  <a:srgbClr val="00003E"/>
                </a:solidFill>
                <a:effectLst>
                  <a:outerShdw blurRad="38100" dist="38100" dir="2700000" algn="tl">
                    <a:srgbClr val="C0C0C0"/>
                  </a:outerShdw>
                </a:effectLst>
                <a:latin typeface="Tahoma" panose="020B0604030504040204" pitchFamily="34" charset="0"/>
                <a:ea typeface="隶书" pitchFamily="49" charset="-122"/>
              </a:rPr>
              <a:t>离岸服务外包业务免征增值税</a:t>
            </a:r>
          </a:p>
          <a:p>
            <a:pPr eaLnBrk="0" fontAlgn="ctr" hangingPunct="0">
              <a:spcBef>
                <a:spcPct val="20000"/>
              </a:spcBef>
              <a:spcAft>
                <a:spcPct val="0"/>
              </a:spcAft>
              <a:buClr>
                <a:schemeClr val="hlink"/>
              </a:buClr>
              <a:buSzPct val="110000"/>
              <a:defRPr/>
            </a:pPr>
            <a:endParaRPr kumimoji="1" lang="zh-CN" altLang="en-US" sz="2400" dirty="0">
              <a:solidFill>
                <a:srgbClr val="00003E"/>
              </a:solidFill>
              <a:effectLst>
                <a:outerShdw blurRad="38100" dist="38100" dir="2700000" algn="tl">
                  <a:srgbClr val="C0C0C0"/>
                </a:outerShdw>
              </a:effectLst>
              <a:latin typeface="Tahoma" panose="020B0604030504040204" pitchFamily="34" charset="0"/>
              <a:ea typeface="隶书" pitchFamily="49" charset="-122"/>
            </a:endParaRPr>
          </a:p>
        </p:txBody>
      </p:sp>
      <p:sp>
        <p:nvSpPr>
          <p:cNvPr id="37936" name="Rectangle 4"/>
          <p:cNvSpPr txBox="1">
            <a:spLocks noChangeArrowheads="1"/>
          </p:cNvSpPr>
          <p:nvPr/>
        </p:nvSpPr>
        <p:spPr bwMode="auto">
          <a:xfrm>
            <a:off x="2927351" y="404813"/>
            <a:ext cx="5788025" cy="647700"/>
          </a:xfrm>
          <a:prstGeom prst="rect">
            <a:avLst/>
          </a:prstGeom>
          <a:noFill/>
          <a:ln w="9525">
            <a:noFill/>
            <a:miter lim="800000"/>
          </a:ln>
        </p:spPr>
        <p:txBody>
          <a:bodyPr/>
          <a:lstStyle/>
          <a:p>
            <a:pPr algn="ctr">
              <a:defRPr/>
            </a:pPr>
            <a:r>
              <a:rPr lang="zh-CN" altLang="en-US"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五技合同享受优惠政策</a:t>
            </a:r>
          </a:p>
        </p:txBody>
      </p:sp>
      <p:sp>
        <p:nvSpPr>
          <p:cNvPr id="6" name="五角星 5"/>
          <p:cNvSpPr/>
          <p:nvPr/>
        </p:nvSpPr>
        <p:spPr bwMode="auto">
          <a:xfrm>
            <a:off x="3568700" y="2407165"/>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0" name="五角星 9"/>
          <p:cNvSpPr/>
          <p:nvPr/>
        </p:nvSpPr>
        <p:spPr bwMode="auto">
          <a:xfrm>
            <a:off x="6527800" y="237490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1" name="五角星 10"/>
          <p:cNvSpPr/>
          <p:nvPr/>
        </p:nvSpPr>
        <p:spPr bwMode="auto">
          <a:xfrm>
            <a:off x="8608541" y="2371296"/>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2" name="五角星 11"/>
          <p:cNvSpPr/>
          <p:nvPr/>
        </p:nvSpPr>
        <p:spPr bwMode="auto">
          <a:xfrm>
            <a:off x="10002108" y="238760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3" name="五角星 12"/>
          <p:cNvSpPr/>
          <p:nvPr/>
        </p:nvSpPr>
        <p:spPr bwMode="auto">
          <a:xfrm>
            <a:off x="6540500" y="321310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4" name="五角星 13"/>
          <p:cNvSpPr/>
          <p:nvPr/>
        </p:nvSpPr>
        <p:spPr bwMode="auto">
          <a:xfrm>
            <a:off x="3568700" y="3977482"/>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5" name="五角星 14"/>
          <p:cNvSpPr/>
          <p:nvPr/>
        </p:nvSpPr>
        <p:spPr bwMode="auto">
          <a:xfrm>
            <a:off x="6502400" y="401320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6" name="五角星 15"/>
          <p:cNvSpPr/>
          <p:nvPr/>
        </p:nvSpPr>
        <p:spPr bwMode="auto">
          <a:xfrm>
            <a:off x="3591526" y="5575215"/>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7" name="五角星 16"/>
          <p:cNvSpPr/>
          <p:nvPr/>
        </p:nvSpPr>
        <p:spPr bwMode="auto">
          <a:xfrm>
            <a:off x="6540500" y="477520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8" name="五角星 17"/>
          <p:cNvSpPr/>
          <p:nvPr/>
        </p:nvSpPr>
        <p:spPr bwMode="auto">
          <a:xfrm>
            <a:off x="8600132" y="473399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19" name="五角星 18"/>
          <p:cNvSpPr/>
          <p:nvPr/>
        </p:nvSpPr>
        <p:spPr bwMode="auto">
          <a:xfrm>
            <a:off x="10002108" y="476250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0" name="五角星 19"/>
          <p:cNvSpPr/>
          <p:nvPr/>
        </p:nvSpPr>
        <p:spPr bwMode="auto">
          <a:xfrm>
            <a:off x="3568700" y="4772423"/>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1" name="五角星 20"/>
          <p:cNvSpPr/>
          <p:nvPr/>
        </p:nvSpPr>
        <p:spPr bwMode="auto">
          <a:xfrm>
            <a:off x="6527800" y="5589588"/>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strike="sngStrike"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2" name="五角星 21"/>
          <p:cNvSpPr/>
          <p:nvPr/>
        </p:nvSpPr>
        <p:spPr bwMode="auto">
          <a:xfrm>
            <a:off x="4965700" y="2361406"/>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3" name="五角星 22"/>
          <p:cNvSpPr/>
          <p:nvPr/>
        </p:nvSpPr>
        <p:spPr bwMode="auto">
          <a:xfrm>
            <a:off x="5057346" y="3212414"/>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4" name="五角星 23"/>
          <p:cNvSpPr/>
          <p:nvPr/>
        </p:nvSpPr>
        <p:spPr bwMode="auto">
          <a:xfrm>
            <a:off x="5035550" y="3962090"/>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5" name="五角星 24"/>
          <p:cNvSpPr/>
          <p:nvPr/>
        </p:nvSpPr>
        <p:spPr bwMode="auto">
          <a:xfrm>
            <a:off x="5048078" y="4792062"/>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6" name="五角星 25"/>
          <p:cNvSpPr/>
          <p:nvPr/>
        </p:nvSpPr>
        <p:spPr bwMode="auto">
          <a:xfrm>
            <a:off x="5067300" y="5622034"/>
            <a:ext cx="419100" cy="342900"/>
          </a:xfrm>
          <a:prstGeom prst="star5">
            <a:avLst/>
          </a:prstGeom>
          <a:solidFill>
            <a:schemeClr val="accent2"/>
          </a:solidFill>
          <a:ln w="9525" cap="flat" cmpd="sng" algn="ctr">
            <a:noFill/>
            <a:prstDash val="solid"/>
            <a:round/>
            <a:headEnd type="none" w="med" len="med"/>
            <a:tailEnd type="none" w="med" len="med"/>
          </a:ln>
          <a:effectLst/>
        </p:spPr>
        <p:txBody>
          <a:bodyPr wrap="none" anchor="ctr"/>
          <a:lstStyle/>
          <a:p>
            <a:pPr algn="ctr" fontAlgn="base">
              <a:spcBef>
                <a:spcPct val="0"/>
              </a:spcBef>
              <a:spcAft>
                <a:spcPct val="0"/>
              </a:spcAft>
              <a:defRPr/>
            </a:pPr>
            <a:endParaRPr kumimoji="1" lang="zh-CN" altLang="en-US" sz="2000" dirty="0">
              <a:solidFill>
                <a:srgbClr val="FF000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082330053"/>
      </p:ext>
    </p:extLst>
  </p:cSld>
  <p:clrMapOvr>
    <a:masterClrMapping/>
  </p:clrMapOvr>
  <p:transition>
    <p:cover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78066" y="1006157"/>
            <a:ext cx="1314450" cy="7699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提纲</a:t>
            </a:r>
          </a:p>
        </p:txBody>
      </p:sp>
      <p:sp>
        <p:nvSpPr>
          <p:cNvPr id="30723" name="TextBox 30"/>
          <p:cNvSpPr txBox="1"/>
          <p:nvPr/>
        </p:nvSpPr>
        <p:spPr>
          <a:xfrm>
            <a:off x="1875172" y="2032497"/>
            <a:ext cx="9230360" cy="35394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indent="0" eaLnBrk="1" hangingPunct="1">
              <a:lnSpc>
                <a:spcPct val="200000"/>
              </a:lnSpc>
              <a:spcBef>
                <a:spcPct val="0"/>
              </a:spcBef>
              <a:buNone/>
            </a:pPr>
            <a:r>
              <a:rPr lang="zh-CN" altLang="en-US" b="1" dirty="0">
                <a:solidFill>
                  <a:srgbClr val="D9D9D9"/>
                </a:solidFill>
                <a:latin typeface="Times New Roman" panose="02020603050405020304" pitchFamily="18" charset="0"/>
                <a:ea typeface="微软雅黑" panose="020B0503020204020204" pitchFamily="34" charset="-122"/>
              </a:rPr>
              <a:t>一、技术合同及其风险概述</a:t>
            </a:r>
            <a:endParaRPr lang="en-US" altLang="zh-CN" b="1" dirty="0">
              <a:solidFill>
                <a:srgbClr val="D9D9D9"/>
              </a:solidFill>
              <a:latin typeface="Times New Roman" panose="02020603050405020304" pitchFamily="18" charset="0"/>
              <a:ea typeface="微软雅黑" panose="020B0503020204020204" pitchFamily="34" charset="-122"/>
            </a:endParaRPr>
          </a:p>
          <a:p>
            <a:pPr marL="0" indent="0" eaLnBrk="1" hangingPunct="1">
              <a:lnSpc>
                <a:spcPct val="200000"/>
              </a:lnSpc>
              <a:spcBef>
                <a:spcPct val="0"/>
              </a:spcBef>
              <a:buNone/>
            </a:pPr>
            <a:r>
              <a:rPr lang="zh-CN" altLang="en-US" b="1" dirty="0">
                <a:latin typeface="Times New Roman" panose="02020603050405020304" pitchFamily="18" charset="0"/>
                <a:ea typeface="微软雅黑" panose="020B0503020204020204" pitchFamily="34" charset="-122"/>
              </a:rPr>
              <a:t>二、技术合同签订风险防范案例解析</a:t>
            </a:r>
            <a:endParaRPr lang="en-US" altLang="zh-CN" b="1" dirty="0">
              <a:latin typeface="Times New Roman" panose="02020603050405020304" pitchFamily="18" charset="0"/>
              <a:ea typeface="微软雅黑" panose="020B0503020204020204" pitchFamily="34" charset="-122"/>
            </a:endParaRPr>
          </a:p>
          <a:p>
            <a:pPr marL="0" lvl="0" indent="0" eaLnBrk="1" hangingPunct="1">
              <a:lnSpc>
                <a:spcPct val="200000"/>
              </a:lnSpc>
              <a:spcBef>
                <a:spcPct val="0"/>
              </a:spcBef>
              <a:buFontTx/>
              <a:buNone/>
            </a:pPr>
            <a:r>
              <a:rPr lang="zh-CN" altLang="en-US" b="1" dirty="0">
                <a:solidFill>
                  <a:srgbClr val="D9D9D9"/>
                </a:solidFill>
                <a:latin typeface="Times New Roman" panose="02020603050405020304" pitchFamily="18" charset="0"/>
                <a:ea typeface="微软雅黑" panose="020B0503020204020204" pitchFamily="34" charset="-122"/>
              </a:rPr>
              <a:t>三、技术合同履行案例解析</a:t>
            </a:r>
            <a:endParaRPr lang="en-US" altLang="zh-CN" b="1" dirty="0">
              <a:solidFill>
                <a:srgbClr val="D9D9D9"/>
              </a:solidFill>
              <a:latin typeface="Times New Roman" panose="02020603050405020304" pitchFamily="18" charset="0"/>
              <a:ea typeface="微软雅黑" panose="020B0503020204020204" pitchFamily="34" charset="-122"/>
            </a:endParaRPr>
          </a:p>
          <a:p>
            <a:pPr marL="0" lvl="0" indent="0" eaLnBrk="1" hangingPunct="1">
              <a:lnSpc>
                <a:spcPct val="200000"/>
              </a:lnSpc>
              <a:spcBef>
                <a:spcPct val="0"/>
              </a:spcBef>
              <a:buFontTx/>
              <a:buNone/>
            </a:pPr>
            <a:r>
              <a:rPr lang="zh-CN" altLang="en-US" b="1" dirty="0">
                <a:solidFill>
                  <a:srgbClr val="D9D9D9"/>
                </a:solidFill>
                <a:latin typeface="Times New Roman" panose="02020603050405020304" pitchFamily="18" charset="0"/>
                <a:ea typeface="微软雅黑" panose="020B0503020204020204" pitchFamily="34" charset="-122"/>
              </a:rPr>
              <a:t>四、技术合同类型案例解析</a:t>
            </a:r>
            <a:endParaRPr lang="en-US" altLang="zh-CN" b="1" dirty="0">
              <a:solidFill>
                <a:srgbClr val="D9D9D9"/>
              </a:solidFill>
              <a:latin typeface="Times New Roman" panose="02020603050405020304" pitchFamily="18" charset="0"/>
              <a:ea typeface="微软雅黑" panose="020B0503020204020204" pitchFamily="34" charset="-122"/>
            </a:endParaRPr>
          </a:p>
        </p:txBody>
      </p:sp>
      <p:sp>
        <p:nvSpPr>
          <p:cNvPr id="5" name="矩形 4"/>
          <p:cNvSpPr/>
          <p:nvPr/>
        </p:nvSpPr>
        <p:spPr>
          <a:xfrm>
            <a:off x="1784556" y="3073275"/>
            <a:ext cx="8569325" cy="7207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725" name="灯片编号占位符 1"/>
          <p:cNvSpPr txBox="1"/>
          <p:nvPr/>
        </p:nvSpPr>
        <p:spPr>
          <a:xfrm>
            <a:off x="10239375" y="6500813"/>
            <a:ext cx="428625" cy="2730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eaLnBrk="1" hangingPunct="1">
              <a:lnSpc>
                <a:spcPct val="100000"/>
              </a:lnSpc>
              <a:spcBef>
                <a:spcPct val="0"/>
              </a:spcBef>
              <a:buFontTx/>
              <a:buNone/>
            </a:pPr>
            <a:fld id="{9A0DB2DC-4C9A-4742-B13C-FB6460FD3503}" type="slidenum">
              <a:rPr lang="zh-CN" altLang="en-US" sz="1400" dirty="0">
                <a:solidFill>
                  <a:srgbClr val="404040"/>
                </a:solidFill>
                <a:latin typeface="Arial Unicode MS" pitchFamily="34" charset="-122"/>
                <a:ea typeface="Arial Unicode MS" pitchFamily="34" charset="-122"/>
              </a:rPr>
              <a:t>16</a:t>
            </a:fld>
            <a:endParaRPr lang="zh-CN" altLang="en-US" sz="1400" dirty="0">
              <a:solidFill>
                <a:srgbClr val="404040"/>
              </a:solidFill>
              <a:latin typeface="Arial Unicode MS" pitchFamily="34" charset="-122"/>
              <a:ea typeface="Arial Unicode MS" pitchFamily="34" charset="-122"/>
            </a:endParaRPr>
          </a:p>
        </p:txBody>
      </p:sp>
    </p:spTree>
    <p:extLst>
      <p:ext uri="{BB962C8B-B14F-4D97-AF65-F5344CB8AC3E}">
        <p14:creationId xmlns:p14="http://schemas.microsoft.com/office/powerpoint/2010/main" val="407817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6690" y="1461959"/>
            <a:ext cx="10816281"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en-US" sz="2400" dirty="0"/>
              <a:t>某研究所作为乙方，委托一个</a:t>
            </a:r>
            <a:r>
              <a:rPr lang="zh-CN" altLang="en-US" sz="2400" b="1" dirty="0">
                <a:solidFill>
                  <a:srgbClr val="FF0000"/>
                </a:solidFill>
              </a:rPr>
              <a:t>技术经理人</a:t>
            </a:r>
            <a:r>
              <a:rPr lang="zh-CN" altLang="en-US" sz="2400" dirty="0"/>
              <a:t>对其缓释项目的转化寻找合作伙伴，经过半年多的时间联系，某药业公司甲对该项目感兴趣。在洽谈前，在乙方的要求下，双方签订了</a:t>
            </a:r>
            <a:r>
              <a:rPr lang="zh-CN" altLang="en-US" sz="2400" b="1" dirty="0">
                <a:solidFill>
                  <a:srgbClr val="FF0000"/>
                </a:solidFill>
                <a:latin typeface="黑体" panose="02010609060101010101" pitchFamily="49" charset="-122"/>
                <a:ea typeface="黑体" panose="02010609060101010101" pitchFamily="49" charset="-122"/>
              </a:rPr>
              <a:t>为期</a:t>
            </a:r>
            <a:r>
              <a:rPr lang="en-US" altLang="zh-CN" sz="2400" b="1" dirty="0">
                <a:solidFill>
                  <a:srgbClr val="FF0000"/>
                </a:solidFill>
                <a:latin typeface="黑体" panose="02010609060101010101" pitchFamily="49" charset="-122"/>
                <a:ea typeface="黑体" panose="02010609060101010101" pitchFamily="49" charset="-122"/>
              </a:rPr>
              <a:t>20</a:t>
            </a:r>
            <a:r>
              <a:rPr lang="zh-CN" altLang="en-US" sz="2400" b="1" dirty="0">
                <a:solidFill>
                  <a:srgbClr val="FF0000"/>
                </a:solidFill>
                <a:latin typeface="黑体" panose="02010609060101010101" pitchFamily="49" charset="-122"/>
                <a:ea typeface="黑体" panose="02010609060101010101" pitchFamily="49" charset="-122"/>
              </a:rPr>
              <a:t>年的保密协议</a:t>
            </a:r>
            <a:r>
              <a:rPr lang="zh-CN" altLang="en-US" sz="2400" dirty="0"/>
              <a:t>。该项目取得了</a:t>
            </a:r>
            <a:r>
              <a:rPr lang="zh-CN" altLang="en-US" sz="2400" b="1" dirty="0">
                <a:solidFill>
                  <a:srgbClr val="FF0000"/>
                </a:solidFill>
              </a:rPr>
              <a:t>多项专利授权</a:t>
            </a:r>
            <a:r>
              <a:rPr lang="zh-CN" altLang="en-US" sz="2400" dirty="0"/>
              <a:t>。在甲方的主导下，起草本合同草案如下：</a:t>
            </a:r>
            <a:endParaRPr lang="en-US" altLang="zh-CN" sz="2400" dirty="0"/>
          </a:p>
          <a:p>
            <a:pPr eaLnBrk="1" hangingPunct="1">
              <a:lnSpc>
                <a:spcPct val="150000"/>
              </a:lnSpc>
              <a:defRPr/>
            </a:pPr>
            <a:r>
              <a:rPr lang="zh-CN" altLang="zh-CN" sz="2400" dirty="0"/>
              <a:t>本合同由甲、乙双方经友好协商</a:t>
            </a:r>
            <a:r>
              <a:rPr lang="zh-CN" altLang="en-US" sz="2400" dirty="0"/>
              <a:t>，</a:t>
            </a:r>
            <a:r>
              <a:rPr lang="zh-CN" altLang="zh-CN" sz="2400" dirty="0"/>
              <a:t>决定由甲方委托乙方</a:t>
            </a:r>
            <a:r>
              <a:rPr lang="zh-CN" altLang="zh-CN" sz="2400" b="1" dirty="0">
                <a:solidFill>
                  <a:srgbClr val="FF0000"/>
                </a:solidFill>
              </a:rPr>
              <a:t>研究开发</a:t>
            </a:r>
            <a:r>
              <a:rPr lang="en-US" altLang="zh-CN" sz="2400" b="1" dirty="0">
                <a:solidFill>
                  <a:srgbClr val="FF0000"/>
                </a:solidFill>
              </a:rPr>
              <a:t>H</a:t>
            </a:r>
            <a:r>
              <a:rPr lang="zh-CN" altLang="zh-CN" sz="2400" b="1" dirty="0">
                <a:solidFill>
                  <a:srgbClr val="FF0000"/>
                </a:solidFill>
              </a:rPr>
              <a:t>项目</a:t>
            </a:r>
            <a:r>
              <a:rPr lang="zh-CN" altLang="zh-CN" sz="2400" dirty="0"/>
              <a:t>，乙方接受甲方委托进行此项目研究开发工作，并由甲方支付合作期间项目的研究开发经费。甲、乙方经过平等协商，在真实、充分地表达各自意愿的基础上，根据《中华人民共和国合同法》的规定，达成如下协议，并由双方共同恪守。</a:t>
            </a:r>
          </a:p>
        </p:txBody>
      </p:sp>
      <p:sp>
        <p:nvSpPr>
          <p:cNvPr id="3" name="文本框 2"/>
          <p:cNvSpPr txBox="1"/>
          <p:nvPr/>
        </p:nvSpPr>
        <p:spPr>
          <a:xfrm>
            <a:off x="832021" y="510746"/>
            <a:ext cx="4646141" cy="523220"/>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技术合同签订时的风险防范</a:t>
            </a:r>
          </a:p>
        </p:txBody>
      </p:sp>
    </p:spTree>
    <p:extLst>
      <p:ext uri="{BB962C8B-B14F-4D97-AF65-F5344CB8AC3E}">
        <p14:creationId xmlns:p14="http://schemas.microsoft.com/office/powerpoint/2010/main" val="539678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5503" y="878187"/>
            <a:ext cx="5843073" cy="517064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zh-CN" altLang="zh-CN" sz="2400" b="1" dirty="0"/>
              <a:t>第一条</a:t>
            </a:r>
            <a:r>
              <a:rPr lang="en-US" altLang="zh-CN" sz="2400" b="1" dirty="0"/>
              <a:t>  </a:t>
            </a:r>
            <a:r>
              <a:rPr lang="zh-CN" altLang="zh-CN" sz="2400" b="1" dirty="0"/>
              <a:t>合作内容：</a:t>
            </a:r>
            <a:endParaRPr lang="zh-CN" altLang="zh-CN" sz="2400" dirty="0"/>
          </a:p>
          <a:p>
            <a:pPr eaLnBrk="1" hangingPunct="1">
              <a:defRPr/>
            </a:pPr>
            <a:r>
              <a:rPr lang="zh-CN" altLang="zh-CN" dirty="0"/>
              <a:t>项目介绍：项目产品主要成份为：</a:t>
            </a:r>
            <a:r>
              <a:rPr lang="en-US" altLang="zh-CN" dirty="0"/>
              <a:t>H</a:t>
            </a:r>
            <a:r>
              <a:rPr lang="zh-CN" altLang="zh-CN" dirty="0"/>
              <a:t>，其制剂为：</a:t>
            </a:r>
            <a:r>
              <a:rPr lang="en-US" altLang="zh-CN" dirty="0"/>
              <a:t>H</a:t>
            </a:r>
            <a:r>
              <a:rPr lang="zh-CN" altLang="en-US" dirty="0"/>
              <a:t>项目</a:t>
            </a:r>
            <a:r>
              <a:rPr lang="zh-CN" altLang="zh-CN" u="sng" dirty="0"/>
              <a:t>，满足</a:t>
            </a:r>
            <a:r>
              <a:rPr lang="en-US" altLang="zh-CN" u="sng" dirty="0"/>
              <a:t>14</a:t>
            </a:r>
            <a:r>
              <a:rPr lang="zh-CN" altLang="zh-CN" u="sng" dirty="0"/>
              <a:t>天的给药周期</a:t>
            </a:r>
            <a:r>
              <a:rPr lang="zh-CN" altLang="zh-CN" dirty="0"/>
              <a:t>。</a:t>
            </a:r>
          </a:p>
          <a:p>
            <a:pPr eaLnBrk="1" hangingPunct="1">
              <a:defRPr/>
            </a:pPr>
            <a:r>
              <a:rPr lang="zh-CN" altLang="zh-CN" dirty="0"/>
              <a:t>项目开始时间：甲方完成</a:t>
            </a:r>
            <a:r>
              <a:rPr lang="zh-CN" altLang="zh-CN" b="1" dirty="0">
                <a:solidFill>
                  <a:srgbClr val="FF0000"/>
                </a:solidFill>
              </a:rPr>
              <a:t>空白样品顺应性测试</a:t>
            </a:r>
            <a:r>
              <a:rPr lang="zh-CN" altLang="zh-CN" dirty="0"/>
              <a:t>，获甲方认可后。</a:t>
            </a:r>
          </a:p>
          <a:p>
            <a:pPr eaLnBrk="1" hangingPunct="1">
              <a:defRPr/>
            </a:pPr>
            <a:r>
              <a:rPr lang="zh-CN" altLang="zh-CN" dirty="0"/>
              <a:t>项目合作内容：乙方对</a:t>
            </a:r>
            <a:r>
              <a:rPr lang="en-US" altLang="zh-CN" dirty="0"/>
              <a:t>H</a:t>
            </a:r>
            <a:r>
              <a:rPr lang="zh-CN" altLang="en-US" dirty="0"/>
              <a:t>产品</a:t>
            </a:r>
            <a:r>
              <a:rPr lang="zh-CN" altLang="en-US" u="sng" dirty="0"/>
              <a:t>（即</a:t>
            </a:r>
            <a:r>
              <a:rPr lang="zh-CN" altLang="zh-CN" dirty="0"/>
              <a:t>合同产品）研发，按《药品注册管理办法》</a:t>
            </a:r>
            <a:r>
              <a:rPr lang="zh-CN" altLang="zh-CN" u="sng" dirty="0"/>
              <a:t>新化学药品注册分类</a:t>
            </a:r>
            <a:r>
              <a:rPr lang="en-US" altLang="zh-CN" u="sng" dirty="0"/>
              <a:t>2</a:t>
            </a:r>
            <a:r>
              <a:rPr lang="zh-CN" altLang="zh-CN" u="sng" dirty="0"/>
              <a:t>类新药</a:t>
            </a:r>
            <a:r>
              <a:rPr lang="zh-CN" altLang="zh-CN" dirty="0"/>
              <a:t>申报要求。</a:t>
            </a:r>
          </a:p>
          <a:p>
            <a:pPr eaLnBrk="1" hangingPunct="1">
              <a:defRPr/>
            </a:pPr>
            <a:r>
              <a:rPr lang="zh-CN" altLang="zh-CN" dirty="0"/>
              <a:t>乙方须完成对合同产品研究内容包括：</a:t>
            </a:r>
            <a:endParaRPr lang="en-US" altLang="zh-CN" dirty="0"/>
          </a:p>
          <a:p>
            <a:pPr marL="342900" indent="-342900" eaLnBrk="1" hangingPunct="1">
              <a:buClr>
                <a:srgbClr val="FF0000"/>
              </a:buClr>
              <a:buFont typeface="Wingdings" panose="05000000000000000000" pitchFamily="2" charset="2"/>
              <a:buChar char="l"/>
              <a:defRPr/>
            </a:pPr>
            <a:r>
              <a:rPr lang="zh-CN" altLang="zh-CN" dirty="0"/>
              <a:t>特殊生产及检测设备的</a:t>
            </a:r>
            <a:r>
              <a:rPr lang="zh-CN" altLang="zh-CN" b="1" dirty="0">
                <a:solidFill>
                  <a:srgbClr val="FF0000"/>
                </a:solidFill>
              </a:rPr>
              <a:t>设计方案</a:t>
            </a:r>
            <a:r>
              <a:rPr lang="zh-CN" altLang="zh-CN" dirty="0"/>
              <a:t>、</a:t>
            </a:r>
            <a:endParaRPr lang="en-US" altLang="zh-CN" dirty="0"/>
          </a:p>
          <a:p>
            <a:pPr marL="342900" indent="-342900" eaLnBrk="1" hangingPunct="1">
              <a:buClr>
                <a:srgbClr val="FF0000"/>
              </a:buClr>
              <a:buFont typeface="Wingdings" panose="05000000000000000000" pitchFamily="2" charset="2"/>
              <a:buChar char="l"/>
              <a:defRPr/>
            </a:pPr>
            <a:r>
              <a:rPr lang="zh-CN" altLang="zh-CN" dirty="0"/>
              <a:t>合同产品的</a:t>
            </a:r>
            <a:r>
              <a:rPr lang="zh-CN" altLang="zh-CN" b="1" dirty="0">
                <a:solidFill>
                  <a:srgbClr val="FF0000"/>
                </a:solidFill>
              </a:rPr>
              <a:t>设计方案及工艺开发、检验方案、小试工艺研究及技术交接、连续三批小试生产、至少连续三批中试生产（技术交接）</a:t>
            </a:r>
            <a:r>
              <a:rPr lang="zh-CN" altLang="zh-CN" dirty="0"/>
              <a:t>、</a:t>
            </a:r>
            <a:endParaRPr lang="en-US" altLang="zh-CN" dirty="0"/>
          </a:p>
          <a:p>
            <a:pPr marL="342900" indent="-342900" eaLnBrk="1" hangingPunct="1">
              <a:buClr>
                <a:srgbClr val="FF0000"/>
              </a:buClr>
              <a:buFont typeface="Wingdings" panose="05000000000000000000" pitchFamily="2" charset="2"/>
              <a:buChar char="l"/>
              <a:defRPr/>
            </a:pPr>
            <a:r>
              <a:rPr lang="zh-CN" altLang="zh-CN" dirty="0"/>
              <a:t>协助申报材料的准备，</a:t>
            </a:r>
            <a:endParaRPr lang="en-US" altLang="zh-CN" dirty="0"/>
          </a:p>
          <a:p>
            <a:pPr marL="342900" indent="-342900" eaLnBrk="1" hangingPunct="1">
              <a:buClr>
                <a:srgbClr val="FF0000"/>
              </a:buClr>
              <a:buFont typeface="Wingdings" panose="05000000000000000000" pitchFamily="2" charset="2"/>
              <a:buChar char="l"/>
              <a:defRPr/>
            </a:pPr>
            <a:r>
              <a:rPr lang="zh-CN" altLang="zh-CN" dirty="0"/>
              <a:t>协助通过国家药品审评中心（</a:t>
            </a:r>
            <a:r>
              <a:rPr lang="en-US" altLang="zh-CN" dirty="0"/>
              <a:t>CDE</a:t>
            </a:r>
            <a:r>
              <a:rPr lang="zh-CN" altLang="zh-CN" dirty="0"/>
              <a:t>）及国家药监局（</a:t>
            </a:r>
            <a:r>
              <a:rPr lang="en-US" altLang="zh-CN" dirty="0"/>
              <a:t>NMPA</a:t>
            </a:r>
            <a:r>
              <a:rPr lang="zh-CN" altLang="zh-CN" dirty="0"/>
              <a:t>）对合同产品现场核查，确保甲方获得临床批件、协助解决甲方在生产过程中遇到的技术问题、</a:t>
            </a:r>
            <a:endParaRPr lang="en-US" altLang="zh-CN" dirty="0"/>
          </a:p>
          <a:p>
            <a:pPr marL="342900" indent="-342900" eaLnBrk="1" hangingPunct="1">
              <a:buClr>
                <a:srgbClr val="FF0000"/>
              </a:buClr>
              <a:buFont typeface="Wingdings" panose="05000000000000000000" pitchFamily="2" charset="2"/>
              <a:buChar char="l"/>
              <a:defRPr/>
            </a:pPr>
            <a:r>
              <a:rPr lang="zh-CN" altLang="zh-CN" dirty="0"/>
              <a:t>协助甲方申报生产至最终获得生产批件</a:t>
            </a:r>
          </a:p>
        </p:txBody>
      </p:sp>
      <p:sp>
        <p:nvSpPr>
          <p:cNvPr id="3" name="矩形 2"/>
          <p:cNvSpPr/>
          <p:nvPr/>
        </p:nvSpPr>
        <p:spPr>
          <a:xfrm>
            <a:off x="6959599" y="878187"/>
            <a:ext cx="4565135" cy="525323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30000"/>
              </a:lnSpc>
              <a:defRPr/>
            </a:pPr>
            <a:r>
              <a:rPr lang="zh-CN" altLang="zh-CN" sz="2000" dirty="0"/>
              <a:t>甲方须完成对合同产品项目开发内容包括：</a:t>
            </a:r>
            <a:endParaRPr lang="en-US" altLang="zh-CN" sz="2000" dirty="0"/>
          </a:p>
          <a:p>
            <a:pPr marL="342900" indent="-342900" eaLnBrk="1" hangingPunct="1">
              <a:lnSpc>
                <a:spcPct val="130000"/>
              </a:lnSpc>
              <a:buClr>
                <a:srgbClr val="FF0000"/>
              </a:buClr>
              <a:buFont typeface="Wingdings" panose="05000000000000000000" pitchFamily="2" charset="2"/>
              <a:buChar char="l"/>
              <a:defRPr/>
            </a:pPr>
            <a:r>
              <a:rPr lang="zh-CN" altLang="zh-CN" sz="2000" dirty="0"/>
              <a:t>产品</a:t>
            </a:r>
            <a:r>
              <a:rPr lang="zh-CN" altLang="zh-CN" sz="2000" b="1" dirty="0">
                <a:solidFill>
                  <a:srgbClr val="FF0000"/>
                </a:solidFill>
              </a:rPr>
              <a:t>顺应性测试</a:t>
            </a:r>
            <a:r>
              <a:rPr lang="zh-CN" altLang="zh-CN" sz="2000" dirty="0"/>
              <a:t>、</a:t>
            </a:r>
            <a:endParaRPr lang="en-US" altLang="zh-CN" sz="2000" dirty="0"/>
          </a:p>
          <a:p>
            <a:pPr marL="342900" indent="-342900" eaLnBrk="1" hangingPunct="1">
              <a:lnSpc>
                <a:spcPct val="130000"/>
              </a:lnSpc>
              <a:buClr>
                <a:srgbClr val="FF0000"/>
              </a:buClr>
              <a:buFont typeface="Wingdings" panose="05000000000000000000" pitchFamily="2" charset="2"/>
              <a:buChar char="l"/>
              <a:defRPr/>
            </a:pPr>
            <a:r>
              <a:rPr lang="zh-CN" altLang="zh-CN" sz="2000" b="1" dirty="0">
                <a:solidFill>
                  <a:srgbClr val="FF0000"/>
                </a:solidFill>
              </a:rPr>
              <a:t>小试工艺技术交接</a:t>
            </a:r>
            <a:r>
              <a:rPr lang="zh-CN" altLang="zh-CN" sz="2000" dirty="0"/>
              <a:t>、</a:t>
            </a:r>
            <a:endParaRPr lang="en-US" altLang="zh-CN" sz="2000" dirty="0"/>
          </a:p>
          <a:p>
            <a:pPr marL="342900" indent="-342900" eaLnBrk="1" hangingPunct="1">
              <a:lnSpc>
                <a:spcPct val="130000"/>
              </a:lnSpc>
              <a:buClr>
                <a:srgbClr val="FF0000"/>
              </a:buClr>
              <a:buFont typeface="Wingdings" panose="05000000000000000000" pitchFamily="2" charset="2"/>
              <a:buChar char="l"/>
              <a:defRPr/>
            </a:pPr>
            <a:r>
              <a:rPr lang="zh-CN" altLang="zh-CN" sz="2000" b="1" dirty="0">
                <a:solidFill>
                  <a:srgbClr val="FF0000"/>
                </a:solidFill>
              </a:rPr>
              <a:t>中试工艺技术交接</a:t>
            </a:r>
            <a:r>
              <a:rPr lang="zh-CN" altLang="zh-CN" sz="2000" dirty="0"/>
              <a:t>及生产</a:t>
            </a:r>
            <a:endParaRPr lang="en-US" altLang="zh-CN" sz="2000" dirty="0"/>
          </a:p>
          <a:p>
            <a:pPr marL="342900" indent="-342900" eaLnBrk="1" hangingPunct="1">
              <a:lnSpc>
                <a:spcPct val="130000"/>
              </a:lnSpc>
              <a:buClr>
                <a:srgbClr val="FF0000"/>
              </a:buClr>
              <a:buFont typeface="Wingdings" panose="05000000000000000000" pitchFamily="2" charset="2"/>
              <a:buChar char="l"/>
              <a:defRPr/>
            </a:pPr>
            <a:r>
              <a:rPr lang="zh-CN" altLang="zh-CN" sz="2000" dirty="0"/>
              <a:t>完成</a:t>
            </a:r>
            <a:r>
              <a:rPr lang="zh-CN" altLang="zh-CN" sz="2000" b="1" dirty="0">
                <a:solidFill>
                  <a:srgbClr val="FF0000"/>
                </a:solidFill>
              </a:rPr>
              <a:t>临床试验</a:t>
            </a:r>
            <a:r>
              <a:rPr lang="zh-CN" altLang="zh-CN" sz="2000" dirty="0"/>
              <a:t>、</a:t>
            </a:r>
            <a:endParaRPr lang="en-US" altLang="zh-CN" sz="2000" dirty="0"/>
          </a:p>
          <a:p>
            <a:pPr marL="342900" indent="-342900" eaLnBrk="1" hangingPunct="1">
              <a:lnSpc>
                <a:spcPct val="130000"/>
              </a:lnSpc>
              <a:buClr>
                <a:srgbClr val="FF0000"/>
              </a:buClr>
              <a:buFont typeface="Wingdings" panose="05000000000000000000" pitchFamily="2" charset="2"/>
              <a:buChar char="l"/>
              <a:defRPr/>
            </a:pPr>
            <a:r>
              <a:rPr lang="zh-CN" altLang="zh-CN" sz="2000" b="1" dirty="0">
                <a:solidFill>
                  <a:srgbClr val="FF0000"/>
                </a:solidFill>
              </a:rPr>
              <a:t>放大生产</a:t>
            </a:r>
            <a:r>
              <a:rPr lang="zh-CN" altLang="zh-CN" sz="2000" dirty="0"/>
              <a:t>、</a:t>
            </a:r>
            <a:endParaRPr lang="en-US" altLang="zh-CN" sz="2000" dirty="0"/>
          </a:p>
          <a:p>
            <a:pPr marL="342900" indent="-342900" eaLnBrk="1" hangingPunct="1">
              <a:lnSpc>
                <a:spcPct val="130000"/>
              </a:lnSpc>
              <a:buClr>
                <a:srgbClr val="FF0000"/>
              </a:buClr>
              <a:buFont typeface="Wingdings" panose="05000000000000000000" pitchFamily="2" charset="2"/>
              <a:buChar char="l"/>
              <a:defRPr/>
            </a:pPr>
            <a:r>
              <a:rPr lang="zh-CN" altLang="zh-CN" sz="2000" dirty="0"/>
              <a:t>生产批件申报。</a:t>
            </a:r>
          </a:p>
          <a:p>
            <a:pPr eaLnBrk="1" hangingPunct="1">
              <a:lnSpc>
                <a:spcPct val="130000"/>
              </a:lnSpc>
              <a:defRPr/>
            </a:pPr>
            <a:r>
              <a:rPr lang="zh-CN" altLang="zh-CN" sz="2000" dirty="0"/>
              <a:t>项目申报主体：</a:t>
            </a:r>
            <a:r>
              <a:rPr lang="zh-CN" altLang="zh-CN" sz="2000" u="sng" dirty="0"/>
              <a:t>甲方</a:t>
            </a:r>
            <a:endParaRPr lang="zh-CN" altLang="zh-CN" sz="2000" dirty="0"/>
          </a:p>
          <a:p>
            <a:pPr eaLnBrk="1" hangingPunct="1">
              <a:lnSpc>
                <a:spcPct val="130000"/>
              </a:lnSpc>
              <a:defRPr/>
            </a:pPr>
            <a:r>
              <a:rPr lang="zh-CN" altLang="zh-CN" sz="2000" dirty="0"/>
              <a:t>项目交付内容及形式：所交付内容需</a:t>
            </a:r>
            <a:r>
              <a:rPr lang="zh-CN" altLang="en-US" sz="2000" dirty="0"/>
              <a:t>经</a:t>
            </a:r>
            <a:r>
              <a:rPr lang="zh-CN" altLang="zh-CN" sz="2000" dirty="0"/>
              <a:t>甲方审核及认可，包括电子及纸质文件、数据等，交付形式可通过电子拷贝、纸质文件传递及技术转移。</a:t>
            </a:r>
          </a:p>
        </p:txBody>
      </p:sp>
    </p:spTree>
    <p:extLst>
      <p:ext uri="{BB962C8B-B14F-4D97-AF65-F5344CB8AC3E}">
        <p14:creationId xmlns:p14="http://schemas.microsoft.com/office/powerpoint/2010/main" val="1369189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740" y="1010594"/>
            <a:ext cx="10733903" cy="51652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zh-CN" sz="2400" b="1" dirty="0"/>
              <a:t>第二条：甲方职责</a:t>
            </a:r>
            <a:r>
              <a:rPr lang="zh-CN" altLang="en-US" sz="2400" b="1" dirty="0"/>
              <a:t>（</a:t>
            </a:r>
            <a:r>
              <a:rPr lang="en-US" altLang="zh-CN" sz="2400" b="1" dirty="0"/>
              <a:t>13</a:t>
            </a:r>
            <a:r>
              <a:rPr lang="zh-CN" altLang="en-US" sz="2400" b="1" dirty="0"/>
              <a:t>条）</a:t>
            </a:r>
            <a:endParaRPr lang="zh-CN" altLang="zh-CN" sz="2400" dirty="0"/>
          </a:p>
          <a:p>
            <a:pPr marL="252095" indent="-252095" eaLnBrk="1" hangingPunct="1">
              <a:lnSpc>
                <a:spcPct val="150000"/>
              </a:lnSpc>
              <a:buClr>
                <a:srgbClr val="FF0000"/>
              </a:buClr>
              <a:buFont typeface="+mj-lt"/>
              <a:buAutoNum type="arabicPeriod"/>
              <a:defRPr/>
            </a:pPr>
            <a:r>
              <a:rPr lang="zh-CN" altLang="zh-CN" sz="2200" dirty="0"/>
              <a:t>甲方负责</a:t>
            </a:r>
            <a:r>
              <a:rPr lang="zh-CN" altLang="zh-CN" sz="2200" b="1" dirty="0">
                <a:solidFill>
                  <a:srgbClr val="FF0000"/>
                </a:solidFill>
              </a:rPr>
              <a:t>空白样品的顺应性测试</a:t>
            </a:r>
            <a:r>
              <a:rPr lang="zh-CN" altLang="zh-CN" sz="2200" dirty="0"/>
              <a:t>，并支付乙方空白样品的成本费用，测试费用由甲方负责。</a:t>
            </a:r>
          </a:p>
          <a:p>
            <a:pPr marL="252095" indent="-252095" eaLnBrk="1" hangingPunct="1">
              <a:lnSpc>
                <a:spcPct val="150000"/>
              </a:lnSpc>
              <a:buClr>
                <a:srgbClr val="FF0000"/>
              </a:buClr>
              <a:buFont typeface="+mj-lt"/>
              <a:buAutoNum type="arabicPeriod"/>
              <a:defRPr/>
            </a:pPr>
            <a:r>
              <a:rPr lang="zh-CN" altLang="zh-CN" sz="2200" dirty="0"/>
              <a:t>甲方须按合同约定的期限及</a:t>
            </a:r>
            <a:r>
              <a:rPr lang="zh-CN" altLang="zh-CN" sz="2200" b="1" dirty="0">
                <a:solidFill>
                  <a:srgbClr val="FF0000"/>
                </a:solidFill>
              </a:rPr>
              <a:t>研发进度及时向乙方支付</a:t>
            </a:r>
            <a:r>
              <a:rPr lang="zh-CN" altLang="zh-CN" sz="2200" dirty="0"/>
              <a:t>技术开发经费。</a:t>
            </a:r>
          </a:p>
          <a:p>
            <a:pPr marL="252095" indent="-252095" eaLnBrk="1" hangingPunct="1">
              <a:lnSpc>
                <a:spcPct val="150000"/>
              </a:lnSpc>
              <a:buClr>
                <a:srgbClr val="FF0000"/>
              </a:buClr>
              <a:buFont typeface="+mj-lt"/>
              <a:buAutoNum type="arabicPeriod"/>
              <a:defRPr/>
            </a:pPr>
            <a:r>
              <a:rPr lang="zh-CN" altLang="zh-CN" sz="2200" dirty="0"/>
              <a:t>甲方应具备国家认可并符合申报生产批件所要求的资质及生产条件。</a:t>
            </a:r>
          </a:p>
          <a:p>
            <a:pPr marL="252095" indent="-252095" eaLnBrk="1" hangingPunct="1">
              <a:lnSpc>
                <a:spcPct val="150000"/>
              </a:lnSpc>
              <a:buClr>
                <a:srgbClr val="FF0000"/>
              </a:buClr>
              <a:buFont typeface="+mj-lt"/>
              <a:buAutoNum type="arabicPeriod"/>
              <a:defRPr/>
            </a:pPr>
            <a:r>
              <a:rPr lang="zh-CN" altLang="zh-CN" sz="2200" dirty="0"/>
              <a:t>甲方负责乙方设计的特殊生产设备及检测设备的购买及准备。</a:t>
            </a:r>
          </a:p>
          <a:p>
            <a:pPr marL="252095" indent="-252095" eaLnBrk="1" hangingPunct="1">
              <a:lnSpc>
                <a:spcPct val="150000"/>
              </a:lnSpc>
              <a:buClr>
                <a:srgbClr val="FF0000"/>
              </a:buClr>
              <a:buFont typeface="+mj-lt"/>
              <a:buAutoNum type="arabicPeriod"/>
              <a:defRPr/>
            </a:pPr>
            <a:r>
              <a:rPr lang="zh-CN" altLang="zh-CN" sz="2200" dirty="0"/>
              <a:t>甲方必须委派具有相应的教育背景及多年工作经验、身体健康、善于学习的专业人员</a:t>
            </a:r>
            <a:r>
              <a:rPr lang="zh-CN" altLang="zh-CN" sz="2200" b="1" dirty="0">
                <a:solidFill>
                  <a:srgbClr val="FF0000"/>
                </a:solidFill>
              </a:rPr>
              <a:t>配合乙方在研究及小试、中试工艺交接期间的工作</a:t>
            </a:r>
            <a:r>
              <a:rPr lang="zh-CN" altLang="zh-CN" sz="2200" dirty="0"/>
              <a:t>，由乙方负责指导甲方的工作人员进行具体操作，以确保在乙方的指导下能制造出合格产品。</a:t>
            </a:r>
          </a:p>
          <a:p>
            <a:pPr marL="252095" indent="-252095" eaLnBrk="1" hangingPunct="1">
              <a:lnSpc>
                <a:spcPct val="150000"/>
              </a:lnSpc>
              <a:buClr>
                <a:srgbClr val="FF0000"/>
              </a:buClr>
              <a:buFont typeface="+mj-lt"/>
              <a:buAutoNum type="arabicPeriod"/>
              <a:defRPr/>
            </a:pPr>
            <a:r>
              <a:rPr lang="zh-CN" altLang="zh-CN" sz="2200" dirty="0"/>
              <a:t>甲方负责在小试验收结束后设备、中间体、辅料等材料购买和准备。</a:t>
            </a:r>
          </a:p>
        </p:txBody>
      </p:sp>
    </p:spTree>
    <p:extLst>
      <p:ext uri="{BB962C8B-B14F-4D97-AF65-F5344CB8AC3E}">
        <p14:creationId xmlns:p14="http://schemas.microsoft.com/office/powerpoint/2010/main" val="397464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专家介绍F_06"/>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1405" y="870551"/>
            <a:ext cx="10865709" cy="49421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30000"/>
              </a:lnSpc>
              <a:defRPr/>
            </a:pPr>
            <a:r>
              <a:rPr lang="zh-CN" altLang="zh-CN" sz="2400" b="1" dirty="0"/>
              <a:t>第二条：甲方职责</a:t>
            </a:r>
            <a:endParaRPr lang="zh-CN" altLang="zh-CN" sz="2400" dirty="0"/>
          </a:p>
          <a:p>
            <a:pPr marL="457200" indent="-457200" eaLnBrk="1" hangingPunct="1">
              <a:lnSpc>
                <a:spcPct val="130000"/>
              </a:lnSpc>
              <a:buClr>
                <a:srgbClr val="FF0000"/>
              </a:buClr>
              <a:buFont typeface="+mj-lt"/>
              <a:buAutoNum type="arabicPeriod" startAt="7"/>
              <a:defRPr/>
            </a:pPr>
            <a:r>
              <a:rPr lang="zh-CN" altLang="zh-CN" sz="2000" dirty="0"/>
              <a:t>如在中试工艺交接完毕后，甲方仍需乙方前往甲方技术指导、交接工艺、放大生产工艺研究等，甲方负责乙方相关技术人员的交通食宿费（甲方公司总监级别标准）。</a:t>
            </a:r>
          </a:p>
          <a:p>
            <a:pPr marL="457200" indent="-457200" eaLnBrk="1" hangingPunct="1">
              <a:lnSpc>
                <a:spcPct val="130000"/>
              </a:lnSpc>
              <a:buClr>
                <a:srgbClr val="FF0000"/>
              </a:buClr>
              <a:buFont typeface="+mj-lt"/>
              <a:buAutoNum type="arabicPeriod" startAt="7"/>
              <a:defRPr/>
            </a:pPr>
            <a:r>
              <a:rPr lang="zh-CN" altLang="zh-CN" sz="2000" dirty="0"/>
              <a:t>如甲方需前往乙方所在地进行</a:t>
            </a:r>
            <a:r>
              <a:rPr lang="zh-CN" altLang="zh-CN" sz="2000" b="1" dirty="0">
                <a:solidFill>
                  <a:srgbClr val="FF0000"/>
                </a:solidFill>
              </a:rPr>
              <a:t>技术指导、交接工艺</a:t>
            </a:r>
            <a:r>
              <a:rPr lang="zh-CN" altLang="zh-CN" sz="2000" dirty="0"/>
              <a:t>等，甲方相关技术人员的交通食宿费由甲方自行负责。</a:t>
            </a:r>
          </a:p>
          <a:p>
            <a:pPr marL="457200" indent="-457200" eaLnBrk="1" hangingPunct="1">
              <a:lnSpc>
                <a:spcPct val="130000"/>
              </a:lnSpc>
              <a:buClr>
                <a:srgbClr val="FF0000"/>
              </a:buClr>
              <a:buFont typeface="+mj-lt"/>
              <a:buAutoNum type="arabicPeriod" startAt="7"/>
              <a:defRPr/>
            </a:pPr>
            <a:r>
              <a:rPr lang="zh-CN" altLang="zh-CN" sz="2000" dirty="0"/>
              <a:t>如合同产品需要进行刺激性试验和</a:t>
            </a:r>
            <a:r>
              <a:rPr lang="en-US" altLang="zh-CN" sz="2000" dirty="0"/>
              <a:t>/</a:t>
            </a:r>
            <a:r>
              <a:rPr lang="zh-CN" altLang="zh-CN" sz="2000" dirty="0"/>
              <a:t>或药代动力学试验等药证申报需要的相关试验，甲方负责相关费用。</a:t>
            </a:r>
          </a:p>
          <a:p>
            <a:pPr marL="457200" indent="-457200" eaLnBrk="1" hangingPunct="1">
              <a:lnSpc>
                <a:spcPct val="130000"/>
              </a:lnSpc>
              <a:buClr>
                <a:srgbClr val="FF0000"/>
              </a:buClr>
              <a:buFont typeface="+mj-lt"/>
              <a:buAutoNum type="arabicPeriod" startAt="7"/>
              <a:defRPr/>
            </a:pPr>
            <a:r>
              <a:rPr lang="zh-CN" altLang="zh-CN" sz="2000" dirty="0"/>
              <a:t>甲方负责向</a:t>
            </a:r>
            <a:r>
              <a:rPr lang="zh-CN" altLang="zh-CN" sz="2000" u="sng" dirty="0"/>
              <a:t>国家药品审评中心</a:t>
            </a:r>
            <a:r>
              <a:rPr lang="zh-CN" altLang="zh-CN" sz="2000" dirty="0"/>
              <a:t>递交临床研究注册申请。</a:t>
            </a:r>
          </a:p>
          <a:p>
            <a:pPr marL="457200" indent="-457200" eaLnBrk="1" hangingPunct="1">
              <a:lnSpc>
                <a:spcPct val="130000"/>
              </a:lnSpc>
              <a:buClr>
                <a:srgbClr val="FF0000"/>
              </a:buClr>
              <a:buFont typeface="+mj-lt"/>
              <a:buAutoNum type="arabicPeriod" startAt="7"/>
              <a:defRPr/>
            </a:pPr>
            <a:r>
              <a:rPr lang="zh-CN" altLang="zh-CN" sz="2000" dirty="0"/>
              <a:t>甲方负责临床研究，并承担所有费用。</a:t>
            </a:r>
          </a:p>
          <a:p>
            <a:pPr marL="457200" indent="-457200" eaLnBrk="1" hangingPunct="1">
              <a:lnSpc>
                <a:spcPct val="130000"/>
              </a:lnSpc>
              <a:buClr>
                <a:srgbClr val="FF0000"/>
              </a:buClr>
              <a:buFont typeface="+mj-lt"/>
              <a:buAutoNum type="arabicPeriod" startAt="7"/>
              <a:defRPr/>
            </a:pPr>
            <a:r>
              <a:rPr lang="zh-CN" altLang="zh-CN" sz="2000" dirty="0"/>
              <a:t>甲方负责申报注册工作及相关费用，包括注册检验费、注册审评费用和注册过程中产生的其他行政费用等。（申报资料准备）</a:t>
            </a:r>
          </a:p>
          <a:p>
            <a:pPr marL="457200" indent="-457200" eaLnBrk="1" hangingPunct="1">
              <a:lnSpc>
                <a:spcPct val="130000"/>
              </a:lnSpc>
              <a:buClr>
                <a:srgbClr val="FF0000"/>
              </a:buClr>
              <a:buFont typeface="+mj-lt"/>
              <a:buAutoNum type="arabicPeriod" startAt="7"/>
              <a:defRPr/>
            </a:pPr>
            <a:r>
              <a:rPr lang="zh-CN" altLang="zh-CN" sz="2000" dirty="0"/>
              <a:t>甲方负责 “药品申报生产批件”资料的整理、盖章、署名，生产现场检查。</a:t>
            </a:r>
          </a:p>
        </p:txBody>
      </p:sp>
    </p:spTree>
    <p:extLst>
      <p:ext uri="{BB962C8B-B14F-4D97-AF65-F5344CB8AC3E}">
        <p14:creationId xmlns:p14="http://schemas.microsoft.com/office/powerpoint/2010/main" val="78725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8411" y="533704"/>
            <a:ext cx="5413375" cy="56777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zh-CN" sz="2400" b="1" dirty="0"/>
              <a:t>第三条：乙方职责</a:t>
            </a:r>
            <a:r>
              <a:rPr lang="zh-CN" altLang="en-US" sz="2400" b="1" dirty="0"/>
              <a:t>（</a:t>
            </a:r>
            <a:r>
              <a:rPr lang="en-US" altLang="zh-CN" sz="2400" b="1" dirty="0"/>
              <a:t>23</a:t>
            </a:r>
            <a:r>
              <a:rPr lang="zh-CN" altLang="en-US" sz="2400" b="1" dirty="0"/>
              <a:t>条）</a:t>
            </a:r>
            <a:endParaRPr lang="zh-CN" altLang="zh-CN" sz="2400" dirty="0"/>
          </a:p>
          <a:p>
            <a:pPr marL="215900" indent="-215900" eaLnBrk="1" hangingPunct="1">
              <a:lnSpc>
                <a:spcPct val="150000"/>
              </a:lnSpc>
              <a:buClr>
                <a:srgbClr val="FF0000"/>
              </a:buClr>
              <a:buFont typeface="+mj-lt"/>
              <a:buAutoNum type="arabicPeriod"/>
              <a:defRPr/>
            </a:pPr>
            <a:r>
              <a:rPr lang="zh-CN" altLang="zh-CN" sz="2000" dirty="0"/>
              <a:t>乙方负责提供空白样品</a:t>
            </a:r>
            <a:r>
              <a:rPr lang="en-US" altLang="zh-CN" sz="2000" u="sng" dirty="0"/>
              <a:t>500</a:t>
            </a:r>
            <a:r>
              <a:rPr lang="zh-CN" altLang="zh-CN" sz="2000" dirty="0"/>
              <a:t>个，用于甲方开展</a:t>
            </a:r>
            <a:r>
              <a:rPr lang="zh-CN" altLang="zh-CN" sz="2000" b="1" dirty="0">
                <a:solidFill>
                  <a:srgbClr val="FF0000"/>
                </a:solidFill>
              </a:rPr>
              <a:t>志愿者试用测试</a:t>
            </a:r>
            <a:r>
              <a:rPr lang="zh-CN" altLang="zh-CN" sz="2000" dirty="0"/>
              <a:t>。</a:t>
            </a:r>
          </a:p>
          <a:p>
            <a:pPr marL="215900" indent="-215900" eaLnBrk="1" hangingPunct="1">
              <a:lnSpc>
                <a:spcPct val="150000"/>
              </a:lnSpc>
              <a:buClr>
                <a:srgbClr val="FF0000"/>
              </a:buClr>
              <a:buFont typeface="+mj-lt"/>
              <a:buAutoNum type="arabicPeriod"/>
              <a:defRPr/>
            </a:pPr>
            <a:r>
              <a:rPr lang="zh-CN" altLang="zh-CN" sz="2000" dirty="0"/>
              <a:t>乙方负责</a:t>
            </a:r>
            <a:r>
              <a:rPr lang="zh-CN" altLang="zh-CN" sz="2000" b="1" dirty="0">
                <a:solidFill>
                  <a:srgbClr val="FF0000"/>
                </a:solidFill>
              </a:rPr>
              <a:t>小试</a:t>
            </a:r>
            <a:r>
              <a:rPr lang="zh-CN" altLang="zh-CN" sz="2000" dirty="0"/>
              <a:t>阶段所需的设备、中间体、原料辅料包材等材料购买和准备。</a:t>
            </a:r>
          </a:p>
          <a:p>
            <a:pPr marL="215900" indent="-215900" eaLnBrk="1" hangingPunct="1">
              <a:lnSpc>
                <a:spcPct val="150000"/>
              </a:lnSpc>
              <a:buClr>
                <a:srgbClr val="FF0000"/>
              </a:buClr>
              <a:buFont typeface="+mj-lt"/>
              <a:buAutoNum type="arabicPeriod"/>
              <a:defRPr/>
            </a:pPr>
            <a:r>
              <a:rPr lang="zh-CN" altLang="zh-CN" sz="2000" dirty="0"/>
              <a:t>乙方负责</a:t>
            </a:r>
            <a:r>
              <a:rPr lang="zh-CN" altLang="zh-CN" sz="2000" b="1" dirty="0">
                <a:solidFill>
                  <a:srgbClr val="FF0000"/>
                </a:solidFill>
              </a:rPr>
              <a:t>小试工艺研究</a:t>
            </a:r>
            <a:r>
              <a:rPr lang="zh-CN" altLang="zh-CN" sz="2000" dirty="0"/>
              <a:t>，包括载药量确定，释放标准，质量研究、样品检验及初步稳定性研究。</a:t>
            </a:r>
          </a:p>
          <a:p>
            <a:pPr marL="215900" indent="-215900" eaLnBrk="1" hangingPunct="1">
              <a:lnSpc>
                <a:spcPct val="150000"/>
              </a:lnSpc>
              <a:buClr>
                <a:srgbClr val="FF0000"/>
              </a:buClr>
              <a:buFont typeface="+mj-lt"/>
              <a:buAutoNum type="arabicPeriod"/>
              <a:defRPr/>
            </a:pPr>
            <a:r>
              <a:rPr lang="zh-CN" altLang="zh-CN" sz="2000" dirty="0"/>
              <a:t>乙方完成</a:t>
            </a:r>
            <a:r>
              <a:rPr lang="zh-CN" altLang="zh-CN" sz="2000" b="1" dirty="0">
                <a:solidFill>
                  <a:srgbClr val="FF0000"/>
                </a:solidFill>
              </a:rPr>
              <a:t>至少连续三批</a:t>
            </a:r>
            <a:r>
              <a:rPr lang="zh-CN" altLang="zh-CN" sz="2000" dirty="0"/>
              <a:t>小试生产，</a:t>
            </a:r>
            <a:r>
              <a:rPr lang="zh-CN" altLang="zh-CN" sz="2000" b="1" dirty="0">
                <a:solidFill>
                  <a:srgbClr val="FF0000"/>
                </a:solidFill>
              </a:rPr>
              <a:t>小试生产在乙方住所地进行</a:t>
            </a:r>
            <a:r>
              <a:rPr lang="zh-CN" altLang="zh-CN" sz="2000" dirty="0"/>
              <a:t>。</a:t>
            </a:r>
          </a:p>
          <a:p>
            <a:pPr marL="215900" indent="-215900" eaLnBrk="1" hangingPunct="1">
              <a:lnSpc>
                <a:spcPct val="150000"/>
              </a:lnSpc>
              <a:buClr>
                <a:srgbClr val="FF0000"/>
              </a:buClr>
              <a:buFont typeface="+mj-lt"/>
              <a:buAutoNum type="arabicPeriod"/>
              <a:defRPr/>
            </a:pPr>
            <a:r>
              <a:rPr lang="zh-CN" altLang="zh-CN" sz="2000" dirty="0"/>
              <a:t>乙方负责</a:t>
            </a:r>
            <a:r>
              <a:rPr lang="zh-CN" altLang="zh-CN" sz="2000" b="1" dirty="0">
                <a:solidFill>
                  <a:srgbClr val="FF0000"/>
                </a:solidFill>
              </a:rPr>
              <a:t>中试工艺研究</a:t>
            </a:r>
            <a:r>
              <a:rPr lang="zh-CN" altLang="zh-CN" sz="2000" dirty="0"/>
              <a:t>，包括制定研究方案，并指导甲方员工完成中试工艺的研究工作。</a:t>
            </a:r>
          </a:p>
        </p:txBody>
      </p:sp>
      <p:sp>
        <p:nvSpPr>
          <p:cNvPr id="3" name="矩形 2"/>
          <p:cNvSpPr/>
          <p:nvPr/>
        </p:nvSpPr>
        <p:spPr>
          <a:xfrm>
            <a:off x="6167439" y="620714"/>
            <a:ext cx="5382010" cy="511473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eaLnBrk="1" hangingPunct="1">
              <a:lnSpc>
                <a:spcPct val="150000"/>
              </a:lnSpc>
              <a:buClr>
                <a:srgbClr val="FF0000"/>
              </a:buClr>
              <a:buFont typeface="+mj-lt"/>
              <a:buAutoNum type="arabicPeriod" startAt="6"/>
              <a:defRPr/>
            </a:pPr>
            <a:r>
              <a:rPr lang="zh-CN" altLang="zh-CN" sz="2000" dirty="0"/>
              <a:t>乙方完成</a:t>
            </a:r>
            <a:r>
              <a:rPr lang="zh-CN" altLang="zh-CN" sz="2000" b="1" dirty="0">
                <a:solidFill>
                  <a:srgbClr val="FF0000"/>
                </a:solidFill>
              </a:rPr>
              <a:t>至少连续三批中试生产</a:t>
            </a:r>
            <a:r>
              <a:rPr lang="zh-CN" altLang="zh-CN" sz="2000" dirty="0"/>
              <a:t>。中试生产在</a:t>
            </a:r>
            <a:r>
              <a:rPr lang="zh-CN" altLang="zh-CN" sz="2000" b="1" dirty="0">
                <a:solidFill>
                  <a:srgbClr val="FF0000"/>
                </a:solidFill>
              </a:rPr>
              <a:t>甲方住所</a:t>
            </a:r>
            <a:r>
              <a:rPr lang="zh-CN" altLang="zh-CN" sz="2000" dirty="0"/>
              <a:t>地进行。</a:t>
            </a:r>
          </a:p>
          <a:p>
            <a:pPr marL="457200" indent="-457200" eaLnBrk="1" hangingPunct="1">
              <a:lnSpc>
                <a:spcPct val="150000"/>
              </a:lnSpc>
              <a:buClr>
                <a:srgbClr val="FF0000"/>
              </a:buClr>
              <a:buFont typeface="+mj-lt"/>
              <a:buAutoNum type="arabicPeriod" startAt="6"/>
              <a:defRPr/>
            </a:pPr>
            <a:r>
              <a:rPr lang="zh-CN" altLang="zh-CN" sz="2000" dirty="0"/>
              <a:t>乙方负责</a:t>
            </a:r>
            <a:r>
              <a:rPr lang="zh-CN" altLang="zh-CN" sz="2000" b="1" dirty="0">
                <a:solidFill>
                  <a:srgbClr val="FF0000"/>
                </a:solidFill>
              </a:rPr>
              <a:t>中试工艺验证方案</a:t>
            </a:r>
            <a:r>
              <a:rPr lang="zh-CN" altLang="zh-CN" sz="2000" dirty="0"/>
              <a:t>起草，协助甲方完成</a:t>
            </a:r>
            <a:r>
              <a:rPr lang="zh-CN" altLang="zh-CN" sz="2000" b="1" dirty="0">
                <a:solidFill>
                  <a:srgbClr val="FF0000"/>
                </a:solidFill>
              </a:rPr>
              <a:t>中试工艺验证</a:t>
            </a:r>
            <a:r>
              <a:rPr lang="zh-CN" altLang="zh-CN" sz="2000" dirty="0"/>
              <a:t>工作。</a:t>
            </a:r>
          </a:p>
          <a:p>
            <a:pPr marL="457200" indent="-457200" eaLnBrk="1" hangingPunct="1">
              <a:lnSpc>
                <a:spcPct val="150000"/>
              </a:lnSpc>
              <a:buClr>
                <a:srgbClr val="FF0000"/>
              </a:buClr>
              <a:buFont typeface="+mj-lt"/>
              <a:buAutoNum type="arabicPeriod" startAt="6"/>
              <a:defRPr/>
            </a:pPr>
            <a:r>
              <a:rPr lang="zh-CN" altLang="zh-CN" sz="2000" dirty="0"/>
              <a:t>乙方负责</a:t>
            </a:r>
            <a:r>
              <a:rPr lang="zh-CN" altLang="zh-CN" sz="2000" b="1" dirty="0">
                <a:solidFill>
                  <a:srgbClr val="FF0000"/>
                </a:solidFill>
              </a:rPr>
              <a:t>质量标准</a:t>
            </a:r>
            <a:r>
              <a:rPr lang="zh-CN" altLang="zh-CN" sz="2000" dirty="0"/>
              <a:t>建立和</a:t>
            </a:r>
            <a:r>
              <a:rPr lang="zh-CN" altLang="zh-CN" sz="2000" b="1" dirty="0">
                <a:solidFill>
                  <a:srgbClr val="FF0000"/>
                </a:solidFill>
              </a:rPr>
              <a:t>方法学</a:t>
            </a:r>
            <a:r>
              <a:rPr lang="zh-CN" altLang="zh-CN" sz="2000" dirty="0"/>
              <a:t>验证。</a:t>
            </a:r>
            <a:endParaRPr lang="en-US" altLang="zh-CN" sz="2000" dirty="0"/>
          </a:p>
          <a:p>
            <a:pPr marL="457200" indent="-457200" eaLnBrk="1" hangingPunct="1">
              <a:lnSpc>
                <a:spcPct val="150000"/>
              </a:lnSpc>
              <a:buClr>
                <a:srgbClr val="FF0000"/>
              </a:buClr>
              <a:buFont typeface="+mj-lt"/>
              <a:buAutoNum type="arabicPeriod" startAt="6"/>
              <a:defRPr/>
            </a:pPr>
            <a:r>
              <a:rPr lang="zh-CN" altLang="zh-CN" sz="2000" dirty="0"/>
              <a:t>乙方负责协助甲方完成</a:t>
            </a:r>
            <a:r>
              <a:rPr lang="zh-CN" altLang="zh-CN" sz="2000" b="1" dirty="0">
                <a:solidFill>
                  <a:srgbClr val="FF0000"/>
                </a:solidFill>
              </a:rPr>
              <a:t>稳定性研究</a:t>
            </a:r>
            <a:r>
              <a:rPr lang="zh-CN" altLang="zh-CN" sz="2000" dirty="0"/>
              <a:t>，并保证有效期至少</a:t>
            </a:r>
            <a:r>
              <a:rPr lang="en-US" altLang="zh-CN" sz="2000" dirty="0"/>
              <a:t>2</a:t>
            </a:r>
            <a:r>
              <a:rPr lang="zh-CN" altLang="zh-CN" sz="2000" dirty="0"/>
              <a:t>年。</a:t>
            </a:r>
          </a:p>
          <a:p>
            <a:pPr marL="457200" indent="-457200" eaLnBrk="1" hangingPunct="1">
              <a:lnSpc>
                <a:spcPct val="150000"/>
              </a:lnSpc>
              <a:buClr>
                <a:srgbClr val="FF0000"/>
              </a:buClr>
              <a:buFont typeface="+mj-lt"/>
              <a:buAutoNum type="arabicPeriod" startAt="6"/>
              <a:defRPr/>
            </a:pPr>
            <a:r>
              <a:rPr lang="zh-CN" altLang="zh-CN" sz="2000" dirty="0"/>
              <a:t>乙方参与并协助甲方完成</a:t>
            </a:r>
            <a:r>
              <a:rPr lang="zh-CN" altLang="zh-CN" sz="2000" b="1" dirty="0">
                <a:solidFill>
                  <a:srgbClr val="FF0000"/>
                </a:solidFill>
              </a:rPr>
              <a:t>放大生产工艺</a:t>
            </a:r>
            <a:r>
              <a:rPr lang="zh-CN" altLang="zh-CN" sz="2000" dirty="0"/>
              <a:t>的确认。</a:t>
            </a:r>
          </a:p>
          <a:p>
            <a:pPr marL="457200" indent="-457200" eaLnBrk="1" hangingPunct="1">
              <a:lnSpc>
                <a:spcPct val="150000"/>
              </a:lnSpc>
              <a:buClr>
                <a:srgbClr val="FF0000"/>
              </a:buClr>
              <a:buFont typeface="+mj-lt"/>
              <a:buAutoNum type="arabicPeriod" startAt="6"/>
              <a:defRPr/>
            </a:pPr>
            <a:r>
              <a:rPr lang="zh-CN" altLang="zh-CN" sz="2000" dirty="0"/>
              <a:t>乙方参与并协助完成申报</a:t>
            </a:r>
            <a:r>
              <a:rPr lang="zh-CN" altLang="zh-CN" sz="2000" b="1" dirty="0">
                <a:solidFill>
                  <a:srgbClr val="FF0000"/>
                </a:solidFill>
              </a:rPr>
              <a:t>药品临床批件</a:t>
            </a:r>
            <a:r>
              <a:rPr lang="zh-CN" altLang="zh-CN" sz="2000" dirty="0"/>
              <a:t>批次的检验。</a:t>
            </a:r>
          </a:p>
        </p:txBody>
      </p:sp>
    </p:spTree>
    <p:extLst>
      <p:ext uri="{BB962C8B-B14F-4D97-AF65-F5344CB8AC3E}">
        <p14:creationId xmlns:p14="http://schemas.microsoft.com/office/powerpoint/2010/main" val="2693662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9600" y="640567"/>
            <a:ext cx="10791568" cy="57792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eaLnBrk="1" hangingPunct="1">
              <a:lnSpc>
                <a:spcPct val="130000"/>
              </a:lnSpc>
              <a:buClr>
                <a:srgbClr val="FF0000"/>
              </a:buClr>
              <a:buFont typeface="+mj-lt"/>
              <a:buAutoNum type="arabicPeriod" startAt="12"/>
              <a:defRPr/>
            </a:pPr>
            <a:r>
              <a:rPr lang="zh-CN" altLang="zh-CN" sz="2200" dirty="0"/>
              <a:t>乙方需列明生产不同批量所需原料、辅料、内包材、供应商列表、制剂生产过程中所涉及生产设备及检测仪器名称、品牌及型号。</a:t>
            </a:r>
          </a:p>
          <a:p>
            <a:pPr marL="457200" indent="-457200" eaLnBrk="1" hangingPunct="1">
              <a:lnSpc>
                <a:spcPct val="130000"/>
              </a:lnSpc>
              <a:buClr>
                <a:srgbClr val="FF0000"/>
              </a:buClr>
              <a:buFont typeface="+mj-lt"/>
              <a:buAutoNum type="arabicPeriod" startAt="12"/>
              <a:defRPr/>
            </a:pPr>
            <a:r>
              <a:rPr lang="zh-CN" altLang="zh-CN" sz="2200" dirty="0"/>
              <a:t>乙方须在小试工艺确定时，</a:t>
            </a:r>
            <a:r>
              <a:rPr lang="zh-CN" altLang="en-US" sz="2200" dirty="0"/>
              <a:t>提供</a:t>
            </a:r>
            <a:r>
              <a:rPr lang="zh-CN" altLang="zh-CN" sz="2200" dirty="0"/>
              <a:t>特殊生产设备和检测仪器的设计方案给到甲方。</a:t>
            </a:r>
          </a:p>
          <a:p>
            <a:pPr marL="457200" indent="-457200" eaLnBrk="1" hangingPunct="1">
              <a:lnSpc>
                <a:spcPct val="130000"/>
              </a:lnSpc>
              <a:buClr>
                <a:srgbClr val="FF0000"/>
              </a:buClr>
              <a:buFont typeface="+mj-lt"/>
              <a:buAutoNum type="arabicPeriod" startAt="12"/>
              <a:defRPr/>
            </a:pPr>
            <a:r>
              <a:rPr lang="zh-CN" altLang="zh-CN" sz="2200" dirty="0"/>
              <a:t>乙方负责向甲方提供并交接</a:t>
            </a:r>
            <a:r>
              <a:rPr lang="zh-CN" altLang="zh-CN" sz="2200" b="1" dirty="0">
                <a:solidFill>
                  <a:srgbClr val="FF0000"/>
                </a:solidFill>
              </a:rPr>
              <a:t>制剂小试工艺和检测方法</a:t>
            </a:r>
            <a:r>
              <a:rPr lang="zh-CN" altLang="zh-CN" sz="2200" dirty="0"/>
              <a:t>，包括交接方案和报告的起草、审批，并指导甲方完成制剂的小试生产及保证连续生产出三批合格的样品。</a:t>
            </a:r>
            <a:endParaRPr lang="en-US" altLang="zh-CN" sz="2200" dirty="0"/>
          </a:p>
          <a:p>
            <a:pPr marL="457200" indent="-457200" eaLnBrk="1" hangingPunct="1">
              <a:lnSpc>
                <a:spcPct val="130000"/>
              </a:lnSpc>
              <a:buClr>
                <a:srgbClr val="FF0000"/>
              </a:buClr>
              <a:buFont typeface="+mj-lt"/>
              <a:buAutoNum type="arabicPeriod" startAt="12"/>
              <a:defRPr/>
            </a:pPr>
            <a:r>
              <a:rPr lang="zh-CN" altLang="zh-CN" sz="2200" dirty="0"/>
              <a:t>乙方负责指导甲方</a:t>
            </a:r>
            <a:r>
              <a:rPr lang="zh-CN" altLang="zh-CN" sz="2200" b="1" dirty="0">
                <a:solidFill>
                  <a:srgbClr val="FF0000"/>
                </a:solidFill>
              </a:rPr>
              <a:t>中试研究</a:t>
            </a:r>
            <a:r>
              <a:rPr lang="zh-CN" altLang="zh-CN" sz="2200" dirty="0"/>
              <a:t>，包括研究方案和报告的起草、审批，并指导甲方完成制剂中试生产及保证连续生产出至少三批合格样品，协助处理生产过程中出现的技术问题。如果</a:t>
            </a:r>
            <a:r>
              <a:rPr lang="zh-CN" altLang="zh-CN" sz="2200" b="1" dirty="0">
                <a:solidFill>
                  <a:srgbClr val="FF0000"/>
                </a:solidFill>
              </a:rPr>
              <a:t>连续</a:t>
            </a:r>
            <a:r>
              <a:rPr lang="en-US" altLang="zh-CN" sz="2200" b="1" dirty="0">
                <a:solidFill>
                  <a:srgbClr val="FF0000"/>
                </a:solidFill>
              </a:rPr>
              <a:t>2</a:t>
            </a:r>
            <a:r>
              <a:rPr lang="zh-CN" altLang="zh-CN" sz="2200" b="1" dirty="0">
                <a:solidFill>
                  <a:srgbClr val="FF0000"/>
                </a:solidFill>
              </a:rPr>
              <a:t>批样品不合格</a:t>
            </a:r>
            <a:r>
              <a:rPr lang="zh-CN" altLang="zh-CN" sz="2200" dirty="0"/>
              <a:t>，或总共超过</a:t>
            </a:r>
            <a:r>
              <a:rPr lang="en-US" altLang="zh-CN" sz="2200" dirty="0"/>
              <a:t>5</a:t>
            </a:r>
            <a:r>
              <a:rPr lang="zh-CN" altLang="zh-CN" sz="2200" dirty="0"/>
              <a:t>批样品仍不能稳定生产，则乙方须承担合同</a:t>
            </a:r>
            <a:r>
              <a:rPr lang="zh-CN" altLang="zh-CN" sz="2200" b="1" dirty="0">
                <a:solidFill>
                  <a:srgbClr val="FF0000"/>
                </a:solidFill>
              </a:rPr>
              <a:t>第八条的违约责任</a:t>
            </a:r>
            <a:r>
              <a:rPr lang="zh-CN" altLang="zh-CN" sz="2200" dirty="0"/>
              <a:t>，且承担第五批之后生产所需的原料、材料、包材、检测试剂、耗材以及乙方到甲方住所地协助指导人员的食宿和交通费用。</a:t>
            </a:r>
            <a:endParaRPr lang="en-US" altLang="zh-CN" sz="2200" dirty="0"/>
          </a:p>
          <a:p>
            <a:pPr marL="457200" indent="-457200" eaLnBrk="1" hangingPunct="1">
              <a:lnSpc>
                <a:spcPct val="130000"/>
              </a:lnSpc>
              <a:buClr>
                <a:srgbClr val="FF0000"/>
              </a:buClr>
              <a:buFont typeface="+mj-lt"/>
              <a:buAutoNum type="arabicPeriod" startAt="12"/>
              <a:defRPr/>
            </a:pPr>
            <a:r>
              <a:rPr lang="zh-CN" altLang="zh-CN" sz="2200" dirty="0"/>
              <a:t>乙方负责协助整理和撰写符合药品注册类别研究要求的</a:t>
            </a:r>
            <a:r>
              <a:rPr lang="en-US" altLang="zh-CN" sz="2200" b="1" dirty="0">
                <a:solidFill>
                  <a:srgbClr val="FF0000"/>
                </a:solidFill>
              </a:rPr>
              <a:t>IND</a:t>
            </a:r>
            <a:r>
              <a:rPr lang="zh-CN" altLang="zh-CN" sz="2200" b="1" dirty="0">
                <a:solidFill>
                  <a:srgbClr val="FF0000"/>
                </a:solidFill>
              </a:rPr>
              <a:t>临床</a:t>
            </a:r>
            <a:r>
              <a:rPr lang="zh-CN" altLang="zh-CN" sz="2200" dirty="0"/>
              <a:t>申报资料，协助甲方完成</a:t>
            </a:r>
            <a:r>
              <a:rPr lang="en-US" altLang="zh-CN" sz="2200" dirty="0"/>
              <a:t>IND</a:t>
            </a:r>
            <a:r>
              <a:rPr lang="zh-CN" altLang="zh-CN" sz="2200" dirty="0"/>
              <a:t>药品临床批件和药品生产批件申报资料关于合同产品生产及检验部分的撰写及审阅。</a:t>
            </a:r>
          </a:p>
        </p:txBody>
      </p:sp>
    </p:spTree>
    <p:extLst>
      <p:ext uri="{BB962C8B-B14F-4D97-AF65-F5344CB8AC3E}">
        <p14:creationId xmlns:p14="http://schemas.microsoft.com/office/powerpoint/2010/main" val="330895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0289" y="539162"/>
            <a:ext cx="10923373" cy="57792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eaLnBrk="1" hangingPunct="1">
              <a:lnSpc>
                <a:spcPct val="130000"/>
              </a:lnSpc>
              <a:buClr>
                <a:srgbClr val="FF0000"/>
              </a:buClr>
              <a:buFont typeface="+mj-lt"/>
              <a:buAutoNum type="arabicPeriod" startAt="17"/>
              <a:defRPr/>
            </a:pPr>
            <a:r>
              <a:rPr lang="zh-CN" altLang="zh-CN" sz="2200" dirty="0"/>
              <a:t>乙方接受申报临床批件过程中药品审评中心（</a:t>
            </a:r>
            <a:r>
              <a:rPr lang="en-US" altLang="zh-CN" sz="2200" dirty="0"/>
              <a:t>CDE</a:t>
            </a:r>
            <a:r>
              <a:rPr lang="zh-CN" altLang="zh-CN" sz="2200" dirty="0"/>
              <a:t>）对研制现场的核查，并确保通过核查及使甲方获得</a:t>
            </a:r>
            <a:r>
              <a:rPr lang="en-US" altLang="zh-CN" sz="2200" dirty="0"/>
              <a:t>IND</a:t>
            </a:r>
            <a:r>
              <a:rPr lang="zh-CN" altLang="zh-CN" sz="2200" dirty="0"/>
              <a:t>临床研究批件。</a:t>
            </a:r>
          </a:p>
          <a:p>
            <a:pPr marL="457200" indent="-457200" eaLnBrk="1" hangingPunct="1">
              <a:lnSpc>
                <a:spcPct val="130000"/>
              </a:lnSpc>
              <a:buClr>
                <a:srgbClr val="FF0000"/>
              </a:buClr>
              <a:buFont typeface="+mj-lt"/>
              <a:buAutoNum type="arabicPeriod" startAt="17"/>
              <a:defRPr/>
            </a:pPr>
            <a:r>
              <a:rPr lang="zh-CN" altLang="zh-CN" sz="2200" dirty="0"/>
              <a:t>乙方负责完成药品审评中心对申报资料的审评意见（包括临床批件上的意见）的答复、补充实验的研究和申报资料的修改补充。</a:t>
            </a:r>
            <a:endParaRPr lang="en-US" altLang="zh-CN" sz="2200" dirty="0"/>
          </a:p>
          <a:p>
            <a:pPr marL="457200" indent="-457200" eaLnBrk="1" hangingPunct="1">
              <a:lnSpc>
                <a:spcPct val="130000"/>
              </a:lnSpc>
              <a:buClr>
                <a:srgbClr val="FF0000"/>
              </a:buClr>
              <a:buFont typeface="+mj-lt"/>
              <a:buAutoNum type="arabicPeriod" startAt="17"/>
              <a:defRPr/>
            </a:pPr>
            <a:r>
              <a:rPr lang="zh-CN" altLang="zh-CN" sz="2200" dirty="0"/>
              <a:t>为了保证高效，如需进行刺激性试验和</a:t>
            </a:r>
            <a:r>
              <a:rPr lang="en-US" altLang="zh-CN" sz="2200" dirty="0"/>
              <a:t>/</a:t>
            </a:r>
            <a:r>
              <a:rPr lang="zh-CN" altLang="zh-CN" sz="2200" dirty="0"/>
              <a:t>或药理学试验，乙方负责寻找到符合</a:t>
            </a:r>
            <a:r>
              <a:rPr lang="en-US" altLang="zh-CN" sz="2200" dirty="0"/>
              <a:t>GLP</a:t>
            </a:r>
            <a:r>
              <a:rPr lang="zh-CN" altLang="zh-CN" sz="2200" dirty="0"/>
              <a:t>要求的第三方专业机构，经甲方确认，将由第三方专业机构负责开展，乙方须负责试验设计和结果审核，并负责指导、监督第三方专业机构以确保试验的顺利开展。</a:t>
            </a:r>
          </a:p>
          <a:p>
            <a:pPr marL="457200" indent="-457200" eaLnBrk="1" hangingPunct="1">
              <a:lnSpc>
                <a:spcPct val="130000"/>
              </a:lnSpc>
              <a:buClr>
                <a:srgbClr val="FF0000"/>
              </a:buClr>
              <a:buFont typeface="+mj-lt"/>
              <a:buAutoNum type="arabicPeriod" startAt="17"/>
              <a:defRPr/>
            </a:pPr>
            <a:r>
              <a:rPr lang="zh-CN" altLang="zh-CN" sz="2200" dirty="0"/>
              <a:t>乙方负责指导甲方</a:t>
            </a:r>
            <a:r>
              <a:rPr lang="zh-CN" altLang="zh-CN" sz="2200" b="1" dirty="0">
                <a:solidFill>
                  <a:srgbClr val="FF0000"/>
                </a:solidFill>
              </a:rPr>
              <a:t>生产车间的建设、改造</a:t>
            </a:r>
            <a:r>
              <a:rPr lang="zh-CN" altLang="zh-CN" sz="2200" dirty="0"/>
              <a:t>及相关设备设计和验证。</a:t>
            </a:r>
          </a:p>
          <a:p>
            <a:pPr marL="457200" indent="-457200" eaLnBrk="1" hangingPunct="1">
              <a:lnSpc>
                <a:spcPct val="130000"/>
              </a:lnSpc>
              <a:buClr>
                <a:srgbClr val="FF0000"/>
              </a:buClr>
              <a:buFont typeface="+mj-lt"/>
              <a:buAutoNum type="arabicPeriod" startAt="17"/>
              <a:defRPr/>
            </a:pPr>
            <a:r>
              <a:rPr lang="zh-CN" altLang="zh-CN" sz="2200" dirty="0"/>
              <a:t>乙方负责协助甲方完成中辅料</a:t>
            </a:r>
            <a:r>
              <a:rPr lang="zh-CN" altLang="zh-CN" sz="2200" b="1" dirty="0">
                <a:solidFill>
                  <a:srgbClr val="FF0000"/>
                </a:solidFill>
              </a:rPr>
              <a:t>硅橡胶相容性</a:t>
            </a:r>
            <a:r>
              <a:rPr lang="zh-CN" altLang="zh-CN" sz="2200" dirty="0"/>
              <a:t>实验。</a:t>
            </a:r>
          </a:p>
          <a:p>
            <a:pPr marL="457200" indent="-457200" eaLnBrk="1" hangingPunct="1">
              <a:lnSpc>
                <a:spcPct val="130000"/>
              </a:lnSpc>
              <a:buClr>
                <a:srgbClr val="FF0000"/>
              </a:buClr>
              <a:buFont typeface="+mj-lt"/>
              <a:buAutoNum type="arabicPeriod" startAt="17"/>
              <a:defRPr/>
            </a:pPr>
            <a:r>
              <a:rPr lang="zh-CN" altLang="zh-CN" sz="2200" dirty="0"/>
              <a:t>在项目合作合同履行期间，乙方承诺完整保存所有项目相关的</a:t>
            </a:r>
            <a:r>
              <a:rPr lang="zh-CN" altLang="zh-CN" sz="2200" b="1" dirty="0">
                <a:solidFill>
                  <a:srgbClr val="FF0000"/>
                </a:solidFill>
              </a:rPr>
              <a:t>研发设计方案、试验方法、试验数据、记录</a:t>
            </a:r>
            <a:r>
              <a:rPr lang="zh-CN" altLang="zh-CN" sz="2200" dirty="0"/>
              <a:t>（包括所有的纸质记录及电子版记录、原始数据等）</a:t>
            </a:r>
          </a:p>
          <a:p>
            <a:pPr marL="457200" indent="-457200" eaLnBrk="1" hangingPunct="1">
              <a:lnSpc>
                <a:spcPct val="130000"/>
              </a:lnSpc>
              <a:buClr>
                <a:srgbClr val="FF0000"/>
              </a:buClr>
              <a:buFont typeface="+mj-lt"/>
              <a:buAutoNum type="arabicPeriod" startAt="17"/>
              <a:defRPr/>
            </a:pPr>
            <a:r>
              <a:rPr lang="zh-CN" altLang="zh-CN" sz="2200" dirty="0"/>
              <a:t>乙方承诺不得开发用于</a:t>
            </a:r>
            <a:r>
              <a:rPr lang="en-US" altLang="zh-CN" sz="2200" b="1" dirty="0">
                <a:solidFill>
                  <a:srgbClr val="FF0000"/>
                </a:solidFill>
              </a:rPr>
              <a:t>IVF</a:t>
            </a:r>
            <a:r>
              <a:rPr lang="zh-CN" altLang="zh-CN" sz="2200" b="1" dirty="0">
                <a:solidFill>
                  <a:srgbClr val="FF0000"/>
                </a:solidFill>
              </a:rPr>
              <a:t>适应症</a:t>
            </a:r>
            <a:r>
              <a:rPr lang="zh-CN" altLang="zh-CN" sz="2200" dirty="0"/>
              <a:t>的</a:t>
            </a:r>
            <a:r>
              <a:rPr lang="en-US" altLang="zh-CN" sz="2200" dirty="0"/>
              <a:t>H</a:t>
            </a:r>
            <a:r>
              <a:rPr lang="zh-CN" altLang="zh-CN" sz="2200" dirty="0"/>
              <a:t>项目与产品，不得使用本项目相关技术及成果用于其他项目的开发。</a:t>
            </a:r>
          </a:p>
        </p:txBody>
      </p:sp>
    </p:spTree>
    <p:extLst>
      <p:ext uri="{BB962C8B-B14F-4D97-AF65-F5344CB8AC3E}">
        <p14:creationId xmlns:p14="http://schemas.microsoft.com/office/powerpoint/2010/main" val="148720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0215" y="626655"/>
            <a:ext cx="10816281" cy="57792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30000"/>
              </a:lnSpc>
              <a:defRPr/>
            </a:pPr>
            <a:r>
              <a:rPr lang="zh-CN" altLang="zh-CN" sz="2400" b="1" dirty="0"/>
              <a:t>第四条 合同产品研发交接及技术标准</a:t>
            </a:r>
            <a:endParaRPr lang="zh-CN" altLang="zh-CN" sz="2400" dirty="0"/>
          </a:p>
          <a:p>
            <a:pPr marL="288290" indent="-288290" eaLnBrk="1" hangingPunct="1">
              <a:lnSpc>
                <a:spcPct val="130000"/>
              </a:lnSpc>
              <a:buClr>
                <a:srgbClr val="FF0000"/>
              </a:buClr>
              <a:buFont typeface="+mj-lt"/>
              <a:buAutoNum type="arabicPeriod"/>
              <a:defRPr/>
            </a:pPr>
            <a:r>
              <a:rPr lang="zh-CN" altLang="zh-CN" sz="2200" dirty="0"/>
              <a:t>乙方</a:t>
            </a:r>
            <a:r>
              <a:rPr lang="zh-CN" altLang="zh-CN" sz="2200" b="1" dirty="0">
                <a:solidFill>
                  <a:srgbClr val="FF0000"/>
                </a:solidFill>
              </a:rPr>
              <a:t>在研发过程中及申报前应保持与甲方技术人员的及时沟通</a:t>
            </a:r>
            <a:r>
              <a:rPr lang="zh-CN" altLang="zh-CN" sz="2200" dirty="0"/>
              <a:t>，保持每周与甲方召开项目汇报会。甲方有权参与乙方工艺开发和质量标准建立的整个过程，以确保生产工艺利于后期放大生产。</a:t>
            </a:r>
          </a:p>
          <a:p>
            <a:pPr marL="288290" indent="-288290" eaLnBrk="1" hangingPunct="1">
              <a:lnSpc>
                <a:spcPct val="130000"/>
              </a:lnSpc>
              <a:buClr>
                <a:srgbClr val="FF0000"/>
              </a:buClr>
              <a:buFont typeface="+mj-lt"/>
              <a:buAutoNum type="arabicPeriod"/>
              <a:defRPr/>
            </a:pPr>
            <a:r>
              <a:rPr lang="zh-CN" altLang="zh-CN" sz="2200" dirty="0"/>
              <a:t>项目开展后</a:t>
            </a:r>
            <a:r>
              <a:rPr lang="en-US" altLang="zh-CN" sz="2200" u="sng" dirty="0"/>
              <a:t>1</a:t>
            </a:r>
            <a:r>
              <a:rPr lang="zh-CN" altLang="zh-CN" sz="2200" dirty="0"/>
              <a:t>个月内，乙方须提供</a:t>
            </a:r>
            <a:r>
              <a:rPr lang="zh-CN" altLang="en-US" sz="2200" dirty="0"/>
              <a:t>以下</a:t>
            </a:r>
            <a:r>
              <a:rPr lang="zh-CN" altLang="zh-CN" sz="2200" dirty="0"/>
              <a:t>材料：中试及生产用设备、配件清单；原辅料、中间体及制剂检测放行所用仪器设备、对照品、色谱柱、特殊试剂清单；原辅料（药用标准）、中间体、对照品、参比制剂的采购方联系人和联系方式。</a:t>
            </a:r>
          </a:p>
          <a:p>
            <a:pPr marL="288290" indent="-288290" eaLnBrk="1" hangingPunct="1">
              <a:lnSpc>
                <a:spcPct val="130000"/>
              </a:lnSpc>
              <a:buClr>
                <a:srgbClr val="FF0000"/>
              </a:buClr>
              <a:buFont typeface="+mj-lt"/>
              <a:buAutoNum type="arabicPeriod"/>
              <a:defRPr/>
            </a:pPr>
            <a:r>
              <a:rPr lang="en-US" altLang="zh-CN" sz="2200" u="sng" dirty="0"/>
              <a:t>2</a:t>
            </a:r>
            <a:r>
              <a:rPr lang="zh-CN" altLang="zh-CN" sz="2200" dirty="0"/>
              <a:t>个月内，乙方完成特殊生产设备及检验设备的清单及设计方案</a:t>
            </a:r>
          </a:p>
          <a:p>
            <a:pPr marL="288290" indent="-288290" eaLnBrk="1" hangingPunct="1">
              <a:lnSpc>
                <a:spcPct val="130000"/>
              </a:lnSpc>
              <a:buClr>
                <a:srgbClr val="FF0000"/>
              </a:buClr>
              <a:buFont typeface="+mj-lt"/>
              <a:buAutoNum type="arabicPeriod"/>
              <a:defRPr/>
            </a:pPr>
            <a:r>
              <a:rPr lang="en-US" altLang="zh-CN" sz="2200" u="sng" dirty="0"/>
              <a:t>3</a:t>
            </a:r>
            <a:r>
              <a:rPr lang="zh-CN" altLang="zh-CN" sz="2200" dirty="0"/>
              <a:t>个月内，乙方须提供清洁验证、共线评估、污水处理、环评等相关技术资料。</a:t>
            </a:r>
          </a:p>
          <a:p>
            <a:pPr marL="288290" indent="-288290" eaLnBrk="1" hangingPunct="1">
              <a:lnSpc>
                <a:spcPct val="130000"/>
              </a:lnSpc>
              <a:buClr>
                <a:srgbClr val="FF0000"/>
              </a:buClr>
              <a:buFont typeface="+mj-lt"/>
              <a:buAutoNum type="arabicPeriod"/>
              <a:defRPr/>
            </a:pPr>
            <a:r>
              <a:rPr lang="en-US" altLang="zh-CN" sz="2200" u="sng" dirty="0"/>
              <a:t>6</a:t>
            </a:r>
            <a:r>
              <a:rPr lang="zh-CN" altLang="zh-CN" sz="2200" dirty="0"/>
              <a:t>个月开始制剂小试工艺交接：</a:t>
            </a:r>
            <a:endParaRPr lang="en-US" altLang="zh-CN" sz="2200" dirty="0"/>
          </a:p>
          <a:p>
            <a:pPr marL="914400" lvl="1" indent="-457200" eaLnBrk="1" hangingPunct="1">
              <a:lnSpc>
                <a:spcPct val="130000"/>
              </a:lnSpc>
              <a:buClr>
                <a:srgbClr val="FF0000"/>
              </a:buClr>
              <a:buFont typeface="+mj-ea"/>
              <a:buAutoNum type="circleNumDbPlain"/>
              <a:defRPr/>
            </a:pPr>
            <a:r>
              <a:rPr lang="zh-CN" altLang="zh-CN" sz="2200" dirty="0"/>
              <a:t>批次：至少连续</a:t>
            </a:r>
            <a:r>
              <a:rPr lang="en-US" altLang="zh-CN" sz="2200" u="sng" dirty="0"/>
              <a:t>3</a:t>
            </a:r>
            <a:r>
              <a:rPr lang="zh-CN" altLang="zh-CN" sz="2200" dirty="0"/>
              <a:t>批；</a:t>
            </a:r>
            <a:endParaRPr lang="en-US" altLang="zh-CN" sz="2200" dirty="0"/>
          </a:p>
          <a:p>
            <a:pPr marL="914400" lvl="1" indent="-457200" eaLnBrk="1" hangingPunct="1">
              <a:lnSpc>
                <a:spcPct val="130000"/>
              </a:lnSpc>
              <a:buClr>
                <a:srgbClr val="FF0000"/>
              </a:buClr>
              <a:buFont typeface="+mj-ea"/>
              <a:buAutoNum type="circleNumDbPlain"/>
              <a:defRPr/>
            </a:pPr>
            <a:r>
              <a:rPr lang="zh-CN" altLang="zh-CN" sz="2200" dirty="0"/>
              <a:t>地点：</a:t>
            </a:r>
            <a:r>
              <a:rPr lang="zh-CN" altLang="zh-CN" sz="2200" u="sng" dirty="0"/>
              <a:t>乙方所在地</a:t>
            </a:r>
            <a:r>
              <a:rPr lang="zh-CN" altLang="zh-CN" sz="2200" dirty="0"/>
              <a:t>；</a:t>
            </a:r>
            <a:endParaRPr lang="en-US" altLang="zh-CN" sz="2200" dirty="0"/>
          </a:p>
          <a:p>
            <a:pPr marL="914400" lvl="1" indent="-457200" eaLnBrk="1" hangingPunct="1">
              <a:lnSpc>
                <a:spcPct val="130000"/>
              </a:lnSpc>
              <a:buClr>
                <a:srgbClr val="FF0000"/>
              </a:buClr>
              <a:buFont typeface="+mj-ea"/>
              <a:buAutoNum type="circleNumDbPlain"/>
              <a:defRPr/>
            </a:pPr>
            <a:r>
              <a:rPr lang="zh-CN" altLang="zh-CN" sz="2200" dirty="0"/>
              <a:t>规模：不低于</a:t>
            </a:r>
            <a:r>
              <a:rPr lang="en-US" altLang="zh-CN" sz="2200" u="sng" dirty="0"/>
              <a:t>1000</a:t>
            </a:r>
            <a:r>
              <a:rPr lang="zh-CN" altLang="zh-CN" sz="2200" dirty="0"/>
              <a:t>个</a:t>
            </a:r>
            <a:r>
              <a:rPr lang="en-US" altLang="zh-CN" sz="2200" dirty="0"/>
              <a:t>/</a:t>
            </a:r>
            <a:r>
              <a:rPr lang="zh-CN" altLang="zh-CN" sz="2200" dirty="0"/>
              <a:t>批。</a:t>
            </a:r>
          </a:p>
        </p:txBody>
      </p:sp>
    </p:spTree>
    <p:extLst>
      <p:ext uri="{BB962C8B-B14F-4D97-AF65-F5344CB8AC3E}">
        <p14:creationId xmlns:p14="http://schemas.microsoft.com/office/powerpoint/2010/main" val="833050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1717" y="274864"/>
            <a:ext cx="10965027" cy="62193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23850" indent="-288290" eaLnBrk="1" hangingPunct="1">
              <a:lnSpc>
                <a:spcPct val="130000"/>
              </a:lnSpc>
              <a:buClr>
                <a:srgbClr val="FF0000"/>
              </a:buClr>
              <a:buFont typeface="+mj-lt"/>
              <a:buAutoNum type="arabicPeriod" startAt="7"/>
              <a:defRPr/>
            </a:pPr>
            <a:r>
              <a:rPr lang="zh-CN" altLang="zh-CN" sz="2200" dirty="0"/>
              <a:t>乙方须提供小试处方工艺开发报告，包材筛选和小试阶段稳定性研究资料；原辅料、中间体、制剂分析方法开发报告及质量标准；小试阶段样品与原研对比研究报告等；小试交接方案和报告，包括工艺和质量。</a:t>
            </a:r>
          </a:p>
          <a:p>
            <a:pPr marL="323850" indent="-288290" eaLnBrk="1" hangingPunct="1">
              <a:lnSpc>
                <a:spcPct val="130000"/>
              </a:lnSpc>
              <a:buClr>
                <a:srgbClr val="FF0000"/>
              </a:buClr>
              <a:buFont typeface="+mj-lt"/>
              <a:buAutoNum type="arabicPeriod" startAt="7"/>
              <a:defRPr/>
            </a:pPr>
            <a:r>
              <a:rPr lang="en-US" altLang="zh-CN" sz="2200" u="sng" dirty="0"/>
              <a:t>18</a:t>
            </a:r>
            <a:r>
              <a:rPr lang="zh-CN" altLang="zh-CN" sz="2200" dirty="0"/>
              <a:t>个月内完成中试制剂研究：</a:t>
            </a:r>
            <a:endParaRPr lang="en-US" altLang="zh-CN" sz="2200" dirty="0"/>
          </a:p>
          <a:p>
            <a:pPr marL="950595" lvl="1" indent="-457200" eaLnBrk="1" hangingPunct="1">
              <a:lnSpc>
                <a:spcPct val="130000"/>
              </a:lnSpc>
              <a:buClr>
                <a:srgbClr val="FF0000"/>
              </a:buClr>
              <a:buFont typeface="+mj-ea"/>
              <a:buAutoNum type="circleNumDbPlain"/>
              <a:defRPr/>
            </a:pPr>
            <a:r>
              <a:rPr lang="zh-CN" altLang="zh-CN" sz="2200" dirty="0"/>
              <a:t>批次：至少连续</a:t>
            </a:r>
            <a:r>
              <a:rPr lang="en-US" altLang="zh-CN" sz="2200" u="sng" dirty="0"/>
              <a:t>3</a:t>
            </a:r>
            <a:r>
              <a:rPr lang="zh-CN" altLang="zh-CN" sz="2200" dirty="0"/>
              <a:t>批；</a:t>
            </a:r>
            <a:endParaRPr lang="en-US" altLang="zh-CN" sz="2200" dirty="0"/>
          </a:p>
          <a:p>
            <a:pPr marL="950595" lvl="1" indent="-457200" eaLnBrk="1" hangingPunct="1">
              <a:lnSpc>
                <a:spcPct val="130000"/>
              </a:lnSpc>
              <a:buClr>
                <a:srgbClr val="FF0000"/>
              </a:buClr>
              <a:buFont typeface="+mj-ea"/>
              <a:buAutoNum type="circleNumDbPlain"/>
              <a:defRPr/>
            </a:pPr>
            <a:r>
              <a:rPr lang="zh-CN" altLang="zh-CN" sz="2200" dirty="0"/>
              <a:t>地点：</a:t>
            </a:r>
            <a:r>
              <a:rPr lang="zh-CN" altLang="zh-CN" sz="2200" u="sng" dirty="0"/>
              <a:t>甲方指定地点</a:t>
            </a:r>
            <a:r>
              <a:rPr lang="zh-CN" altLang="zh-CN" sz="2200" dirty="0"/>
              <a:t>；</a:t>
            </a:r>
            <a:endParaRPr lang="en-US" altLang="zh-CN" sz="2200" dirty="0"/>
          </a:p>
          <a:p>
            <a:pPr marL="950595" lvl="1" indent="-457200" eaLnBrk="1" hangingPunct="1">
              <a:lnSpc>
                <a:spcPct val="130000"/>
              </a:lnSpc>
              <a:buClr>
                <a:srgbClr val="FF0000"/>
              </a:buClr>
              <a:buFont typeface="+mj-ea"/>
              <a:buAutoNum type="circleNumDbPlain"/>
              <a:defRPr/>
            </a:pPr>
            <a:r>
              <a:rPr lang="zh-CN" altLang="zh-CN" sz="2200" dirty="0"/>
              <a:t>甲方提供中试工艺交接生产线设备条件应符合最终确定的生产批量要求，乙方协助甲方完成至少连续</a:t>
            </a:r>
            <a:r>
              <a:rPr lang="en-US" altLang="zh-CN" sz="2200" u="sng" dirty="0"/>
              <a:t>3</a:t>
            </a:r>
            <a:r>
              <a:rPr lang="zh-CN" altLang="zh-CN" sz="2200" dirty="0"/>
              <a:t>批不低于</a:t>
            </a:r>
            <a:r>
              <a:rPr lang="en-US" altLang="zh-CN" sz="2200" u="sng" dirty="0"/>
              <a:t>10000-20000</a:t>
            </a:r>
            <a:r>
              <a:rPr lang="zh-CN" altLang="zh-CN" sz="2200" dirty="0"/>
              <a:t>个</a:t>
            </a:r>
            <a:r>
              <a:rPr lang="en-US" altLang="zh-CN" sz="2200" dirty="0"/>
              <a:t>/</a:t>
            </a:r>
            <a:r>
              <a:rPr lang="zh-CN" altLang="zh-CN" sz="2200" dirty="0"/>
              <a:t>批的生产和检测工作。</a:t>
            </a:r>
          </a:p>
          <a:p>
            <a:pPr marL="323850" indent="-288290" eaLnBrk="1" hangingPunct="1">
              <a:lnSpc>
                <a:spcPct val="130000"/>
              </a:lnSpc>
              <a:buClr>
                <a:srgbClr val="FF0000"/>
              </a:buClr>
              <a:buFont typeface="+mj-lt"/>
              <a:buAutoNum type="arabicPeriod" startAt="7"/>
              <a:defRPr/>
            </a:pPr>
            <a:r>
              <a:rPr lang="zh-CN" altLang="zh-CN" sz="2200" dirty="0"/>
              <a:t>乙方收到甲方首期款后</a:t>
            </a:r>
            <a:r>
              <a:rPr lang="en-US" altLang="zh-CN" sz="2200" u="sng" dirty="0"/>
              <a:t>36</a:t>
            </a:r>
            <a:r>
              <a:rPr lang="zh-CN" altLang="zh-CN" sz="2200" dirty="0"/>
              <a:t>个月内完成研究开发并协助甲方完成</a:t>
            </a:r>
            <a:r>
              <a:rPr lang="en-US" altLang="zh-CN" sz="2200" dirty="0"/>
              <a:t>IND</a:t>
            </a:r>
            <a:r>
              <a:rPr lang="zh-CN" altLang="zh-CN" sz="2200" dirty="0"/>
              <a:t>临床研究申报资料的整理撰写。</a:t>
            </a:r>
          </a:p>
          <a:p>
            <a:pPr marL="323850" indent="-288290" eaLnBrk="1" hangingPunct="1">
              <a:lnSpc>
                <a:spcPct val="130000"/>
              </a:lnSpc>
              <a:buClr>
                <a:srgbClr val="FF0000"/>
              </a:buClr>
              <a:buFont typeface="+mj-lt"/>
              <a:buAutoNum type="arabicPeriod" startAt="7"/>
              <a:defRPr/>
            </a:pPr>
            <a:r>
              <a:rPr lang="zh-CN" altLang="zh-CN" sz="2200" dirty="0"/>
              <a:t>如因甲方设备购买，设备定制，临床研究申报资料整理撰写等未准备完成，时间应适当延长，甲、乙双方就延长期限根据实际情况进行协商。</a:t>
            </a:r>
          </a:p>
          <a:p>
            <a:pPr marL="323850" indent="-288290" eaLnBrk="1" hangingPunct="1">
              <a:lnSpc>
                <a:spcPct val="130000"/>
              </a:lnSpc>
              <a:buClr>
                <a:srgbClr val="FF0000"/>
              </a:buClr>
              <a:buFont typeface="+mj-lt"/>
              <a:buAutoNum type="arabicPeriod" startAt="7"/>
              <a:defRPr/>
            </a:pPr>
            <a:r>
              <a:rPr lang="zh-CN" altLang="zh-CN" sz="2200" dirty="0"/>
              <a:t>验收清单的具体内容将在附件中标明。</a:t>
            </a:r>
          </a:p>
          <a:p>
            <a:pPr marL="323850" indent="-288290" eaLnBrk="1" hangingPunct="1">
              <a:lnSpc>
                <a:spcPct val="130000"/>
              </a:lnSpc>
              <a:buClr>
                <a:srgbClr val="FF0000"/>
              </a:buClr>
              <a:buFont typeface="+mj-lt"/>
              <a:buAutoNum type="arabicPeriod" startAt="7"/>
              <a:defRPr/>
            </a:pPr>
            <a:r>
              <a:rPr lang="zh-CN" altLang="zh-CN" sz="2200" dirty="0"/>
              <a:t>履行合同第七条中约定的资料交接事宜。</a:t>
            </a:r>
          </a:p>
        </p:txBody>
      </p:sp>
    </p:spTree>
    <p:extLst>
      <p:ext uri="{BB962C8B-B14F-4D97-AF65-F5344CB8AC3E}">
        <p14:creationId xmlns:p14="http://schemas.microsoft.com/office/powerpoint/2010/main" val="280068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378" y="360168"/>
            <a:ext cx="9841835" cy="617399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30000"/>
              </a:lnSpc>
              <a:defRPr/>
            </a:pPr>
            <a:r>
              <a:rPr lang="zh-CN" altLang="zh-CN" sz="2400" b="1" dirty="0"/>
              <a:t>第五条</a:t>
            </a:r>
            <a:r>
              <a:rPr lang="en-US" altLang="zh-CN" sz="2400" b="1" dirty="0"/>
              <a:t>  </a:t>
            </a:r>
            <a:r>
              <a:rPr lang="zh-CN" altLang="zh-CN" sz="2400" b="1" dirty="0"/>
              <a:t>项目经费里程碑分配</a:t>
            </a:r>
            <a:endParaRPr lang="zh-CN" altLang="zh-CN" sz="2400" dirty="0"/>
          </a:p>
          <a:p>
            <a:pPr eaLnBrk="1" hangingPunct="1">
              <a:lnSpc>
                <a:spcPct val="130000"/>
              </a:lnSpc>
              <a:buClr>
                <a:srgbClr val="FF0000"/>
              </a:buClr>
              <a:buFont typeface="Wingdings" panose="05000000000000000000" pitchFamily="2" charset="2"/>
              <a:buChar char="l"/>
              <a:defRPr/>
            </a:pPr>
            <a:r>
              <a:rPr lang="zh-CN" altLang="zh-CN" sz="2000" dirty="0"/>
              <a:t>项目技术服务费总额为：人民币</a:t>
            </a:r>
            <a:r>
              <a:rPr lang="en-US" altLang="zh-CN" sz="2000" u="sng" dirty="0"/>
              <a:t>4000</a:t>
            </a:r>
            <a:r>
              <a:rPr lang="zh-CN" altLang="zh-CN" sz="2000" dirty="0"/>
              <a:t>万元整。里程碑分配如下：</a:t>
            </a:r>
          </a:p>
          <a:p>
            <a:pPr eaLnBrk="1" hangingPunct="1">
              <a:lnSpc>
                <a:spcPct val="130000"/>
              </a:lnSpc>
              <a:buClr>
                <a:srgbClr val="FF0000"/>
              </a:buClr>
              <a:buFont typeface="Wingdings" panose="05000000000000000000" pitchFamily="2" charset="2"/>
              <a:buChar char="l"/>
              <a:defRPr/>
            </a:pPr>
            <a:r>
              <a:rPr lang="zh-CN" altLang="zh-CN" sz="2000" dirty="0"/>
              <a:t>合同</a:t>
            </a:r>
            <a:r>
              <a:rPr lang="zh-CN" altLang="zh-CN" sz="2000" b="1" dirty="0">
                <a:solidFill>
                  <a:srgbClr val="FF0000"/>
                </a:solidFill>
              </a:rPr>
              <a:t>生效后</a:t>
            </a:r>
            <a:r>
              <a:rPr lang="zh-CN" altLang="zh-CN" sz="2000" dirty="0"/>
              <a:t>一个月内，甲方支付</a:t>
            </a:r>
            <a:r>
              <a:rPr lang="en-US" altLang="zh-CN" sz="2000" u="sng" dirty="0"/>
              <a:t>400</a:t>
            </a:r>
            <a:r>
              <a:rPr lang="zh-CN" altLang="zh-CN" sz="2000" dirty="0"/>
              <a:t>万元整。</a:t>
            </a:r>
          </a:p>
          <a:p>
            <a:pPr eaLnBrk="1" hangingPunct="1">
              <a:lnSpc>
                <a:spcPct val="130000"/>
              </a:lnSpc>
              <a:buClr>
                <a:srgbClr val="FF0000"/>
              </a:buClr>
              <a:buFont typeface="Wingdings" panose="05000000000000000000" pitchFamily="2" charset="2"/>
              <a:buChar char="l"/>
              <a:defRPr/>
            </a:pPr>
            <a:r>
              <a:rPr lang="zh-CN" altLang="zh-CN" sz="2000" dirty="0"/>
              <a:t>甲方完成连续三批符合质量标准的</a:t>
            </a:r>
            <a:r>
              <a:rPr lang="zh-CN" altLang="zh-CN" sz="2000" b="1" dirty="0">
                <a:solidFill>
                  <a:srgbClr val="FF0000"/>
                </a:solidFill>
              </a:rPr>
              <a:t>中试生产</a:t>
            </a:r>
            <a:r>
              <a:rPr lang="zh-CN" altLang="zh-CN" sz="2000" dirty="0"/>
              <a:t>后一个月内，支付</a:t>
            </a:r>
            <a:r>
              <a:rPr lang="en-US" altLang="zh-CN" sz="2000" u="sng" dirty="0"/>
              <a:t>400</a:t>
            </a:r>
            <a:r>
              <a:rPr lang="zh-CN" altLang="zh-CN" sz="2000" dirty="0"/>
              <a:t>万元</a:t>
            </a:r>
            <a:endParaRPr lang="en-US" altLang="zh-CN" sz="2000" dirty="0"/>
          </a:p>
          <a:p>
            <a:pPr eaLnBrk="1" hangingPunct="1">
              <a:lnSpc>
                <a:spcPct val="130000"/>
              </a:lnSpc>
              <a:buClr>
                <a:srgbClr val="FF0000"/>
              </a:buClr>
              <a:buFont typeface="Wingdings" panose="05000000000000000000" pitchFamily="2" charset="2"/>
              <a:buChar char="l"/>
              <a:defRPr/>
            </a:pPr>
            <a:r>
              <a:rPr lang="zh-CN" altLang="zh-CN" sz="2000" dirty="0"/>
              <a:t>甲方</a:t>
            </a:r>
            <a:r>
              <a:rPr lang="zh-CN" altLang="en-US" sz="2000" dirty="0"/>
              <a:t>获</a:t>
            </a:r>
            <a:r>
              <a:rPr lang="zh-CN" altLang="zh-CN" sz="2000" b="1" dirty="0">
                <a:solidFill>
                  <a:srgbClr val="FF0000"/>
                </a:solidFill>
              </a:rPr>
              <a:t>临床批件</a:t>
            </a:r>
            <a:r>
              <a:rPr lang="zh-CN" altLang="zh-CN" sz="2000" dirty="0"/>
              <a:t>（</a:t>
            </a:r>
            <a:r>
              <a:rPr lang="en-US" altLang="zh-CN" sz="2000" dirty="0"/>
              <a:t>IND</a:t>
            </a:r>
            <a:r>
              <a:rPr lang="zh-CN" altLang="zh-CN" sz="2000" dirty="0"/>
              <a:t>）后一个月内，支付</a:t>
            </a:r>
            <a:r>
              <a:rPr lang="en-US" altLang="zh-CN" sz="2000" u="sng" dirty="0"/>
              <a:t>800</a:t>
            </a:r>
            <a:r>
              <a:rPr lang="zh-CN" altLang="zh-CN" sz="2000" dirty="0"/>
              <a:t>万元。</a:t>
            </a:r>
          </a:p>
          <a:p>
            <a:pPr eaLnBrk="1" hangingPunct="1">
              <a:lnSpc>
                <a:spcPct val="130000"/>
              </a:lnSpc>
              <a:buClr>
                <a:srgbClr val="FF0000"/>
              </a:buClr>
              <a:buFont typeface="Wingdings" panose="05000000000000000000" pitchFamily="2" charset="2"/>
              <a:buChar char="l"/>
              <a:defRPr/>
            </a:pPr>
            <a:r>
              <a:rPr lang="zh-CN" altLang="zh-CN" sz="2000" dirty="0"/>
              <a:t>甲方</a:t>
            </a:r>
            <a:r>
              <a:rPr lang="zh-CN" altLang="zh-CN" sz="2000" b="1" dirty="0">
                <a:solidFill>
                  <a:srgbClr val="FF0000"/>
                </a:solidFill>
              </a:rPr>
              <a:t>完成临床</a:t>
            </a:r>
            <a:r>
              <a:rPr lang="en-US" altLang="zh-CN" sz="2000" b="1" dirty="0">
                <a:solidFill>
                  <a:srgbClr val="FF0000"/>
                </a:solidFill>
              </a:rPr>
              <a:t>I</a:t>
            </a:r>
            <a:r>
              <a:rPr lang="zh-CN" altLang="zh-CN" sz="2000" b="1" dirty="0">
                <a:solidFill>
                  <a:srgbClr val="FF0000"/>
                </a:solidFill>
              </a:rPr>
              <a:t>期研究</a:t>
            </a:r>
            <a:r>
              <a:rPr lang="zh-CN" altLang="zh-CN" sz="2000" dirty="0"/>
              <a:t>且达到预期结果后一个月内，甲方支付</a:t>
            </a:r>
            <a:r>
              <a:rPr lang="en-US" altLang="zh-CN" sz="2000" u="sng" dirty="0"/>
              <a:t>400</a:t>
            </a:r>
            <a:r>
              <a:rPr lang="zh-CN" altLang="zh-CN" sz="2000" dirty="0"/>
              <a:t>万元。</a:t>
            </a:r>
            <a:r>
              <a:rPr lang="en-US" altLang="zh-CN" sz="2000" dirty="0"/>
              <a:t> </a:t>
            </a:r>
            <a:endParaRPr lang="zh-CN" altLang="zh-CN" sz="2000" dirty="0"/>
          </a:p>
          <a:p>
            <a:pPr eaLnBrk="1" hangingPunct="1">
              <a:lnSpc>
                <a:spcPct val="130000"/>
              </a:lnSpc>
              <a:buClr>
                <a:srgbClr val="FF0000"/>
              </a:buClr>
              <a:buFont typeface="Wingdings" panose="05000000000000000000" pitchFamily="2" charset="2"/>
              <a:buChar char="l"/>
              <a:defRPr/>
            </a:pPr>
            <a:r>
              <a:rPr lang="zh-CN" altLang="zh-CN" sz="2000" dirty="0"/>
              <a:t>甲方</a:t>
            </a:r>
            <a:r>
              <a:rPr lang="zh-CN" altLang="zh-CN" sz="2000" b="1" dirty="0">
                <a:solidFill>
                  <a:srgbClr val="FF0000"/>
                </a:solidFill>
              </a:rPr>
              <a:t>完成临床</a:t>
            </a:r>
            <a:r>
              <a:rPr lang="en-US" altLang="zh-CN" sz="2000" b="1" dirty="0">
                <a:solidFill>
                  <a:srgbClr val="FF0000"/>
                </a:solidFill>
              </a:rPr>
              <a:t>II</a:t>
            </a:r>
            <a:r>
              <a:rPr lang="zh-CN" altLang="zh-CN" sz="2000" b="1" dirty="0">
                <a:solidFill>
                  <a:srgbClr val="FF0000"/>
                </a:solidFill>
              </a:rPr>
              <a:t>期研究</a:t>
            </a:r>
            <a:r>
              <a:rPr lang="zh-CN" altLang="zh-CN" sz="2000" dirty="0"/>
              <a:t>且达到预期结果后一个月内，甲方支付</a:t>
            </a:r>
            <a:r>
              <a:rPr lang="en-US" altLang="zh-CN" sz="2000" dirty="0"/>
              <a:t>400</a:t>
            </a:r>
            <a:r>
              <a:rPr lang="zh-CN" altLang="zh-CN" sz="2000" dirty="0"/>
              <a:t>万元</a:t>
            </a:r>
          </a:p>
          <a:p>
            <a:pPr eaLnBrk="1" hangingPunct="1">
              <a:lnSpc>
                <a:spcPct val="130000"/>
              </a:lnSpc>
              <a:buClr>
                <a:srgbClr val="FF0000"/>
              </a:buClr>
              <a:buFont typeface="Wingdings" panose="05000000000000000000" pitchFamily="2" charset="2"/>
              <a:buChar char="l"/>
              <a:defRPr/>
            </a:pPr>
            <a:r>
              <a:rPr lang="zh-CN" altLang="zh-CN" sz="2000" dirty="0"/>
              <a:t>甲方</a:t>
            </a:r>
            <a:r>
              <a:rPr lang="zh-CN" altLang="zh-CN" sz="2000" b="1" dirty="0">
                <a:solidFill>
                  <a:srgbClr val="FF0000"/>
                </a:solidFill>
              </a:rPr>
              <a:t>完成临床</a:t>
            </a:r>
            <a:r>
              <a:rPr lang="en-US" altLang="zh-CN" sz="2000" b="1" dirty="0">
                <a:solidFill>
                  <a:srgbClr val="FF0000"/>
                </a:solidFill>
              </a:rPr>
              <a:t>III</a:t>
            </a:r>
            <a:r>
              <a:rPr lang="zh-CN" altLang="zh-CN" sz="2000" b="1" dirty="0">
                <a:solidFill>
                  <a:srgbClr val="FF0000"/>
                </a:solidFill>
              </a:rPr>
              <a:t>期研究</a:t>
            </a:r>
            <a:r>
              <a:rPr lang="zh-CN" altLang="zh-CN" sz="2000" dirty="0"/>
              <a:t>后一个月内，甲方支付</a:t>
            </a:r>
            <a:r>
              <a:rPr lang="en-US" altLang="zh-CN" sz="2000" u="sng" dirty="0"/>
              <a:t>400</a:t>
            </a:r>
            <a:r>
              <a:rPr lang="zh-CN" altLang="zh-CN" sz="2000" dirty="0"/>
              <a:t>万元</a:t>
            </a:r>
          </a:p>
          <a:p>
            <a:pPr eaLnBrk="1" hangingPunct="1">
              <a:lnSpc>
                <a:spcPct val="130000"/>
              </a:lnSpc>
              <a:buClr>
                <a:srgbClr val="FF0000"/>
              </a:buClr>
              <a:buFont typeface="Wingdings" panose="05000000000000000000" pitchFamily="2" charset="2"/>
              <a:buChar char="l"/>
              <a:defRPr/>
            </a:pPr>
            <a:r>
              <a:rPr lang="zh-CN" altLang="zh-CN" sz="2000" dirty="0"/>
              <a:t>甲方</a:t>
            </a:r>
            <a:r>
              <a:rPr lang="zh-CN" altLang="zh-CN" sz="2000" b="1" dirty="0">
                <a:solidFill>
                  <a:srgbClr val="FF0000"/>
                </a:solidFill>
              </a:rPr>
              <a:t>递交合同产品生产批件</a:t>
            </a:r>
            <a:r>
              <a:rPr lang="zh-CN" altLang="zh-CN" sz="2000" dirty="0"/>
              <a:t>（</a:t>
            </a:r>
            <a:r>
              <a:rPr lang="en-US" altLang="zh-CN" sz="2000" dirty="0"/>
              <a:t>NDA</a:t>
            </a:r>
            <a:r>
              <a:rPr lang="zh-CN" altLang="zh-CN" sz="2000" dirty="0"/>
              <a:t>）申请一个月内，甲方支付</a:t>
            </a:r>
            <a:r>
              <a:rPr lang="en-US" altLang="zh-CN" sz="2000" u="sng" dirty="0"/>
              <a:t>400</a:t>
            </a:r>
            <a:r>
              <a:rPr lang="zh-CN" altLang="zh-CN" sz="2000" dirty="0"/>
              <a:t>万元</a:t>
            </a:r>
          </a:p>
          <a:p>
            <a:pPr eaLnBrk="1" hangingPunct="1">
              <a:lnSpc>
                <a:spcPct val="130000"/>
              </a:lnSpc>
              <a:buClr>
                <a:srgbClr val="FF0000"/>
              </a:buClr>
              <a:buFont typeface="Wingdings" panose="05000000000000000000" pitchFamily="2" charset="2"/>
              <a:buChar char="l"/>
              <a:defRPr/>
            </a:pPr>
            <a:r>
              <a:rPr lang="zh-CN" altLang="zh-CN" sz="2000" dirty="0"/>
              <a:t>甲方获</a:t>
            </a:r>
            <a:r>
              <a:rPr lang="zh-CN" altLang="zh-CN" sz="2000" b="1" dirty="0">
                <a:solidFill>
                  <a:srgbClr val="FF0000"/>
                </a:solidFill>
              </a:rPr>
              <a:t>生产批件</a:t>
            </a:r>
            <a:r>
              <a:rPr lang="zh-CN" altLang="zh-CN" sz="2000" dirty="0"/>
              <a:t>后一个月内，甲方支付</a:t>
            </a:r>
            <a:r>
              <a:rPr lang="en-US" altLang="zh-CN" sz="2000" u="sng" dirty="0"/>
              <a:t>800</a:t>
            </a:r>
            <a:r>
              <a:rPr lang="zh-CN" altLang="zh-CN" sz="2000" dirty="0"/>
              <a:t>万元</a:t>
            </a:r>
          </a:p>
          <a:p>
            <a:pPr eaLnBrk="1" hangingPunct="1">
              <a:lnSpc>
                <a:spcPct val="130000"/>
              </a:lnSpc>
              <a:buClr>
                <a:srgbClr val="FF0000"/>
              </a:buClr>
              <a:buFont typeface="Wingdings" panose="05000000000000000000" pitchFamily="2" charset="2"/>
              <a:buChar char="l"/>
              <a:defRPr/>
            </a:pPr>
            <a:r>
              <a:rPr lang="zh-CN" altLang="zh-CN" sz="2000" dirty="0"/>
              <a:t>支付方式：（转账节点：达到临床一期结束获得数据终点。）</a:t>
            </a:r>
          </a:p>
          <a:p>
            <a:pPr eaLnBrk="1" hangingPunct="1">
              <a:lnSpc>
                <a:spcPct val="130000"/>
              </a:lnSpc>
              <a:buClr>
                <a:srgbClr val="FF0000"/>
              </a:buClr>
              <a:buFont typeface="Wingdings" panose="05000000000000000000" pitchFamily="2" charset="2"/>
              <a:buChar char="l"/>
              <a:defRPr/>
            </a:pPr>
            <a:r>
              <a:rPr lang="zh-CN" altLang="zh-CN" sz="2000" dirty="0"/>
              <a:t>全部款项</a:t>
            </a:r>
            <a:r>
              <a:rPr lang="zh-CN" altLang="zh-CN" sz="2000" u="sng" dirty="0"/>
              <a:t>采用转账方式</a:t>
            </a:r>
            <a:r>
              <a:rPr lang="zh-CN" altLang="zh-CN" sz="2000" dirty="0"/>
              <a:t>办理，</a:t>
            </a:r>
            <a:r>
              <a:rPr lang="zh-CN" altLang="zh-CN" sz="2000" b="1" dirty="0">
                <a:solidFill>
                  <a:srgbClr val="FF0000"/>
                </a:solidFill>
              </a:rPr>
              <a:t>由甲方指定第三方机构（银行或信托公司）托管并冻结全部款项</a:t>
            </a:r>
            <a:r>
              <a:rPr lang="zh-CN" altLang="zh-CN" sz="2000" dirty="0"/>
              <a:t>，根据项目进度，在项目完成临床一期研究，获得临床数据结果达到临床终点后，且乙方达到合同第五条约定的里程碑节点，乙方提供凭证，甲方确认后，由第三方机构以转账的方式转至乙方账户。乙方</a:t>
            </a:r>
            <a:r>
              <a:rPr lang="zh-CN" altLang="zh-CN" sz="2000" b="1" dirty="0">
                <a:solidFill>
                  <a:srgbClr val="FF0000"/>
                </a:solidFill>
              </a:rPr>
              <a:t>应在甲方每次付款前向甲方提供合格的发票</a:t>
            </a:r>
            <a:r>
              <a:rPr lang="zh-CN" altLang="zh-CN" sz="2000" dirty="0"/>
              <a:t>。</a:t>
            </a:r>
          </a:p>
        </p:txBody>
      </p:sp>
      <p:sp>
        <p:nvSpPr>
          <p:cNvPr id="3" name="文本框 2"/>
          <p:cNvSpPr txBox="1"/>
          <p:nvPr/>
        </p:nvSpPr>
        <p:spPr>
          <a:xfrm>
            <a:off x="10463134" y="1633928"/>
            <a:ext cx="1439056" cy="3416320"/>
          </a:xfrm>
          <a:prstGeom prst="rect">
            <a:avLst/>
          </a:prstGeom>
          <a:noFill/>
        </p:spPr>
        <p:txBody>
          <a:bodyPr wrap="square" rtlCol="0">
            <a:spAutoFit/>
          </a:bodyPr>
          <a:lstStyle/>
          <a:p>
            <a:pPr>
              <a:lnSpc>
                <a:spcPct val="150000"/>
              </a:lnSpc>
            </a:pPr>
            <a:r>
              <a:rPr lang="en-US" altLang="zh-CN" sz="2400" dirty="0"/>
              <a:t>1</a:t>
            </a:r>
            <a:r>
              <a:rPr lang="zh-CN" altLang="en-US" sz="2400" dirty="0"/>
              <a:t>、支付风险是履约的最大风险</a:t>
            </a:r>
            <a:endParaRPr lang="en-US" altLang="zh-CN" sz="2400" dirty="0"/>
          </a:p>
          <a:p>
            <a:pPr>
              <a:lnSpc>
                <a:spcPct val="150000"/>
              </a:lnSpc>
            </a:pPr>
            <a:r>
              <a:rPr lang="zh-CN" altLang="en-US" sz="2400" dirty="0"/>
              <a:t>如何设置里程碑？</a:t>
            </a:r>
          </a:p>
        </p:txBody>
      </p:sp>
    </p:spTree>
    <p:extLst>
      <p:ext uri="{BB962C8B-B14F-4D97-AF65-F5344CB8AC3E}">
        <p14:creationId xmlns:p14="http://schemas.microsoft.com/office/powerpoint/2010/main" val="201402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2295" y="950129"/>
            <a:ext cx="8836500" cy="52629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zh-CN" sz="2400" b="1" dirty="0"/>
              <a:t>第六条 </a:t>
            </a:r>
            <a:r>
              <a:rPr lang="zh-CN" altLang="zh-CN" sz="2400" dirty="0"/>
              <a:t> </a:t>
            </a:r>
            <a:r>
              <a:rPr lang="zh-CN" altLang="zh-CN" sz="2400" b="1" dirty="0"/>
              <a:t>保密义务</a:t>
            </a:r>
            <a:endParaRPr lang="zh-CN" altLang="zh-CN" sz="2400" dirty="0"/>
          </a:p>
          <a:p>
            <a:pPr eaLnBrk="1" hangingPunct="1">
              <a:lnSpc>
                <a:spcPct val="150000"/>
              </a:lnSpc>
              <a:buClr>
                <a:srgbClr val="FF0000"/>
              </a:buClr>
              <a:buFont typeface="Wingdings" panose="05000000000000000000" pitchFamily="2" charset="2"/>
              <a:buChar char="l"/>
              <a:defRPr/>
            </a:pPr>
            <a:r>
              <a:rPr lang="zh-CN" altLang="zh-CN" sz="2000" dirty="0"/>
              <a:t>保密内容：</a:t>
            </a:r>
            <a:r>
              <a:rPr lang="zh-CN" altLang="zh-CN" sz="2000" u="sng" dirty="0"/>
              <a:t> 项目合作内容、合作模式、合作金额、合同产品研发过程、原料、包材、供应商、生产检验所涉及仪器设备、研发及生产技术信息、资料、研发数据、生产及检验数据等全部涉及本合同定义合作项目有关的信息。</a:t>
            </a:r>
            <a:endParaRPr lang="zh-CN" altLang="zh-CN" sz="2000" dirty="0"/>
          </a:p>
          <a:p>
            <a:pPr eaLnBrk="1" hangingPunct="1">
              <a:lnSpc>
                <a:spcPct val="150000"/>
              </a:lnSpc>
              <a:buClr>
                <a:srgbClr val="FF0000"/>
              </a:buClr>
              <a:buFont typeface="Wingdings" panose="05000000000000000000" pitchFamily="2" charset="2"/>
              <a:buChar char="l"/>
              <a:defRPr/>
            </a:pPr>
            <a:r>
              <a:rPr lang="zh-CN" altLang="zh-CN" sz="2000" dirty="0"/>
              <a:t>涉密人员范围：</a:t>
            </a:r>
            <a:r>
              <a:rPr lang="zh-CN" altLang="zh-CN" sz="2000" u="sng" dirty="0"/>
              <a:t>参与本项目的所有研发、生产技术人员及管理人员。</a:t>
            </a:r>
            <a:r>
              <a:rPr lang="en-US" altLang="zh-CN" sz="2000" u="sng" dirty="0"/>
              <a:t> </a:t>
            </a:r>
            <a:endParaRPr lang="zh-CN" altLang="zh-CN" sz="2000" dirty="0"/>
          </a:p>
          <a:p>
            <a:pPr eaLnBrk="1" hangingPunct="1">
              <a:lnSpc>
                <a:spcPct val="150000"/>
              </a:lnSpc>
              <a:buClr>
                <a:srgbClr val="FF0000"/>
              </a:buClr>
              <a:buFont typeface="Wingdings" panose="05000000000000000000" pitchFamily="2" charset="2"/>
              <a:buChar char="l"/>
              <a:defRPr/>
            </a:pPr>
            <a:r>
              <a:rPr lang="zh-CN" altLang="zh-CN" sz="2000" dirty="0"/>
              <a:t>保密期限：</a:t>
            </a:r>
            <a:r>
              <a:rPr lang="zh-CN" altLang="zh-CN" sz="2000" u="sng" dirty="0"/>
              <a:t>自签约日起到甲方取得合同产品生产批件后</a:t>
            </a:r>
            <a:r>
              <a:rPr lang="en-US" altLang="zh-CN" sz="2000" b="1" dirty="0">
                <a:solidFill>
                  <a:srgbClr val="FF0000"/>
                </a:solidFill>
              </a:rPr>
              <a:t>10</a:t>
            </a:r>
            <a:r>
              <a:rPr lang="zh-CN" altLang="zh-CN" sz="2000" b="1" dirty="0">
                <a:solidFill>
                  <a:srgbClr val="FF0000"/>
                </a:solidFill>
              </a:rPr>
              <a:t>年</a:t>
            </a:r>
            <a:r>
              <a:rPr lang="zh-CN" altLang="zh-CN" sz="2000" u="sng" dirty="0"/>
              <a:t>。</a:t>
            </a:r>
            <a:endParaRPr lang="zh-CN" altLang="zh-CN" sz="2000" dirty="0"/>
          </a:p>
          <a:p>
            <a:pPr eaLnBrk="1" hangingPunct="1">
              <a:lnSpc>
                <a:spcPct val="150000"/>
              </a:lnSpc>
              <a:buClr>
                <a:srgbClr val="FF0000"/>
              </a:buClr>
              <a:buFont typeface="Wingdings" panose="05000000000000000000" pitchFamily="2" charset="2"/>
              <a:buChar char="l"/>
              <a:defRPr/>
            </a:pPr>
            <a:r>
              <a:rPr lang="zh-CN" altLang="zh-CN" sz="2000" dirty="0"/>
              <a:t>泄密责任：</a:t>
            </a:r>
            <a:r>
              <a:rPr lang="zh-CN" altLang="zh-CN" sz="2000" u="sng" dirty="0"/>
              <a:t>泄密方须按照法律规定及本协议约定承担法律责任，并承担由于泄密而造成的另一方的所有相关经济损失。</a:t>
            </a:r>
            <a:endParaRPr lang="zh-CN" altLang="zh-CN" sz="2000" dirty="0"/>
          </a:p>
          <a:p>
            <a:pPr eaLnBrk="1" hangingPunct="1">
              <a:lnSpc>
                <a:spcPct val="150000"/>
              </a:lnSpc>
              <a:buClr>
                <a:srgbClr val="FF0000"/>
              </a:buClr>
              <a:buFont typeface="Wingdings" panose="05000000000000000000" pitchFamily="2" charset="2"/>
              <a:buChar char="l"/>
              <a:defRPr/>
            </a:pPr>
            <a:r>
              <a:rPr lang="zh-CN" altLang="zh-CN" sz="2000" dirty="0"/>
              <a:t>乙方承诺，本品种为</a:t>
            </a:r>
            <a:r>
              <a:rPr lang="zh-CN" altLang="zh-CN" sz="2000" b="1" dirty="0">
                <a:solidFill>
                  <a:srgbClr val="FF0000"/>
                </a:solidFill>
              </a:rPr>
              <a:t>独家转让</a:t>
            </a:r>
            <a:r>
              <a:rPr lang="zh-CN" altLang="zh-CN" sz="2000" dirty="0"/>
              <a:t>，如乙方以任何方式向第三方泄露项目合作内容及技术信息，乙方需按照本合同总金额的</a:t>
            </a:r>
            <a:r>
              <a:rPr lang="en-US" altLang="zh-CN" sz="2000" dirty="0"/>
              <a:t>200% </a:t>
            </a:r>
            <a:r>
              <a:rPr lang="zh-CN" altLang="zh-CN" sz="2000" dirty="0"/>
              <a:t>赔偿甲方，并承担甲方因此造成的相关经济损失。</a:t>
            </a:r>
          </a:p>
        </p:txBody>
      </p:sp>
      <p:sp>
        <p:nvSpPr>
          <p:cNvPr id="3" name="文本框 2"/>
          <p:cNvSpPr txBox="1"/>
          <p:nvPr/>
        </p:nvSpPr>
        <p:spPr>
          <a:xfrm>
            <a:off x="9638675" y="950129"/>
            <a:ext cx="2083633" cy="5078313"/>
          </a:xfrm>
          <a:prstGeom prst="rect">
            <a:avLst/>
          </a:prstGeom>
          <a:noFill/>
        </p:spPr>
        <p:txBody>
          <a:bodyPr wrap="square" rtlCol="0">
            <a:spAutoFit/>
          </a:bodyPr>
          <a:lstStyle/>
          <a:p>
            <a:pPr>
              <a:lnSpc>
                <a:spcPct val="150000"/>
              </a:lnSpc>
              <a:buClr>
                <a:srgbClr val="FF0000"/>
              </a:buClr>
            </a:pPr>
            <a:r>
              <a:rPr lang="en-US" altLang="zh-CN" sz="2400" dirty="0"/>
              <a:t>2</a:t>
            </a:r>
            <a:r>
              <a:rPr lang="zh-CN" altLang="en-US" sz="2400" dirty="0"/>
              <a:t>、保密风险</a:t>
            </a:r>
            <a:endParaRPr lang="en-US" altLang="zh-CN" sz="2400" dirty="0"/>
          </a:p>
          <a:p>
            <a:pPr marL="342900" indent="-342900">
              <a:lnSpc>
                <a:spcPct val="150000"/>
              </a:lnSpc>
              <a:buClr>
                <a:srgbClr val="FF0000"/>
              </a:buClr>
              <a:buFont typeface="Wingdings" panose="05000000000000000000" pitchFamily="2" charset="2"/>
              <a:buChar char="l"/>
            </a:pPr>
            <a:r>
              <a:rPr lang="zh-CN" altLang="en-US" sz="2400" dirty="0"/>
              <a:t>保护项目的技术秘密</a:t>
            </a:r>
            <a:endParaRPr lang="en-US" altLang="zh-CN" sz="2400" dirty="0"/>
          </a:p>
          <a:p>
            <a:pPr marL="342900" indent="-342900">
              <a:lnSpc>
                <a:spcPct val="150000"/>
              </a:lnSpc>
              <a:buClr>
                <a:srgbClr val="FF0000"/>
              </a:buClr>
              <a:buFont typeface="Wingdings" panose="05000000000000000000" pitchFamily="2" charset="2"/>
              <a:buChar char="l"/>
            </a:pPr>
            <a:r>
              <a:rPr lang="zh-CN" altLang="en-US" sz="2400" dirty="0"/>
              <a:t>保护合作中产生的商业秘密</a:t>
            </a:r>
            <a:endParaRPr lang="en-US" altLang="zh-CN" sz="2400" dirty="0"/>
          </a:p>
          <a:p>
            <a:pPr marL="342900" indent="-342900">
              <a:lnSpc>
                <a:spcPct val="150000"/>
              </a:lnSpc>
              <a:buClr>
                <a:srgbClr val="FF0000"/>
              </a:buClr>
              <a:buFont typeface="Wingdings" panose="05000000000000000000" pitchFamily="2" charset="2"/>
              <a:buChar char="l"/>
            </a:pPr>
            <a:r>
              <a:rPr lang="zh-CN" altLang="en-US" sz="2400" dirty="0"/>
              <a:t>项目合作本身也是商业秘密</a:t>
            </a:r>
          </a:p>
        </p:txBody>
      </p:sp>
    </p:spTree>
    <p:extLst>
      <p:ext uri="{BB962C8B-B14F-4D97-AF65-F5344CB8AC3E}">
        <p14:creationId xmlns:p14="http://schemas.microsoft.com/office/powerpoint/2010/main" val="1791433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4930" y="549275"/>
            <a:ext cx="8793824" cy="57061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20000"/>
              </a:lnSpc>
              <a:defRPr/>
            </a:pPr>
            <a:r>
              <a:rPr lang="zh-CN" altLang="zh-CN" sz="2400" b="1" dirty="0"/>
              <a:t>第七条</a:t>
            </a:r>
            <a:r>
              <a:rPr lang="en-US" altLang="zh-CN" sz="2400" b="1" dirty="0"/>
              <a:t>  </a:t>
            </a:r>
            <a:r>
              <a:rPr lang="zh-CN" altLang="zh-CN" sz="2400" b="1" dirty="0"/>
              <a:t>成果归属及知识产权</a:t>
            </a:r>
            <a:endParaRPr lang="zh-CN" altLang="zh-CN" sz="2400" dirty="0"/>
          </a:p>
          <a:p>
            <a:pPr eaLnBrk="1" hangingPunct="1">
              <a:lnSpc>
                <a:spcPct val="120000"/>
              </a:lnSpc>
              <a:buClr>
                <a:srgbClr val="FF0000"/>
              </a:buClr>
              <a:buFont typeface="Wingdings" panose="05000000000000000000" pitchFamily="2" charset="2"/>
              <a:buChar char="l"/>
              <a:defRPr/>
            </a:pPr>
            <a:r>
              <a:rPr lang="zh-CN" altLang="zh-CN" sz="2000" dirty="0"/>
              <a:t>本合同</a:t>
            </a:r>
            <a:r>
              <a:rPr lang="zh-CN" altLang="en-US" sz="2000" dirty="0"/>
              <a:t>履行</a:t>
            </a:r>
            <a:r>
              <a:rPr lang="zh-CN" altLang="zh-CN" sz="2000" dirty="0"/>
              <a:t>中所产生的研发成果及知识产权权利全部归甲方所有。</a:t>
            </a:r>
          </a:p>
          <a:p>
            <a:pPr eaLnBrk="1" hangingPunct="1">
              <a:lnSpc>
                <a:spcPct val="120000"/>
              </a:lnSpc>
              <a:buClr>
                <a:srgbClr val="FF0000"/>
              </a:buClr>
              <a:buFont typeface="Wingdings" panose="05000000000000000000" pitchFamily="2" charset="2"/>
              <a:buChar char="l"/>
              <a:defRPr/>
            </a:pPr>
            <a:r>
              <a:rPr lang="zh-CN" altLang="zh-CN" sz="2000" dirty="0"/>
              <a:t>在本合同签订生效前，乙方已获得或正进行专利申请尚未获得且在项目开展期间可能获得的与本项目技术相关的平台技术专利权，</a:t>
            </a:r>
            <a:r>
              <a:rPr lang="zh-CN" altLang="zh-CN" sz="2000" b="1" dirty="0">
                <a:solidFill>
                  <a:srgbClr val="FF0000"/>
                </a:solidFill>
              </a:rPr>
              <a:t>乙方许可甲方实施其相关技术平台专利的权利</a:t>
            </a:r>
            <a:r>
              <a:rPr lang="zh-CN" altLang="zh-CN" sz="2000" dirty="0"/>
              <a:t>。</a:t>
            </a:r>
          </a:p>
          <a:p>
            <a:pPr eaLnBrk="1" hangingPunct="1">
              <a:lnSpc>
                <a:spcPct val="120000"/>
              </a:lnSpc>
              <a:buClr>
                <a:srgbClr val="FF0000"/>
              </a:buClr>
              <a:buFont typeface="Wingdings" panose="05000000000000000000" pitchFamily="2" charset="2"/>
              <a:buChar char="l"/>
              <a:defRPr/>
            </a:pPr>
            <a:r>
              <a:rPr lang="zh-CN" altLang="zh-CN" sz="2000" dirty="0"/>
              <a:t>乙方应保证其交付给甲方的研发成果不侵犯任何第三方的合法权益。如发生第三方指控甲方实施的技术侵权，乙方应承担责任。</a:t>
            </a:r>
          </a:p>
          <a:p>
            <a:pPr eaLnBrk="1" hangingPunct="1">
              <a:lnSpc>
                <a:spcPct val="120000"/>
              </a:lnSpc>
              <a:buClr>
                <a:srgbClr val="FF0000"/>
              </a:buClr>
              <a:buFont typeface="Wingdings" panose="05000000000000000000" pitchFamily="2" charset="2"/>
              <a:buChar char="l"/>
              <a:defRPr/>
            </a:pPr>
            <a:r>
              <a:rPr lang="zh-CN" altLang="zh-CN" sz="2000" dirty="0"/>
              <a:t>在本合同履行中，如作为研发的技术已由第三方以任何形式公开，乙方应在</a:t>
            </a:r>
            <a:r>
              <a:rPr lang="en-US" altLang="zh-CN" sz="2000" u="sng" dirty="0"/>
              <a:t>5</a:t>
            </a:r>
            <a:r>
              <a:rPr lang="zh-CN" altLang="zh-CN" sz="2000" dirty="0"/>
              <a:t>个自然日内书面通知甲方，提出合理规避方案并与甲方协商解决。</a:t>
            </a:r>
          </a:p>
          <a:p>
            <a:pPr eaLnBrk="1" hangingPunct="1">
              <a:lnSpc>
                <a:spcPct val="120000"/>
              </a:lnSpc>
              <a:buClr>
                <a:srgbClr val="FF0000"/>
              </a:buClr>
              <a:buFont typeface="Wingdings" panose="05000000000000000000" pitchFamily="2" charset="2"/>
              <a:buChar char="l"/>
              <a:defRPr/>
            </a:pPr>
            <a:r>
              <a:rPr lang="zh-CN" altLang="zh-CN" sz="2000" dirty="0"/>
              <a:t>乙方需协助甲方完成相关专利及知识产权申请，包括相关材料的准备及递交。</a:t>
            </a:r>
          </a:p>
          <a:p>
            <a:pPr eaLnBrk="1" hangingPunct="1">
              <a:lnSpc>
                <a:spcPct val="120000"/>
              </a:lnSpc>
              <a:buClr>
                <a:srgbClr val="FF0000"/>
              </a:buClr>
              <a:buFont typeface="Wingdings" panose="05000000000000000000" pitchFamily="2" charset="2"/>
              <a:buChar char="l"/>
              <a:defRPr/>
            </a:pPr>
            <a:r>
              <a:rPr lang="zh-CN" altLang="zh-CN" sz="2000" dirty="0"/>
              <a:t>本合同涉及的方案，研究方法及获得的所有数据及结果，仅限于本合作项目使用，不得用于其他项目或用途。</a:t>
            </a:r>
          </a:p>
          <a:p>
            <a:pPr eaLnBrk="1" hangingPunct="1">
              <a:lnSpc>
                <a:spcPct val="120000"/>
              </a:lnSpc>
              <a:buClr>
                <a:srgbClr val="FF0000"/>
              </a:buClr>
              <a:buFont typeface="Wingdings" panose="05000000000000000000" pitchFamily="2" charset="2"/>
              <a:buChar char="l"/>
              <a:defRPr/>
            </a:pPr>
            <a:r>
              <a:rPr lang="zh-CN" altLang="zh-CN" sz="2000" dirty="0"/>
              <a:t>为项目申报及核查需要，在合同产品获得药品生产上市许可前，乙方可保留相关资料以作项目所需备用；甲方拥有取回所有项目相关资料、方案、研究方法、数据、记录等纸质及电子版资料，以及留存的样品等权利。</a:t>
            </a:r>
          </a:p>
        </p:txBody>
      </p:sp>
      <p:sp>
        <p:nvSpPr>
          <p:cNvPr id="3" name="文本框 2"/>
          <p:cNvSpPr txBox="1"/>
          <p:nvPr/>
        </p:nvSpPr>
        <p:spPr>
          <a:xfrm>
            <a:off x="9743607" y="1469036"/>
            <a:ext cx="2038662" cy="2031325"/>
          </a:xfrm>
          <a:prstGeom prst="rect">
            <a:avLst/>
          </a:prstGeom>
          <a:noFill/>
        </p:spPr>
        <p:txBody>
          <a:bodyPr wrap="square" rtlCol="0">
            <a:spAutoFit/>
          </a:bodyPr>
          <a:lstStyle/>
          <a:p>
            <a:pPr>
              <a:lnSpc>
                <a:spcPct val="150000"/>
              </a:lnSpc>
            </a:pPr>
            <a:r>
              <a:rPr lang="en-US" altLang="zh-CN" sz="2800" dirty="0"/>
              <a:t>3</a:t>
            </a:r>
            <a:r>
              <a:rPr lang="zh-CN" altLang="en-US" sz="2800" dirty="0"/>
              <a:t>、须防范知识产权风险？</a:t>
            </a:r>
          </a:p>
        </p:txBody>
      </p:sp>
    </p:spTree>
    <p:extLst>
      <p:ext uri="{BB962C8B-B14F-4D97-AF65-F5344CB8AC3E}">
        <p14:creationId xmlns:p14="http://schemas.microsoft.com/office/powerpoint/2010/main" val="4001695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6271" y="653166"/>
            <a:ext cx="10331735" cy="552170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zh-CN" altLang="zh-CN" sz="2000" b="1" dirty="0"/>
              <a:t>第八条</a:t>
            </a:r>
            <a:r>
              <a:rPr lang="en-US" altLang="zh-CN" sz="2000" dirty="0"/>
              <a:t>  </a:t>
            </a:r>
            <a:r>
              <a:rPr lang="zh-CN" altLang="zh-CN" sz="2000" b="1" dirty="0"/>
              <a:t>违约责任</a:t>
            </a:r>
            <a:endParaRPr lang="zh-CN" altLang="zh-CN" sz="2000" dirty="0"/>
          </a:p>
          <a:p>
            <a:pPr eaLnBrk="1" hangingPunct="1">
              <a:lnSpc>
                <a:spcPct val="120000"/>
              </a:lnSpc>
              <a:buClr>
                <a:srgbClr val="FF0000"/>
              </a:buClr>
              <a:buFont typeface="Wingdings" panose="05000000000000000000" pitchFamily="2" charset="2"/>
              <a:buChar char="l"/>
              <a:defRPr/>
            </a:pPr>
            <a:r>
              <a:rPr lang="zh-CN" altLang="zh-CN" sz="2000" dirty="0"/>
              <a:t>双方商定：任何一方违反本合同约定，造成研发工作停滞、延误或失败的，按以下约定承担违约责任：</a:t>
            </a:r>
          </a:p>
          <a:p>
            <a:pPr eaLnBrk="1" hangingPunct="1">
              <a:lnSpc>
                <a:spcPct val="120000"/>
              </a:lnSpc>
              <a:buClr>
                <a:srgbClr val="FF0000"/>
              </a:buClr>
              <a:buFont typeface="Wingdings" panose="05000000000000000000" pitchFamily="2" charset="2"/>
              <a:buChar char="l"/>
              <a:defRPr/>
            </a:pPr>
            <a:r>
              <a:rPr lang="zh-CN" altLang="zh-CN" sz="2000" dirty="0"/>
              <a:t>甲方违反本合同第五条约定，</a:t>
            </a:r>
            <a:r>
              <a:rPr lang="zh-CN" altLang="zh-CN" sz="2000" b="1" dirty="0">
                <a:solidFill>
                  <a:srgbClr val="FF0000"/>
                </a:solidFill>
              </a:rPr>
              <a:t>每延期</a:t>
            </a:r>
            <a:r>
              <a:rPr lang="en-US" altLang="zh-CN" sz="2000" b="1" dirty="0">
                <a:solidFill>
                  <a:srgbClr val="FF0000"/>
                </a:solidFill>
              </a:rPr>
              <a:t>1</a:t>
            </a:r>
            <a:r>
              <a:rPr lang="zh-CN" altLang="zh-CN" sz="2000" b="1" dirty="0">
                <a:solidFill>
                  <a:srgbClr val="FF0000"/>
                </a:solidFill>
              </a:rPr>
              <a:t>天，向乙方支付应付款</a:t>
            </a:r>
            <a:r>
              <a:rPr lang="en-US" altLang="zh-CN" sz="2000" b="1" dirty="0">
                <a:solidFill>
                  <a:srgbClr val="FF0000"/>
                </a:solidFill>
              </a:rPr>
              <a:t>0.1%</a:t>
            </a:r>
            <a:r>
              <a:rPr lang="zh-CN" altLang="zh-CN" sz="2000" b="1" dirty="0">
                <a:solidFill>
                  <a:srgbClr val="FF0000"/>
                </a:solidFill>
              </a:rPr>
              <a:t>的违约金</a:t>
            </a:r>
            <a:r>
              <a:rPr lang="zh-CN" altLang="zh-CN" sz="2000" dirty="0"/>
              <a:t>，同时还应支付合同到期款；逾期超过壹个月，乙方有权终止合同并不再履行后续合同相应义务；或如因甲方原因终止合同，乙方不需退还甲方已支付的费用，甲方拥有取回所有项目成果及资料的权利，乙方在合同终止后</a:t>
            </a:r>
            <a:r>
              <a:rPr lang="en-US" altLang="zh-CN" sz="2000" dirty="0"/>
              <a:t>10</a:t>
            </a:r>
            <a:r>
              <a:rPr lang="zh-CN" altLang="zh-CN" sz="2000" dirty="0"/>
              <a:t>年不得自行开发本合作项目及合同产品，除双方另行约定。</a:t>
            </a:r>
          </a:p>
          <a:p>
            <a:pPr eaLnBrk="1" hangingPunct="1">
              <a:lnSpc>
                <a:spcPct val="120000"/>
              </a:lnSpc>
              <a:buClr>
                <a:srgbClr val="FF0000"/>
              </a:buClr>
              <a:buFont typeface="Wingdings" panose="05000000000000000000" pitchFamily="2" charset="2"/>
              <a:buChar char="l"/>
              <a:defRPr/>
            </a:pPr>
            <a:r>
              <a:rPr lang="zh-CN" altLang="zh-CN" sz="2000" dirty="0"/>
              <a:t>如乙方无法按照本合同第三条、第四条及附件中约定内容履行本合同，甲方有权书面通知乙方解除本合同，甲方拥</a:t>
            </a:r>
            <a:r>
              <a:rPr lang="zh-CN" altLang="en-US" sz="2000" dirty="0"/>
              <a:t>有</a:t>
            </a:r>
            <a:r>
              <a:rPr lang="zh-CN" altLang="zh-CN" sz="2000" dirty="0"/>
              <a:t>取回所有项目成果及资料的权利，且乙方须返还甲方就本合作项目所支付的全部费用，乙方在合同终止后</a:t>
            </a:r>
            <a:r>
              <a:rPr lang="en-US" altLang="zh-CN" sz="2000" dirty="0"/>
              <a:t>10</a:t>
            </a:r>
            <a:r>
              <a:rPr lang="zh-CN" altLang="zh-CN" sz="2000" dirty="0"/>
              <a:t>年不得自行开发本合作项目及合同产品，除甲、乙双方另行约定。</a:t>
            </a:r>
          </a:p>
          <a:p>
            <a:pPr eaLnBrk="1" hangingPunct="1">
              <a:lnSpc>
                <a:spcPct val="120000"/>
              </a:lnSpc>
              <a:buClr>
                <a:srgbClr val="FF0000"/>
              </a:buClr>
              <a:buFont typeface="Wingdings" panose="05000000000000000000" pitchFamily="2" charset="2"/>
              <a:buChar char="l"/>
              <a:defRPr/>
            </a:pPr>
            <a:r>
              <a:rPr lang="zh-CN" altLang="zh-CN" sz="2000" dirty="0"/>
              <a:t>中试工艺交接阶段，</a:t>
            </a:r>
            <a:r>
              <a:rPr lang="en-US" altLang="zh-CN" sz="2000" dirty="0"/>
              <a:t>5</a:t>
            </a:r>
            <a:r>
              <a:rPr lang="zh-CN" altLang="zh-CN" sz="2000" dirty="0"/>
              <a:t>批产品中无法连续</a:t>
            </a:r>
            <a:r>
              <a:rPr lang="en-US" altLang="zh-CN" sz="2000" dirty="0"/>
              <a:t>3</a:t>
            </a:r>
            <a:r>
              <a:rPr lang="zh-CN" altLang="zh-CN" sz="2000" dirty="0"/>
              <a:t>批生产合格的产品，自最后失败样品计时起</a:t>
            </a:r>
            <a:r>
              <a:rPr lang="en-US" altLang="zh-CN" sz="2000" dirty="0"/>
              <a:t>3</a:t>
            </a:r>
            <a:r>
              <a:rPr lang="zh-CN" altLang="zh-CN" sz="2000" dirty="0"/>
              <a:t>个月内，乙方仍无法连续生产出合格样品。则甲方有权解除本合同，甲方拥用取回所有项目成果及资料的权利，且乙方须返还甲方就本合作项目所支付的全部费用，乙方在合同终止后</a:t>
            </a:r>
            <a:r>
              <a:rPr lang="en-US" altLang="zh-CN" sz="2000" dirty="0"/>
              <a:t>10</a:t>
            </a:r>
            <a:r>
              <a:rPr lang="zh-CN" altLang="zh-CN" sz="2000" dirty="0"/>
              <a:t>年不得自行开发本合作项目及合同产品，除甲、乙双方另行约定。</a:t>
            </a:r>
          </a:p>
        </p:txBody>
      </p:sp>
      <p:sp>
        <p:nvSpPr>
          <p:cNvPr id="3" name="文本框 2"/>
          <p:cNvSpPr txBox="1"/>
          <p:nvPr/>
        </p:nvSpPr>
        <p:spPr>
          <a:xfrm>
            <a:off x="10822898" y="1633928"/>
            <a:ext cx="1139253" cy="1754326"/>
          </a:xfrm>
          <a:prstGeom prst="rect">
            <a:avLst/>
          </a:prstGeom>
          <a:noFill/>
        </p:spPr>
        <p:txBody>
          <a:bodyPr wrap="square" rtlCol="0">
            <a:spAutoFit/>
          </a:bodyPr>
          <a:lstStyle/>
          <a:p>
            <a:pPr>
              <a:lnSpc>
                <a:spcPct val="150000"/>
              </a:lnSpc>
            </a:pPr>
            <a:r>
              <a:rPr lang="en-US" altLang="zh-CN" sz="2400" dirty="0"/>
              <a:t>4</a:t>
            </a:r>
            <a:r>
              <a:rPr lang="zh-CN" altLang="en-US" sz="2400" dirty="0"/>
              <a:t>、须防范履约风险</a:t>
            </a:r>
          </a:p>
        </p:txBody>
      </p:sp>
    </p:spTree>
    <p:extLst>
      <p:ext uri="{BB962C8B-B14F-4D97-AF65-F5344CB8AC3E}">
        <p14:creationId xmlns:p14="http://schemas.microsoft.com/office/powerpoint/2010/main" val="122284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0" y="-1"/>
            <a:ext cx="12192000" cy="6858001"/>
          </a:xfrm>
          <a:prstGeom prst="rect">
            <a:avLst/>
          </a:prstGeom>
        </p:spPr>
      </p:pic>
      <p:sp>
        <p:nvSpPr>
          <p:cNvPr id="24579" name="标题 6"/>
          <p:cNvSpPr>
            <a:spLocks noGrp="1"/>
          </p:cNvSpPr>
          <p:nvPr>
            <p:ph type="ctrTitle"/>
          </p:nvPr>
        </p:nvSpPr>
        <p:spPr>
          <a:xfrm>
            <a:off x="1094704" y="2220913"/>
            <a:ext cx="10470524" cy="1952625"/>
          </a:xfrm>
          <a:solidFill>
            <a:schemeClr val="bg1">
              <a:alpha val="59999"/>
            </a:schemeClr>
          </a:solidFill>
        </p:spPr>
        <p:txBody>
          <a:bodyPr vert="horz" wrap="square" lIns="91440" tIns="45720" rIns="91440" bIns="45720" anchor="ctr" anchorCtr="0">
            <a:normAutofit/>
          </a:bodyPr>
          <a:lstStyle/>
          <a:p>
            <a:pPr eaLnBrk="1" hangingPunct="1">
              <a:lnSpc>
                <a:spcPct val="120000"/>
              </a:lnSpc>
              <a:buClrTx/>
              <a:buSzTx/>
              <a:buFontTx/>
            </a:pPr>
            <a:r>
              <a:rPr lang="zh-CN" altLang="en-US" sz="6600" kern="1200" dirty="0">
                <a:solidFill>
                  <a:srgbClr val="0070C0"/>
                </a:solidFill>
                <a:latin typeface="微软雅黑" panose="020B0503020204020204" pitchFamily="34" charset="-122"/>
                <a:ea typeface="微软雅黑" panose="020B0503020204020204" pitchFamily="34" charset="-122"/>
                <a:cs typeface="等线 Light" panose="02010600030101010101" pitchFamily="2" charset="-122"/>
              </a:rPr>
              <a:t>技术合同签订与风险管理</a:t>
            </a:r>
          </a:p>
        </p:txBody>
      </p:sp>
      <p:sp>
        <p:nvSpPr>
          <p:cNvPr id="5" name="灯片编号占位符 4"/>
          <p:cNvSpPr txBox="1">
            <a:spLocks noGrp="1"/>
          </p:cNvSpPr>
          <p:nvPr>
            <p:ph type="sldNum" sz="quarter" idx="4"/>
          </p:nvPr>
        </p:nvSpPr>
        <p:spPr>
          <a:noFill/>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fld id="{8D3AFA99-B7F0-4055-8BEF-358A4B76859B}" type="slidenum">
              <a:rPr kumimoji="0" lang="zh-CN" altLang="en-US" sz="900" b="0" i="0" u="none" strike="noStrike" kern="1200" cap="none" spc="0" normalizeH="0" baseline="0" noProof="0" smtClean="0">
                <a:ln>
                  <a:noFill/>
                </a:ln>
                <a:solidFill>
                  <a:schemeClr val="tx1">
                    <a:tint val="75000"/>
                  </a:schemeClr>
                </a:solidFill>
                <a:effectLst/>
                <a:uLnTx/>
                <a:uFillTx/>
                <a:latin typeface="+mn-lt"/>
                <a:ea typeface="+mn-ea"/>
                <a:cs typeface="+mn-cs"/>
              </a:rPr>
              <a:t>3</a:t>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24581" name="组合 5"/>
          <p:cNvGrpSpPr/>
          <p:nvPr/>
        </p:nvGrpSpPr>
        <p:grpSpPr>
          <a:xfrm>
            <a:off x="10279063" y="6323013"/>
            <a:ext cx="1581150" cy="207962"/>
            <a:chOff x="10916199" y="3782674"/>
            <a:chExt cx="2748987" cy="362108"/>
          </a:xfrm>
        </p:grpSpPr>
        <p:pic>
          <p:nvPicPr>
            <p:cNvPr id="24584" name="图片 7"/>
            <p:cNvPicPr>
              <a:picLocks noChangeAspect="1"/>
            </p:cNvPicPr>
            <p:nvPr/>
          </p:nvPicPr>
          <p:blipFill>
            <a:blip r:embed="rId3"/>
            <a:stretch>
              <a:fillRect/>
            </a:stretch>
          </p:blipFill>
          <p:spPr>
            <a:xfrm>
              <a:off x="11585546" y="3838237"/>
              <a:ext cx="2079640" cy="306545"/>
            </a:xfrm>
            <a:prstGeom prst="rect">
              <a:avLst/>
            </a:prstGeom>
            <a:noFill/>
            <a:ln w="9525">
              <a:noFill/>
            </a:ln>
          </p:spPr>
        </p:pic>
        <p:pic>
          <p:nvPicPr>
            <p:cNvPr id="24585" name="内容占位符 3"/>
            <p:cNvPicPr>
              <a:picLocks noChangeAspect="1"/>
            </p:cNvPicPr>
            <p:nvPr/>
          </p:nvPicPr>
          <p:blipFill>
            <a:blip r:embed="rId4"/>
            <a:stretch>
              <a:fillRect/>
            </a:stretch>
          </p:blipFill>
          <p:spPr>
            <a:xfrm>
              <a:off x="10916199" y="3782674"/>
              <a:ext cx="564601" cy="345424"/>
            </a:xfrm>
            <a:prstGeom prst="rect">
              <a:avLst/>
            </a:prstGeom>
            <a:noFill/>
            <a:ln w="9525">
              <a:noFill/>
            </a:ln>
          </p:spPr>
        </p:pic>
      </p:grpSp>
      <p:pic>
        <p:nvPicPr>
          <p:cNvPr id="24582" name="图片 10"/>
          <p:cNvPicPr>
            <a:picLocks noChangeAspect="1"/>
          </p:cNvPicPr>
          <p:nvPr/>
        </p:nvPicPr>
        <p:blipFill>
          <a:blip r:embed="rId5"/>
          <a:stretch>
            <a:fillRect/>
          </a:stretch>
        </p:blipFill>
        <p:spPr>
          <a:xfrm>
            <a:off x="17463" y="6308725"/>
            <a:ext cx="2606675" cy="411163"/>
          </a:xfrm>
          <a:prstGeom prst="rect">
            <a:avLst/>
          </a:prstGeom>
          <a:noFill/>
          <a:ln w="9525">
            <a:noFill/>
          </a:ln>
        </p:spPr>
      </p:pic>
      <p:sp>
        <p:nvSpPr>
          <p:cNvPr id="24583" name="TextBox 4"/>
          <p:cNvSpPr txBox="1"/>
          <p:nvPr/>
        </p:nvSpPr>
        <p:spPr>
          <a:xfrm>
            <a:off x="1524000" y="4484211"/>
            <a:ext cx="9144000" cy="203009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algn="ctr">
              <a:lnSpc>
                <a:spcPct val="150000"/>
              </a:lnSpc>
              <a:spcBef>
                <a:spcPct val="0"/>
              </a:spcBef>
              <a:buFontTx/>
              <a:buNone/>
            </a:pPr>
            <a:r>
              <a:rPr lang="zh-CN" altLang="en-US" b="1" dirty="0">
                <a:latin typeface="楷体" panose="02010609060101010101" pitchFamily="49" charset="-122"/>
                <a:ea typeface="楷体" panose="02010609060101010101" pitchFamily="49" charset="-122"/>
              </a:rPr>
              <a:t>吴寿仁</a:t>
            </a:r>
          </a:p>
          <a:p>
            <a:pPr marL="0" lvl="0" indent="0" algn="ctr">
              <a:lnSpc>
                <a:spcPct val="150000"/>
              </a:lnSpc>
              <a:spcBef>
                <a:spcPct val="0"/>
              </a:spcBef>
              <a:buFontTx/>
              <a:buNone/>
            </a:pPr>
            <a:r>
              <a:rPr lang="zh-CN" altLang="en-US" b="1" dirty="0">
                <a:latin typeface="楷体" panose="02010609060101010101" pitchFamily="49" charset="-122"/>
                <a:ea typeface="楷体" panose="02010609060101010101" pitchFamily="49" charset="-122"/>
              </a:rPr>
              <a:t>上海市科学学研究所  </a:t>
            </a:r>
            <a:endParaRPr lang="en-US" altLang="zh-CN" b="1" dirty="0">
              <a:latin typeface="楷体" panose="02010609060101010101" pitchFamily="49" charset="-122"/>
              <a:ea typeface="楷体" panose="02010609060101010101" pitchFamily="49" charset="-122"/>
            </a:endParaRPr>
          </a:p>
          <a:p>
            <a:pPr marL="0" lvl="0" indent="0" algn="ctr" eaLnBrk="1" hangingPunct="1">
              <a:lnSpc>
                <a:spcPct val="150000"/>
              </a:lnSpc>
              <a:spcBef>
                <a:spcPct val="0"/>
              </a:spcBef>
              <a:buFontTx/>
              <a:buNone/>
            </a:pPr>
            <a:r>
              <a:rPr lang="en-US" altLang="zh-CN" b="1" dirty="0">
                <a:latin typeface="楷体" panose="02010609060101010101" pitchFamily="49" charset="-122"/>
                <a:ea typeface="楷体" panose="02010609060101010101" pitchFamily="49" charset="-122"/>
              </a:rPr>
              <a:t>2024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8</a:t>
            </a:r>
            <a:r>
              <a:rPr lang="zh-CN" altLang="en-US" b="1" dirty="0">
                <a:latin typeface="楷体" panose="02010609060101010101" pitchFamily="49" charset="-122"/>
                <a:ea typeface="楷体" panose="02010609060101010101" pitchFamily="49" charset="-122"/>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2639" y="981075"/>
            <a:ext cx="8790987" cy="46166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zh-CN" sz="2800" b="1" dirty="0"/>
              <a:t>第九条 </a:t>
            </a:r>
            <a:r>
              <a:rPr lang="zh-CN" altLang="zh-CN" sz="2800" dirty="0"/>
              <a:t> </a:t>
            </a:r>
            <a:r>
              <a:rPr lang="zh-CN" altLang="zh-CN" sz="2800" b="1" dirty="0"/>
              <a:t>技术风险</a:t>
            </a:r>
            <a:endParaRPr lang="zh-CN" altLang="zh-CN" sz="2800" dirty="0"/>
          </a:p>
          <a:p>
            <a:pPr eaLnBrk="1" hangingPunct="1">
              <a:lnSpc>
                <a:spcPct val="150000"/>
              </a:lnSpc>
              <a:defRPr/>
            </a:pPr>
            <a:r>
              <a:rPr lang="zh-CN" altLang="zh-CN" sz="2800" dirty="0"/>
              <a:t>除本合同第七条</a:t>
            </a:r>
            <a:r>
              <a:rPr lang="en-US" altLang="zh-CN" sz="2800" dirty="0"/>
              <a:t>7.3</a:t>
            </a:r>
            <a:r>
              <a:rPr lang="zh-CN" altLang="zh-CN" sz="2800" dirty="0"/>
              <a:t>款、第八条、第十条已有约定外，若合作一方发现技术风险存在并有可能致使研究开发失败或部分失败的情形时，应当</a:t>
            </a:r>
            <a:r>
              <a:rPr lang="zh-CN" altLang="zh-CN" sz="2800" b="1" dirty="0">
                <a:solidFill>
                  <a:srgbClr val="FF0000"/>
                </a:solidFill>
              </a:rPr>
              <a:t>在</a:t>
            </a:r>
            <a:r>
              <a:rPr lang="en-US" altLang="zh-CN" sz="2800" b="1" dirty="0">
                <a:solidFill>
                  <a:srgbClr val="FF0000"/>
                </a:solidFill>
              </a:rPr>
              <a:t>3</a:t>
            </a:r>
            <a:r>
              <a:rPr lang="zh-CN" altLang="zh-CN" sz="2800" b="1" dirty="0">
                <a:solidFill>
                  <a:srgbClr val="FF0000"/>
                </a:solidFill>
              </a:rPr>
              <a:t>个工作日内</a:t>
            </a:r>
            <a:r>
              <a:rPr lang="zh-CN" altLang="zh-CN" sz="2800" dirty="0"/>
              <a:t>通知另一方并采取适当措施减少损失。逾期未通知并未采取适当措施而致使损失扩大的，一方应当就扩大的损失承担另一方的赔偿责任。</a:t>
            </a:r>
          </a:p>
        </p:txBody>
      </p:sp>
      <p:sp>
        <p:nvSpPr>
          <p:cNvPr id="3" name="文本框 2"/>
          <p:cNvSpPr txBox="1"/>
          <p:nvPr/>
        </p:nvSpPr>
        <p:spPr>
          <a:xfrm>
            <a:off x="9983449" y="1933731"/>
            <a:ext cx="1873771" cy="1965666"/>
          </a:xfrm>
          <a:prstGeom prst="rect">
            <a:avLst/>
          </a:prstGeom>
          <a:noFill/>
        </p:spPr>
        <p:txBody>
          <a:bodyPr wrap="square" rtlCol="0">
            <a:spAutoFit/>
          </a:bodyPr>
          <a:lstStyle/>
          <a:p>
            <a:pPr>
              <a:lnSpc>
                <a:spcPct val="150000"/>
              </a:lnSpc>
            </a:pPr>
            <a:r>
              <a:rPr lang="en-US" altLang="zh-CN" sz="2800" dirty="0"/>
              <a:t>5</a:t>
            </a:r>
            <a:r>
              <a:rPr lang="zh-CN" altLang="en-US" sz="2800" dirty="0"/>
              <a:t>、如何防范技术风险</a:t>
            </a:r>
          </a:p>
        </p:txBody>
      </p:sp>
    </p:spTree>
    <p:extLst>
      <p:ext uri="{BB962C8B-B14F-4D97-AF65-F5344CB8AC3E}">
        <p14:creationId xmlns:p14="http://schemas.microsoft.com/office/powerpoint/2010/main" val="425880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551" y="549190"/>
            <a:ext cx="10742141" cy="58910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zh-CN" altLang="zh-CN" sz="2000" b="1" dirty="0"/>
              <a:t>第十条 </a:t>
            </a:r>
            <a:r>
              <a:rPr lang="zh-CN" altLang="zh-CN" sz="2000" dirty="0"/>
              <a:t> </a:t>
            </a:r>
            <a:r>
              <a:rPr lang="zh-CN" altLang="zh-CN" sz="2000" b="1" dirty="0"/>
              <a:t>合同的补充与变更、接触及终止条款</a:t>
            </a:r>
            <a:endParaRPr lang="zh-CN" altLang="zh-CN" sz="2000" dirty="0"/>
          </a:p>
          <a:p>
            <a:pPr marL="323850" indent="-323850" eaLnBrk="1" hangingPunct="1">
              <a:lnSpc>
                <a:spcPct val="120000"/>
              </a:lnSpc>
              <a:buClr>
                <a:srgbClr val="FF0000"/>
              </a:buClr>
              <a:buFont typeface="+mj-lt"/>
              <a:buAutoNum type="arabicPeriod"/>
              <a:defRPr/>
            </a:pPr>
            <a:r>
              <a:rPr lang="zh-CN" altLang="zh-CN" sz="2000" u="sng" dirty="0"/>
              <a:t>甲方在完成顺应性测试</a:t>
            </a:r>
            <a:r>
              <a:rPr lang="zh-CN" altLang="en-US" sz="2000" u="sng" dirty="0"/>
              <a:t>并认可</a:t>
            </a:r>
            <a:r>
              <a:rPr lang="zh-CN" altLang="zh-CN" sz="2000" u="sng" dirty="0"/>
              <a:t>测试结果后，方可开始进行，如</a:t>
            </a:r>
            <a:r>
              <a:rPr lang="zh-CN" altLang="zh-CN" sz="2000" b="1" dirty="0">
                <a:solidFill>
                  <a:srgbClr val="FF0000"/>
                </a:solidFill>
              </a:rPr>
              <a:t>顺应性测试结果无法达到甲方预期</a:t>
            </a:r>
            <a:r>
              <a:rPr lang="zh-CN" altLang="zh-CN" sz="2000" u="sng" dirty="0"/>
              <a:t>，甲方有权终止协议，停止后续研发；乙方需退还首付款，且甲方不再支付项目终止后的所有款项。</a:t>
            </a:r>
            <a:endParaRPr lang="zh-CN" altLang="zh-CN" sz="2000" dirty="0"/>
          </a:p>
          <a:p>
            <a:pPr marL="323850" indent="-323850" eaLnBrk="1" hangingPunct="1">
              <a:lnSpc>
                <a:spcPct val="120000"/>
              </a:lnSpc>
              <a:buClr>
                <a:srgbClr val="FF0000"/>
              </a:buClr>
              <a:buFont typeface="+mj-lt"/>
              <a:buAutoNum type="arabicPeriod"/>
              <a:defRPr/>
            </a:pPr>
            <a:r>
              <a:rPr lang="zh-CN" altLang="zh-CN" sz="2000" dirty="0"/>
              <a:t>如果产品在临床阶段产生</a:t>
            </a:r>
            <a:r>
              <a:rPr lang="zh-CN" altLang="zh-CN" sz="2000" b="1" dirty="0">
                <a:solidFill>
                  <a:srgbClr val="FF0000"/>
                </a:solidFill>
              </a:rPr>
              <a:t>顺应性及依从性问题</a:t>
            </a:r>
            <a:r>
              <a:rPr lang="zh-CN" altLang="zh-CN" sz="2000" dirty="0"/>
              <a:t>，甲方有权终止合同，合同将不再进行，乙方需退还甲方合同签署后支付的首付款，且甲方不再支付项目终止后的所有款项。</a:t>
            </a:r>
          </a:p>
          <a:p>
            <a:pPr marL="323850" indent="-323850" eaLnBrk="1" hangingPunct="1">
              <a:lnSpc>
                <a:spcPct val="120000"/>
              </a:lnSpc>
              <a:buClr>
                <a:srgbClr val="FF0000"/>
              </a:buClr>
              <a:buFont typeface="+mj-lt"/>
              <a:buAutoNum type="arabicPeriod"/>
              <a:defRPr/>
            </a:pPr>
            <a:r>
              <a:rPr lang="zh-CN" altLang="zh-CN" sz="2000" dirty="0"/>
              <a:t>因发生不可抗力（例如自然灾害、战争等）致使本合同的履行成为不必要或不可能的，一方可以通知另一方解除本合同；已经发生的款项，不予退还，甲方拥有本合作项目及合同产品的全部所有权。</a:t>
            </a:r>
          </a:p>
          <a:p>
            <a:pPr marL="323850" indent="-323850" eaLnBrk="1" hangingPunct="1">
              <a:lnSpc>
                <a:spcPct val="120000"/>
              </a:lnSpc>
              <a:buClr>
                <a:srgbClr val="FF0000"/>
              </a:buClr>
              <a:buFont typeface="+mj-lt"/>
              <a:buAutoNum type="arabicPeriod"/>
              <a:defRPr/>
            </a:pPr>
            <a:r>
              <a:rPr lang="zh-CN" altLang="zh-CN" sz="2000" dirty="0"/>
              <a:t>因国外</a:t>
            </a:r>
            <a:r>
              <a:rPr lang="zh-CN" altLang="zh-CN" sz="2000" b="1" dirty="0">
                <a:solidFill>
                  <a:srgbClr val="FF0000"/>
                </a:solidFill>
              </a:rPr>
              <a:t>原研产品退市</a:t>
            </a:r>
            <a:r>
              <a:rPr lang="zh-CN" altLang="zh-CN" sz="2000" dirty="0"/>
              <a:t>导致项目无法申报，乙方更换甲方认可其他</a:t>
            </a:r>
            <a:r>
              <a:rPr lang="en-US" altLang="zh-CN" sz="2000" dirty="0"/>
              <a:t>3</a:t>
            </a:r>
            <a:r>
              <a:rPr lang="zh-CN" altLang="zh-CN" sz="2000" dirty="0"/>
              <a:t>类化学药品，如在</a:t>
            </a:r>
            <a:r>
              <a:rPr lang="en-US" altLang="zh-CN" sz="2000" dirty="0"/>
              <a:t>3</a:t>
            </a:r>
            <a:r>
              <a:rPr lang="zh-CN" altLang="zh-CN" sz="2000" dirty="0"/>
              <a:t>月内不能达成一致，已收费用扣除已发生研究费用，剩余部分无条件退还甲方，甲方</a:t>
            </a:r>
            <a:r>
              <a:rPr lang="zh-CN" altLang="en-US" sz="2000" dirty="0"/>
              <a:t>有</a:t>
            </a:r>
            <a:r>
              <a:rPr lang="zh-CN" altLang="zh-CN" sz="2000" dirty="0"/>
              <a:t>取回所有项目成果及资料的权利。</a:t>
            </a:r>
          </a:p>
          <a:p>
            <a:pPr marL="323850" indent="-323850" eaLnBrk="1" hangingPunct="1">
              <a:lnSpc>
                <a:spcPct val="120000"/>
              </a:lnSpc>
              <a:buClr>
                <a:srgbClr val="FF0000"/>
              </a:buClr>
              <a:buFont typeface="+mj-lt"/>
              <a:buAutoNum type="arabicPeriod"/>
              <a:defRPr/>
            </a:pPr>
            <a:r>
              <a:rPr lang="zh-CN" altLang="zh-CN" sz="2000" dirty="0"/>
              <a:t>乙方负责临床批件上需补充资料的研究工作，如对乙方完成的资料，甲方认为仍有必要继续完善，乙方应尽力配合。如乙方</a:t>
            </a:r>
            <a:r>
              <a:rPr lang="zh-CN" altLang="en-US" sz="2000" dirty="0"/>
              <a:t>无</a:t>
            </a:r>
            <a:r>
              <a:rPr lang="zh-CN" altLang="zh-CN" sz="2000" dirty="0"/>
              <a:t>力完成，乙方应委托甲方认可的第三方完成，发生的费用由乙方负责。</a:t>
            </a:r>
          </a:p>
          <a:p>
            <a:pPr marL="323850" indent="-323850" eaLnBrk="1" hangingPunct="1">
              <a:lnSpc>
                <a:spcPct val="120000"/>
              </a:lnSpc>
              <a:buClr>
                <a:srgbClr val="FF0000"/>
              </a:buClr>
              <a:buFont typeface="+mj-lt"/>
              <a:buAutoNum type="arabicPeriod"/>
              <a:defRPr/>
            </a:pPr>
            <a:r>
              <a:rPr lang="zh-CN" altLang="zh-CN" sz="2000" u="sng" dirty="0"/>
              <a:t>未尽事宜，双方可协商签订补充协议另行约定。</a:t>
            </a:r>
            <a:endParaRPr lang="zh-CN" altLang="zh-CN" sz="2000" dirty="0"/>
          </a:p>
        </p:txBody>
      </p:sp>
    </p:spTree>
    <p:extLst>
      <p:ext uri="{BB962C8B-B14F-4D97-AF65-F5344CB8AC3E}">
        <p14:creationId xmlns:p14="http://schemas.microsoft.com/office/powerpoint/2010/main" val="2010510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06162" y="536619"/>
            <a:ext cx="10552670"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zh-CN" sz="2400" b="1" dirty="0"/>
              <a:t>第十一条 </a:t>
            </a:r>
            <a:r>
              <a:rPr lang="zh-CN" altLang="zh-CN" sz="2400" b="1" dirty="0">
                <a:solidFill>
                  <a:srgbClr val="FF0000"/>
                </a:solidFill>
              </a:rPr>
              <a:t>反商业贿赂</a:t>
            </a:r>
          </a:p>
          <a:p>
            <a:pPr eaLnBrk="1" hangingPunct="1">
              <a:lnSpc>
                <a:spcPct val="150000"/>
              </a:lnSpc>
              <a:defRPr/>
            </a:pPr>
            <a:r>
              <a:rPr lang="zh-CN" altLang="zh-CN" sz="2400" dirty="0"/>
              <a:t>乙方保证不向</a:t>
            </a:r>
            <a:r>
              <a:rPr lang="zh-CN" altLang="en-US" sz="2400" dirty="0"/>
              <a:t>甲方</a:t>
            </a:r>
            <a:r>
              <a:rPr lang="zh-CN" altLang="zh-CN" sz="2400" dirty="0"/>
              <a:t>雇员提供或许诺提供回扣、手续费、佣金、介绍费等方式以获取任何的商业机会。如有违反，</a:t>
            </a:r>
            <a:r>
              <a:rPr lang="zh-CN" altLang="en-US" sz="2400" dirty="0"/>
              <a:t>甲方</a:t>
            </a:r>
            <a:r>
              <a:rPr lang="zh-CN" altLang="zh-CN" sz="2400" dirty="0"/>
              <a:t>有权决定是否解除合同，无论是否解除合同，乙方都须按合同总金额的</a:t>
            </a:r>
            <a:r>
              <a:rPr lang="en-US" altLang="zh-CN" sz="2400" dirty="0"/>
              <a:t>10%</a:t>
            </a:r>
            <a:r>
              <a:rPr lang="zh-CN" altLang="zh-CN" sz="2400" dirty="0"/>
              <a:t>作为违约金支付给甲方。</a:t>
            </a:r>
          </a:p>
          <a:p>
            <a:pPr eaLnBrk="1" hangingPunct="1">
              <a:lnSpc>
                <a:spcPct val="150000"/>
              </a:lnSpc>
              <a:defRPr/>
            </a:pPr>
            <a:r>
              <a:rPr lang="en-US" altLang="zh-CN" sz="2400" b="1" dirty="0"/>
              <a:t> </a:t>
            </a:r>
            <a:endParaRPr lang="zh-CN" altLang="zh-CN" sz="2400" dirty="0"/>
          </a:p>
          <a:p>
            <a:pPr eaLnBrk="1" hangingPunct="1">
              <a:lnSpc>
                <a:spcPct val="150000"/>
              </a:lnSpc>
              <a:defRPr/>
            </a:pPr>
            <a:r>
              <a:rPr lang="zh-CN" altLang="zh-CN" sz="2400" b="1" dirty="0"/>
              <a:t>第十二条</a:t>
            </a:r>
            <a:r>
              <a:rPr lang="en-US" altLang="zh-CN" sz="2400" dirty="0"/>
              <a:t>  </a:t>
            </a:r>
            <a:r>
              <a:rPr lang="zh-CN" altLang="zh-CN" sz="2400" b="1" dirty="0"/>
              <a:t>争议处理</a:t>
            </a:r>
            <a:endParaRPr lang="zh-CN" altLang="zh-CN" sz="2400" dirty="0"/>
          </a:p>
          <a:p>
            <a:pPr eaLnBrk="1" hangingPunct="1">
              <a:lnSpc>
                <a:spcPct val="150000"/>
              </a:lnSpc>
              <a:defRPr/>
            </a:pPr>
            <a:r>
              <a:rPr lang="zh-CN" altLang="zh-CN" sz="2400" dirty="0"/>
              <a:t>双方因履行本合同而发生的争议，应友好协商、调解解决。若协商、调解不成的，确定按以下第</a:t>
            </a:r>
            <a:r>
              <a:rPr lang="en-US" altLang="zh-CN" sz="2400" u="sng" dirty="0"/>
              <a:t>2</a:t>
            </a:r>
            <a:r>
              <a:rPr lang="zh-CN" altLang="zh-CN" sz="2400" dirty="0"/>
              <a:t>种方式处理：</a:t>
            </a:r>
          </a:p>
          <a:p>
            <a:pPr marL="457200" indent="-457200" eaLnBrk="1" hangingPunct="1">
              <a:lnSpc>
                <a:spcPct val="150000"/>
              </a:lnSpc>
              <a:buClr>
                <a:srgbClr val="FF0000"/>
              </a:buClr>
              <a:buFont typeface="+mj-lt"/>
              <a:buAutoNum type="arabicPeriod"/>
              <a:defRPr/>
            </a:pPr>
            <a:r>
              <a:rPr lang="zh-CN" altLang="zh-CN" sz="2400" dirty="0"/>
              <a:t>提交</a:t>
            </a:r>
            <a:r>
              <a:rPr lang="zh-CN" altLang="zh-CN" sz="2400" u="sng" dirty="0"/>
              <a:t>原告方</a:t>
            </a:r>
            <a:r>
              <a:rPr lang="zh-CN" altLang="zh-CN" sz="2400" dirty="0"/>
              <a:t>仲裁委员会仲裁；</a:t>
            </a:r>
          </a:p>
          <a:p>
            <a:pPr marL="457200" indent="-457200" eaLnBrk="1" hangingPunct="1">
              <a:lnSpc>
                <a:spcPct val="150000"/>
              </a:lnSpc>
              <a:buClr>
                <a:srgbClr val="FF0000"/>
              </a:buClr>
              <a:buFont typeface="+mj-lt"/>
              <a:buAutoNum type="arabicPeriod"/>
              <a:defRPr/>
            </a:pPr>
            <a:r>
              <a:rPr lang="zh-CN" altLang="zh-CN" sz="2400" dirty="0"/>
              <a:t>依法向</a:t>
            </a:r>
            <a:r>
              <a:rPr lang="zh-CN" altLang="zh-CN" sz="2400" u="sng" dirty="0"/>
              <a:t>原告方</a:t>
            </a:r>
            <a:r>
              <a:rPr lang="zh-CN" altLang="zh-CN" sz="2400" dirty="0"/>
              <a:t>人民法院起诉。</a:t>
            </a:r>
          </a:p>
        </p:txBody>
      </p:sp>
    </p:spTree>
    <p:extLst>
      <p:ext uri="{BB962C8B-B14F-4D97-AF65-F5344CB8AC3E}">
        <p14:creationId xmlns:p14="http://schemas.microsoft.com/office/powerpoint/2010/main" val="964947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0260" y="830477"/>
            <a:ext cx="10684476" cy="517064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zh-CN" sz="2200" b="1" dirty="0"/>
              <a:t>第十三条</a:t>
            </a:r>
            <a:r>
              <a:rPr lang="en-US" altLang="zh-CN" sz="2200" dirty="0"/>
              <a:t>  </a:t>
            </a:r>
            <a:r>
              <a:rPr lang="zh-CN" altLang="zh-CN" sz="2200" b="1" dirty="0"/>
              <a:t>合同术语</a:t>
            </a:r>
            <a:endParaRPr lang="zh-CN" altLang="zh-CN" sz="2200" dirty="0"/>
          </a:p>
          <a:p>
            <a:pPr eaLnBrk="1" hangingPunct="1">
              <a:lnSpc>
                <a:spcPct val="150000"/>
              </a:lnSpc>
              <a:defRPr/>
            </a:pPr>
            <a:r>
              <a:rPr lang="zh-CN" altLang="zh-CN" sz="2200" dirty="0"/>
              <a:t>双方确定：本合同及相关附件中所涉及的有关名词和技术术语，其定义和解释如下：</a:t>
            </a:r>
          </a:p>
          <a:p>
            <a:pPr eaLnBrk="1" hangingPunct="1">
              <a:lnSpc>
                <a:spcPct val="150000"/>
              </a:lnSpc>
              <a:defRPr/>
            </a:pPr>
            <a:r>
              <a:rPr lang="zh-CN" altLang="zh-CN" sz="2200" dirty="0"/>
              <a:t>本合同中有关申报等协议用语及相关解释以国家食品药品监督管理局现行颁布实施的法律法规为准。</a:t>
            </a:r>
            <a:r>
              <a:rPr lang="en-US" altLang="zh-CN" sz="2200" b="1" dirty="0"/>
              <a:t> </a:t>
            </a:r>
            <a:endParaRPr lang="zh-CN" altLang="zh-CN" sz="2200" dirty="0"/>
          </a:p>
          <a:p>
            <a:pPr eaLnBrk="1" hangingPunct="1">
              <a:lnSpc>
                <a:spcPct val="150000"/>
              </a:lnSpc>
              <a:defRPr/>
            </a:pPr>
            <a:r>
              <a:rPr lang="zh-CN" altLang="zh-CN" sz="2200" b="1" dirty="0"/>
              <a:t>第十四条</a:t>
            </a:r>
            <a:r>
              <a:rPr lang="en-US" altLang="zh-CN" sz="2200" dirty="0"/>
              <a:t>  </a:t>
            </a:r>
            <a:r>
              <a:rPr lang="zh-CN" altLang="zh-CN" sz="2200" b="1" dirty="0"/>
              <a:t>项目负责人</a:t>
            </a:r>
            <a:endParaRPr lang="zh-CN" altLang="zh-CN" sz="2200" dirty="0"/>
          </a:p>
          <a:p>
            <a:pPr eaLnBrk="1" hangingPunct="1">
              <a:lnSpc>
                <a:spcPct val="150000"/>
              </a:lnSpc>
              <a:defRPr/>
            </a:pPr>
            <a:r>
              <a:rPr lang="zh-CN" altLang="zh-CN" sz="2200" dirty="0"/>
              <a:t>双方确定，在本合同有效期内，甲方指定</a:t>
            </a:r>
            <a:r>
              <a:rPr lang="en-US" altLang="zh-CN" sz="2200" dirty="0"/>
              <a:t>XXX</a:t>
            </a:r>
            <a:r>
              <a:rPr lang="zh-CN" altLang="zh-CN" sz="2200" dirty="0"/>
              <a:t>为甲方项目联系人，乙方指定</a:t>
            </a:r>
            <a:r>
              <a:rPr lang="en-US" altLang="zh-CN" sz="2200" dirty="0"/>
              <a:t>XXX</a:t>
            </a:r>
            <a:r>
              <a:rPr lang="zh-CN" altLang="zh-CN" sz="2200" dirty="0"/>
              <a:t>为乙方项目联系人。项目联系人承担以下责任：</a:t>
            </a:r>
          </a:p>
          <a:p>
            <a:pPr marL="457200" indent="-457200" eaLnBrk="1" hangingPunct="1">
              <a:lnSpc>
                <a:spcPct val="150000"/>
              </a:lnSpc>
              <a:buClr>
                <a:srgbClr val="FF0000"/>
              </a:buClr>
              <a:buFont typeface="+mj-lt"/>
              <a:buAutoNum type="arabicPeriod"/>
              <a:defRPr/>
            </a:pPr>
            <a:r>
              <a:rPr lang="zh-CN" altLang="zh-CN" sz="2200" u="sng" dirty="0"/>
              <a:t>负责合同约定、跟踪项目进展、研究计划工作的执行。</a:t>
            </a:r>
            <a:endParaRPr lang="zh-CN" altLang="zh-CN" sz="2200" dirty="0"/>
          </a:p>
          <a:p>
            <a:pPr marL="457200" indent="-457200" eaLnBrk="1" hangingPunct="1">
              <a:lnSpc>
                <a:spcPct val="150000"/>
              </a:lnSpc>
              <a:buClr>
                <a:srgbClr val="FF0000"/>
              </a:buClr>
              <a:buFont typeface="+mj-lt"/>
              <a:buAutoNum type="arabicPeriod"/>
              <a:defRPr/>
            </a:pPr>
            <a:r>
              <a:rPr lang="zh-CN" altLang="zh-CN" sz="2200" u="sng" dirty="0"/>
              <a:t>负责沟通协调甲、乙双方履行合同。</a:t>
            </a:r>
            <a:endParaRPr lang="zh-CN" altLang="zh-CN" sz="2200" dirty="0"/>
          </a:p>
          <a:p>
            <a:pPr eaLnBrk="1" hangingPunct="1">
              <a:lnSpc>
                <a:spcPct val="150000"/>
              </a:lnSpc>
              <a:defRPr/>
            </a:pPr>
            <a:r>
              <a:rPr lang="zh-CN" altLang="zh-CN" sz="2200" dirty="0"/>
              <a:t>双方如更换联系人，应书面通知对方，并得到对方确认方可。</a:t>
            </a:r>
          </a:p>
        </p:txBody>
      </p:sp>
    </p:spTree>
    <p:extLst>
      <p:ext uri="{BB962C8B-B14F-4D97-AF65-F5344CB8AC3E}">
        <p14:creationId xmlns:p14="http://schemas.microsoft.com/office/powerpoint/2010/main" val="278356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39113" y="1125924"/>
            <a:ext cx="10478529" cy="406265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lnSpc>
                <a:spcPct val="150000"/>
              </a:lnSpc>
              <a:defRPr/>
            </a:pPr>
            <a:r>
              <a:rPr lang="zh-CN" altLang="en-US" sz="2800" b="1" dirty="0"/>
              <a:t>讨论：</a:t>
            </a:r>
            <a:endParaRPr lang="en-US" altLang="zh-CN" sz="2800" b="1" dirty="0"/>
          </a:p>
          <a:p>
            <a:pPr marL="457200" indent="-457200" eaLnBrk="1" hangingPunct="1">
              <a:lnSpc>
                <a:spcPct val="150000"/>
              </a:lnSpc>
              <a:buClr>
                <a:srgbClr val="FF0000"/>
              </a:buClr>
              <a:buFont typeface="+mj-lt"/>
              <a:buAutoNum type="arabicPeriod"/>
              <a:defRPr/>
            </a:pPr>
            <a:r>
              <a:rPr lang="zh-CN" altLang="en-US" sz="2400" b="1" dirty="0"/>
              <a:t>本合同是什么类型？应签订哪种类型的合同？为什么？</a:t>
            </a:r>
            <a:endParaRPr lang="en-US" altLang="zh-CN" sz="2400" b="1" dirty="0"/>
          </a:p>
          <a:p>
            <a:pPr marL="457200" indent="-457200" eaLnBrk="1" hangingPunct="1">
              <a:lnSpc>
                <a:spcPct val="150000"/>
              </a:lnSpc>
              <a:buClr>
                <a:srgbClr val="FF0000"/>
              </a:buClr>
              <a:buFont typeface="+mj-lt"/>
              <a:buAutoNum type="arabicPeriod"/>
              <a:defRPr/>
            </a:pPr>
            <a:r>
              <a:rPr lang="zh-CN" altLang="en-US" sz="2400" b="1" dirty="0"/>
              <a:t>本合同哪些条款设置保护甲方利益？哪些保护乙方利益？</a:t>
            </a:r>
            <a:endParaRPr lang="en-US" altLang="zh-CN" sz="2400" b="1" dirty="0"/>
          </a:p>
          <a:p>
            <a:pPr marL="457200" indent="-457200" eaLnBrk="1" hangingPunct="1">
              <a:lnSpc>
                <a:spcPct val="150000"/>
              </a:lnSpc>
              <a:buClr>
                <a:srgbClr val="FF0000"/>
              </a:buClr>
              <a:buFont typeface="+mj-lt"/>
              <a:buAutoNum type="arabicPeriod"/>
              <a:defRPr/>
            </a:pPr>
            <a:r>
              <a:rPr lang="zh-CN" altLang="en-US" sz="2400" b="1" dirty="0"/>
              <a:t>双方在洽谈前就签订了保密协议，保密期限</a:t>
            </a:r>
            <a:r>
              <a:rPr lang="en-US" altLang="zh-CN" sz="2400" b="1" dirty="0"/>
              <a:t>20</a:t>
            </a:r>
            <a:r>
              <a:rPr lang="zh-CN" altLang="en-US" sz="2400" b="1" dirty="0"/>
              <a:t>年。这有必要吗？为什么？</a:t>
            </a:r>
            <a:endParaRPr lang="en-US" altLang="zh-CN" sz="2400" b="1" dirty="0"/>
          </a:p>
          <a:p>
            <a:pPr marL="457200" indent="-457200" eaLnBrk="1" hangingPunct="1">
              <a:lnSpc>
                <a:spcPct val="150000"/>
              </a:lnSpc>
              <a:buClr>
                <a:srgbClr val="FF0000"/>
              </a:buClr>
              <a:buFont typeface="+mj-lt"/>
              <a:buAutoNum type="arabicPeriod"/>
              <a:defRPr/>
            </a:pPr>
            <a:r>
              <a:rPr lang="zh-CN" altLang="en-US" sz="2400" b="1" dirty="0"/>
              <a:t>签订的技术合同类型对享受政策享受有何影响？</a:t>
            </a:r>
            <a:endParaRPr lang="en-US" altLang="zh-CN" sz="2400" b="1" dirty="0"/>
          </a:p>
          <a:p>
            <a:pPr marL="457200" indent="-457200" eaLnBrk="1" hangingPunct="1">
              <a:lnSpc>
                <a:spcPct val="150000"/>
              </a:lnSpc>
              <a:buClr>
                <a:srgbClr val="FF0000"/>
              </a:buClr>
              <a:buFont typeface="+mj-lt"/>
              <a:buAutoNum type="arabicPeriod"/>
              <a:defRPr/>
            </a:pPr>
            <a:r>
              <a:rPr lang="zh-CN" altLang="en-US" sz="2400" b="1" dirty="0"/>
              <a:t>本合同的支付条款是否可接受？这种做法是否可行？为什么？</a:t>
            </a:r>
            <a:endParaRPr lang="en-US" altLang="zh-CN" sz="2400" b="1" dirty="0"/>
          </a:p>
          <a:p>
            <a:pPr marL="457200" indent="-457200" eaLnBrk="1" hangingPunct="1">
              <a:lnSpc>
                <a:spcPct val="150000"/>
              </a:lnSpc>
              <a:buClr>
                <a:srgbClr val="FF0000"/>
              </a:buClr>
              <a:buFont typeface="+mj-lt"/>
              <a:buAutoNum type="arabicPeriod"/>
              <a:defRPr/>
            </a:pPr>
            <a:r>
              <a:rPr lang="zh-CN" altLang="en-US" sz="2400" b="1" dirty="0"/>
              <a:t>本项目可采取什么模式进行转化？双方还可采取哪些模式进行合作？</a:t>
            </a:r>
            <a:endParaRPr lang="zh-CN" altLang="zh-CN" sz="2400" dirty="0"/>
          </a:p>
        </p:txBody>
      </p:sp>
    </p:spTree>
    <p:extLst>
      <p:ext uri="{BB962C8B-B14F-4D97-AF65-F5344CB8AC3E}">
        <p14:creationId xmlns:p14="http://schemas.microsoft.com/office/powerpoint/2010/main" val="138933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42551" y="692150"/>
            <a:ext cx="10898660" cy="511909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zh-CN" altLang="zh-CN" sz="2200" dirty="0"/>
              <a:t>第二十五条</a:t>
            </a:r>
            <a:r>
              <a:rPr lang="en-US" altLang="zh-CN" sz="2200" dirty="0"/>
              <a:t> </a:t>
            </a:r>
            <a:r>
              <a:rPr lang="zh-CN" altLang="zh-CN" sz="2200" dirty="0"/>
              <a:t>技术转让合同是当事人之间就专利权转让、专利申请权转让、专利实施许可、技术秘密转让所订立的合同：</a:t>
            </a:r>
            <a:r>
              <a:rPr lang="en-US" altLang="zh-CN" sz="2200" dirty="0"/>
              <a:t> </a:t>
            </a:r>
            <a:br>
              <a:rPr lang="en-US" altLang="zh-CN" sz="2200" dirty="0"/>
            </a:br>
            <a:r>
              <a:rPr lang="zh-CN" altLang="zh-CN" sz="2200" dirty="0"/>
              <a:t>（一）专利权转让合同是指一方当事人（让与方）将其发明创造专利权转让受让方，受让方支付相应价款而订立的合同。</a:t>
            </a:r>
            <a:r>
              <a:rPr lang="en-US" altLang="zh-CN" sz="2200" dirty="0"/>
              <a:t> </a:t>
            </a:r>
            <a:br>
              <a:rPr lang="en-US" altLang="zh-CN" sz="2200" dirty="0"/>
            </a:br>
            <a:r>
              <a:rPr lang="zh-CN" altLang="zh-CN" sz="2200" dirty="0"/>
              <a:t>（二）专利申请权转让合同是指一方当事人（让与方）将其就</a:t>
            </a:r>
            <a:r>
              <a:rPr lang="zh-CN" altLang="zh-CN" sz="2200" dirty="0">
                <a:solidFill>
                  <a:srgbClr val="FF0000"/>
                </a:solidFill>
              </a:rPr>
              <a:t>特定的发明</a:t>
            </a:r>
            <a:r>
              <a:rPr lang="zh-CN" altLang="zh-CN" sz="2200" dirty="0"/>
              <a:t>创造申请专利的权利转让受让方，受让方支付相应价款而订立的合同。</a:t>
            </a:r>
            <a:r>
              <a:rPr lang="en-US" altLang="zh-CN" sz="2200" dirty="0"/>
              <a:t> </a:t>
            </a:r>
            <a:br>
              <a:rPr lang="en-US" altLang="zh-CN" sz="2200" dirty="0"/>
            </a:br>
            <a:r>
              <a:rPr lang="zh-CN" altLang="zh-CN" sz="2200" dirty="0"/>
              <a:t>（三）专利实施许可合同是指一方当事人（让与方、专利权人或者其授权的人）许可受让方</a:t>
            </a:r>
            <a:r>
              <a:rPr lang="zh-CN" altLang="zh-CN" sz="2200" dirty="0">
                <a:solidFill>
                  <a:srgbClr val="FF0000"/>
                </a:solidFill>
              </a:rPr>
              <a:t>在约定的范围内</a:t>
            </a:r>
            <a:r>
              <a:rPr lang="zh-CN" altLang="zh-CN" sz="2200" dirty="0"/>
              <a:t>实施专利，受让方支付相应的使用费而订立的合同。</a:t>
            </a:r>
            <a:r>
              <a:rPr lang="en-US" altLang="zh-CN" sz="2200" dirty="0"/>
              <a:t> </a:t>
            </a:r>
            <a:br>
              <a:rPr lang="en-US" altLang="zh-CN" sz="2200" dirty="0"/>
            </a:br>
            <a:r>
              <a:rPr lang="zh-CN" altLang="zh-CN" sz="2200" dirty="0"/>
              <a:t>（四）技术秘密转让合同是指一方当事人（让与方）将其拥有的技术秘密提供给受让方，明确相互之间</a:t>
            </a:r>
            <a:r>
              <a:rPr lang="zh-CN" altLang="zh-CN" sz="2200" dirty="0">
                <a:solidFill>
                  <a:srgbClr val="FF0000"/>
                </a:solidFill>
              </a:rPr>
              <a:t>技术秘密使用权和转让权</a:t>
            </a:r>
            <a:r>
              <a:rPr lang="zh-CN" altLang="zh-CN" sz="2200" dirty="0"/>
              <a:t>、受让方支付相应使用费而订立的合同。</a:t>
            </a:r>
            <a:r>
              <a:rPr lang="en-US" altLang="zh-CN" sz="2200" dirty="0"/>
              <a:t> </a:t>
            </a:r>
            <a:endParaRPr lang="zh-CN" altLang="en-US" sz="2200" dirty="0">
              <a:solidFill>
                <a:srgbClr val="FF0000"/>
              </a:solidFill>
            </a:endParaRPr>
          </a:p>
        </p:txBody>
      </p:sp>
    </p:spTree>
    <p:extLst>
      <p:ext uri="{BB962C8B-B14F-4D97-AF65-F5344CB8AC3E}">
        <p14:creationId xmlns:p14="http://schemas.microsoft.com/office/powerpoint/2010/main" val="3827950377"/>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4616" y="692150"/>
            <a:ext cx="11030735" cy="56784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zh-CN" altLang="zh-CN" sz="2200" dirty="0"/>
              <a:t>第二十六条</a:t>
            </a:r>
            <a:r>
              <a:rPr lang="en-US" altLang="zh-CN" sz="2200" dirty="0"/>
              <a:t> </a:t>
            </a:r>
            <a:r>
              <a:rPr lang="zh-CN" altLang="zh-CN" sz="2200" dirty="0"/>
              <a:t>技术转让合同的认定条件是：</a:t>
            </a:r>
            <a:r>
              <a:rPr lang="en-US" altLang="zh-CN" sz="2200" dirty="0"/>
              <a:t> </a:t>
            </a:r>
            <a:br>
              <a:rPr lang="en-US" altLang="zh-CN" sz="2200" dirty="0"/>
            </a:br>
            <a:r>
              <a:rPr lang="zh-CN" altLang="zh-CN" sz="2200" dirty="0"/>
              <a:t>（一）合同标的为当事人订立合同时</a:t>
            </a:r>
            <a:r>
              <a:rPr lang="zh-CN" altLang="zh-CN" sz="2200" dirty="0">
                <a:solidFill>
                  <a:srgbClr val="FF0000"/>
                </a:solidFill>
              </a:rPr>
              <a:t>已经掌握</a:t>
            </a:r>
            <a:r>
              <a:rPr lang="zh-CN" altLang="zh-CN" sz="2200" dirty="0"/>
              <a:t>的技术成果，包括发明创造专利、技术秘密及其他知识产权成果；</a:t>
            </a:r>
            <a:r>
              <a:rPr lang="en-US" altLang="zh-CN" sz="2200" dirty="0"/>
              <a:t> </a:t>
            </a:r>
            <a:br>
              <a:rPr lang="en-US" altLang="zh-CN" sz="2200" dirty="0"/>
            </a:br>
            <a:r>
              <a:rPr lang="zh-CN" altLang="zh-CN" sz="2200" dirty="0"/>
              <a:t>（二）合同标的具有</a:t>
            </a:r>
            <a:r>
              <a:rPr lang="zh-CN" altLang="zh-CN" sz="2200" dirty="0">
                <a:solidFill>
                  <a:srgbClr val="FF0000"/>
                </a:solidFill>
              </a:rPr>
              <a:t>完整性和实用性</a:t>
            </a:r>
            <a:r>
              <a:rPr lang="zh-CN" altLang="zh-CN" sz="2200" dirty="0"/>
              <a:t>，相关技术内容应构成一项产品、工艺、材料、品种及其改进的技术方案；</a:t>
            </a:r>
            <a:r>
              <a:rPr lang="en-US" altLang="zh-CN" sz="2200" dirty="0"/>
              <a:t> </a:t>
            </a:r>
            <a:br>
              <a:rPr lang="en-US" altLang="zh-CN" sz="2200" dirty="0"/>
            </a:br>
            <a:r>
              <a:rPr lang="zh-CN" altLang="zh-CN" sz="2200" dirty="0"/>
              <a:t>（三）当事人对合同标的有明确的知识产权权属约定。</a:t>
            </a:r>
            <a:r>
              <a:rPr lang="en-US" altLang="zh-CN" sz="2200" dirty="0"/>
              <a:t> </a:t>
            </a:r>
            <a:br>
              <a:rPr lang="en-US" altLang="zh-CN" sz="2200" dirty="0"/>
            </a:br>
            <a:br>
              <a:rPr lang="en-US" altLang="zh-CN" sz="2200" dirty="0"/>
            </a:br>
            <a:r>
              <a:rPr lang="zh-CN" altLang="zh-CN" sz="2200" dirty="0"/>
              <a:t>第二十七条</a:t>
            </a:r>
            <a:r>
              <a:rPr lang="en-US" altLang="zh-CN" sz="2200" dirty="0"/>
              <a:t> </a:t>
            </a:r>
            <a:r>
              <a:rPr lang="zh-CN" altLang="zh-CN" sz="2200" dirty="0"/>
              <a:t>当事人就植物新品种权转让和实施许可、集成电路布图设计权转让与许可订立的合同，按技术转让合同认定登记。</a:t>
            </a:r>
            <a:r>
              <a:rPr lang="en-US" altLang="zh-CN" sz="2200" dirty="0"/>
              <a:t> </a:t>
            </a:r>
            <a:br>
              <a:rPr lang="en-US" altLang="zh-CN" sz="2200" dirty="0"/>
            </a:br>
            <a:br>
              <a:rPr lang="en-US" altLang="zh-CN" sz="2200" dirty="0"/>
            </a:br>
            <a:r>
              <a:rPr lang="zh-CN" altLang="zh-CN" sz="2200" dirty="0"/>
              <a:t>第二十八条</a:t>
            </a:r>
            <a:r>
              <a:rPr lang="en-US" altLang="zh-CN" sz="2200" dirty="0"/>
              <a:t> </a:t>
            </a:r>
            <a:r>
              <a:rPr lang="zh-CN" altLang="zh-CN" sz="2200" dirty="0"/>
              <a:t>当事人就技术进出口项目订立的合同，可参照技术转让合同予以认定登记。</a:t>
            </a:r>
            <a:r>
              <a:rPr lang="en-US" altLang="zh-CN" sz="2200" dirty="0"/>
              <a:t> </a:t>
            </a:r>
            <a:endParaRPr lang="zh-CN" altLang="en-US" sz="2200" dirty="0">
              <a:solidFill>
                <a:srgbClr val="FF0000"/>
              </a:solidFill>
            </a:endParaRPr>
          </a:p>
        </p:txBody>
      </p:sp>
    </p:spTree>
    <p:extLst>
      <p:ext uri="{BB962C8B-B14F-4D97-AF65-F5344CB8AC3E}">
        <p14:creationId xmlns:p14="http://schemas.microsoft.com/office/powerpoint/2010/main" val="1612376514"/>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6648" y="433345"/>
            <a:ext cx="10989276" cy="59525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defRPr/>
            </a:pPr>
            <a:r>
              <a:rPr lang="zh-CN" altLang="zh-CN" sz="2000" dirty="0"/>
              <a:t>第二十一条</a:t>
            </a:r>
            <a:r>
              <a:rPr lang="en-US" altLang="zh-CN" sz="2000" dirty="0"/>
              <a:t> </a:t>
            </a:r>
            <a:r>
              <a:rPr lang="zh-CN" altLang="zh-CN" sz="2000" dirty="0">
                <a:solidFill>
                  <a:srgbClr val="FF0000"/>
                </a:solidFill>
              </a:rPr>
              <a:t>技术开发合同的认定条件</a:t>
            </a:r>
            <a:r>
              <a:rPr lang="zh-CN" altLang="zh-CN" sz="2000" dirty="0"/>
              <a:t>是：</a:t>
            </a:r>
            <a:r>
              <a:rPr lang="en-US" altLang="zh-CN" sz="2000" dirty="0"/>
              <a:t> </a:t>
            </a:r>
            <a:br>
              <a:rPr lang="en-US" altLang="zh-CN" sz="2000" dirty="0"/>
            </a:br>
            <a:r>
              <a:rPr lang="zh-CN" altLang="zh-CN" sz="2000" dirty="0"/>
              <a:t>（一）有明确、具体的科学研究和技术开发目标；</a:t>
            </a:r>
            <a:r>
              <a:rPr lang="en-US" altLang="zh-CN" sz="2000" dirty="0"/>
              <a:t> </a:t>
            </a:r>
            <a:br>
              <a:rPr lang="en-US" altLang="zh-CN" sz="2000" dirty="0"/>
            </a:br>
            <a:r>
              <a:rPr lang="zh-CN" altLang="zh-CN" sz="2000" dirty="0"/>
              <a:t>（二）合同标的为当事人在订立合同时</a:t>
            </a:r>
            <a:r>
              <a:rPr lang="zh-CN" altLang="zh-CN" sz="2000" b="1" dirty="0">
                <a:solidFill>
                  <a:srgbClr val="FF0000"/>
                </a:solidFill>
              </a:rPr>
              <a:t>尚未掌握</a:t>
            </a:r>
            <a:r>
              <a:rPr lang="zh-CN" altLang="zh-CN" sz="2000" dirty="0"/>
              <a:t>的技术方案；</a:t>
            </a:r>
            <a:r>
              <a:rPr lang="en-US" altLang="zh-CN" sz="2000" dirty="0"/>
              <a:t> </a:t>
            </a:r>
            <a:br>
              <a:rPr lang="en-US" altLang="zh-CN" sz="2000" dirty="0"/>
            </a:br>
            <a:r>
              <a:rPr lang="zh-CN" altLang="zh-CN" sz="2000" dirty="0"/>
              <a:t>（三）研究开发工作及其预期成果有相应的技术</a:t>
            </a:r>
            <a:r>
              <a:rPr lang="zh-CN" altLang="zh-CN" sz="2000" b="1" dirty="0">
                <a:solidFill>
                  <a:srgbClr val="FF0000"/>
                </a:solidFill>
              </a:rPr>
              <a:t>创新</a:t>
            </a:r>
            <a:r>
              <a:rPr lang="zh-CN" altLang="zh-CN" sz="2000" dirty="0"/>
              <a:t>内容。</a:t>
            </a:r>
            <a:endParaRPr lang="en-US" altLang="zh-CN" sz="2000" dirty="0"/>
          </a:p>
          <a:p>
            <a:pPr>
              <a:lnSpc>
                <a:spcPct val="120000"/>
              </a:lnSpc>
              <a:defRPr/>
            </a:pPr>
            <a:r>
              <a:rPr lang="zh-CN" altLang="zh-CN" sz="2000" dirty="0"/>
              <a:t>第二十三条</a:t>
            </a:r>
            <a:r>
              <a:rPr lang="en-US" altLang="zh-CN" sz="2000" dirty="0"/>
              <a:t> </a:t>
            </a:r>
            <a:r>
              <a:rPr lang="zh-CN" altLang="zh-CN" sz="2000" dirty="0"/>
              <a:t>下列各项符合本规则第二十一条规定的，属于技术开发合同：</a:t>
            </a:r>
            <a:r>
              <a:rPr lang="en-US" altLang="zh-CN" sz="2000" dirty="0"/>
              <a:t> </a:t>
            </a:r>
            <a:br>
              <a:rPr lang="en-US" altLang="zh-CN" sz="2000" dirty="0"/>
            </a:br>
            <a:r>
              <a:rPr lang="zh-CN" altLang="zh-CN" sz="2000" dirty="0"/>
              <a:t>（一）小试、中试技术成果的产业化开发项目；</a:t>
            </a:r>
            <a:r>
              <a:rPr lang="en-US" altLang="zh-CN" sz="2000" dirty="0"/>
              <a:t> </a:t>
            </a:r>
            <a:br>
              <a:rPr lang="en-US" altLang="zh-CN" sz="2000" dirty="0"/>
            </a:br>
            <a:r>
              <a:rPr lang="zh-CN" altLang="zh-CN" sz="2000" dirty="0"/>
              <a:t>（二）技术改造项目；</a:t>
            </a:r>
            <a:r>
              <a:rPr lang="en-US" altLang="zh-CN" sz="2000" dirty="0"/>
              <a:t> </a:t>
            </a:r>
            <a:br>
              <a:rPr lang="en-US" altLang="zh-CN" sz="2000" dirty="0"/>
            </a:br>
            <a:r>
              <a:rPr lang="zh-CN" altLang="zh-CN" sz="2000" dirty="0"/>
              <a:t>（三）成套技术设备和试验装置的技术改进项目；</a:t>
            </a:r>
            <a:r>
              <a:rPr lang="en-US" altLang="zh-CN" sz="2000" dirty="0"/>
              <a:t> </a:t>
            </a:r>
            <a:br>
              <a:rPr lang="en-US" altLang="zh-CN" sz="2000" dirty="0"/>
            </a:br>
            <a:r>
              <a:rPr lang="zh-CN" altLang="zh-CN" sz="2000" dirty="0"/>
              <a:t>（四）引进技术和设备消化、吸收基础上的创新开发项目；</a:t>
            </a:r>
            <a:r>
              <a:rPr lang="en-US" altLang="zh-CN" sz="2000" dirty="0"/>
              <a:t> </a:t>
            </a:r>
            <a:br>
              <a:rPr lang="en-US" altLang="zh-CN" sz="2000" dirty="0"/>
            </a:br>
            <a:r>
              <a:rPr lang="zh-CN" altLang="zh-CN" sz="2000" dirty="0"/>
              <a:t>（五）信息技术的研究开发项目，包括语言系统、过程控制、管理工程、特定专家系统、计算机辅助设计、计算机集成制造系统等，但软件复制和无原创性的程序编制的除外；</a:t>
            </a:r>
            <a:r>
              <a:rPr lang="en-US" altLang="zh-CN" sz="2000" dirty="0"/>
              <a:t> </a:t>
            </a:r>
            <a:br>
              <a:rPr lang="en-US" altLang="zh-CN" sz="2000" dirty="0"/>
            </a:br>
            <a:r>
              <a:rPr lang="zh-CN" altLang="zh-CN" sz="2000" dirty="0"/>
              <a:t>（六）自然资源的开发利用项目；</a:t>
            </a:r>
            <a:r>
              <a:rPr lang="en-US" altLang="zh-CN" sz="2000" dirty="0"/>
              <a:t> </a:t>
            </a:r>
            <a:br>
              <a:rPr lang="en-US" altLang="zh-CN" sz="2000" dirty="0"/>
            </a:br>
            <a:r>
              <a:rPr lang="zh-CN" altLang="zh-CN" sz="2000" dirty="0"/>
              <a:t>（七）治理污染、保护环境和生态项目；</a:t>
            </a:r>
            <a:r>
              <a:rPr lang="en-US" altLang="zh-CN" sz="2000" dirty="0"/>
              <a:t> </a:t>
            </a:r>
            <a:br>
              <a:rPr lang="en-US" altLang="zh-CN" sz="2000" dirty="0"/>
            </a:br>
            <a:r>
              <a:rPr lang="zh-CN" altLang="zh-CN" sz="2000" dirty="0"/>
              <a:t>（八）</a:t>
            </a:r>
            <a:r>
              <a:rPr lang="zh-CN" altLang="zh-CN" sz="2000" b="1" dirty="0">
                <a:solidFill>
                  <a:srgbClr val="FF0000"/>
                </a:solidFill>
              </a:rPr>
              <a:t>其它科技成果转化项目</a:t>
            </a:r>
            <a:r>
              <a:rPr lang="zh-CN" altLang="zh-CN" sz="2000" dirty="0"/>
              <a:t>；</a:t>
            </a:r>
            <a:r>
              <a:rPr lang="en-US" altLang="zh-CN" sz="2000" dirty="0"/>
              <a:t> </a:t>
            </a:r>
            <a:br>
              <a:rPr lang="en-US" altLang="zh-CN" sz="2000" dirty="0"/>
            </a:br>
            <a:r>
              <a:rPr lang="zh-CN" altLang="zh-CN" sz="2000" dirty="0"/>
              <a:t>前款项目中属</a:t>
            </a:r>
            <a:r>
              <a:rPr lang="zh-CN" altLang="zh-CN" sz="2000" b="1" dirty="0">
                <a:solidFill>
                  <a:srgbClr val="FF0000"/>
                </a:solidFill>
              </a:rPr>
              <a:t>一般</a:t>
            </a:r>
            <a:r>
              <a:rPr lang="zh-CN" altLang="zh-CN" sz="2000" dirty="0"/>
              <a:t>设备维修、改装、</a:t>
            </a:r>
            <a:r>
              <a:rPr lang="zh-CN" altLang="zh-CN" sz="2000" b="1" dirty="0">
                <a:solidFill>
                  <a:srgbClr val="FF0000"/>
                </a:solidFill>
              </a:rPr>
              <a:t>常规</a:t>
            </a:r>
            <a:r>
              <a:rPr lang="zh-CN" altLang="zh-CN" sz="2000" dirty="0"/>
              <a:t>的设计变更及其已有技术</a:t>
            </a:r>
            <a:r>
              <a:rPr lang="zh-CN" altLang="zh-CN" sz="2000" b="1" dirty="0">
                <a:solidFill>
                  <a:srgbClr val="FF0000"/>
                </a:solidFill>
              </a:rPr>
              <a:t>直接应用</a:t>
            </a:r>
            <a:r>
              <a:rPr lang="zh-CN" altLang="zh-CN" sz="2000" dirty="0"/>
              <a:t>于产品生产的，不属于技术开发合同。</a:t>
            </a:r>
            <a:r>
              <a:rPr lang="en-US" altLang="zh-CN" sz="2000" dirty="0"/>
              <a:t> </a:t>
            </a:r>
            <a:endParaRPr lang="zh-CN" altLang="en-US" sz="2000" dirty="0"/>
          </a:p>
        </p:txBody>
      </p:sp>
    </p:spTree>
    <p:extLst>
      <p:ext uri="{BB962C8B-B14F-4D97-AF65-F5344CB8AC3E}">
        <p14:creationId xmlns:p14="http://schemas.microsoft.com/office/powerpoint/2010/main" val="1135491907"/>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4313" y="692150"/>
            <a:ext cx="11096367"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zh-CN" altLang="zh-CN" sz="2400" dirty="0"/>
              <a:t>第二十四条</a:t>
            </a:r>
            <a:r>
              <a:rPr lang="en-US" altLang="zh-CN" sz="2400" dirty="0"/>
              <a:t> </a:t>
            </a:r>
            <a:r>
              <a:rPr lang="zh-CN" altLang="zh-CN" sz="2400" dirty="0"/>
              <a:t>下列合同不属于技术开发合同：</a:t>
            </a:r>
            <a:r>
              <a:rPr lang="en-US" altLang="zh-CN" sz="2400" dirty="0"/>
              <a:t> </a:t>
            </a:r>
            <a:br>
              <a:rPr lang="en-US" altLang="zh-CN" sz="2400" dirty="0"/>
            </a:br>
            <a:r>
              <a:rPr lang="zh-CN" altLang="zh-CN" sz="2400" dirty="0"/>
              <a:t>（一）合同标的为当事人已经掌握的技术方案，包括已完成产业化开发的产品、工艺、材料及其系统；</a:t>
            </a:r>
            <a:r>
              <a:rPr lang="en-US" altLang="zh-CN" sz="2400" dirty="0"/>
              <a:t> </a:t>
            </a:r>
            <a:br>
              <a:rPr lang="en-US" altLang="zh-CN" sz="2400" dirty="0"/>
            </a:br>
            <a:r>
              <a:rPr lang="zh-CN" altLang="zh-CN" sz="2400" dirty="0"/>
              <a:t>（二）合同标的为通过简单改变尺寸、参数、排列，或者通过类似技术手段的变换实现的产品改型、工艺变更以及材料配方调整；</a:t>
            </a:r>
            <a:r>
              <a:rPr lang="en-US" altLang="zh-CN" sz="2400" dirty="0"/>
              <a:t> </a:t>
            </a:r>
            <a:br>
              <a:rPr lang="en-US" altLang="zh-CN" sz="2400" dirty="0"/>
            </a:br>
            <a:r>
              <a:rPr lang="zh-CN" altLang="zh-CN" sz="2400" dirty="0"/>
              <a:t>（三）合同标的为一般检验、测试、鉴定、仿制和应用。</a:t>
            </a:r>
            <a:endParaRPr lang="en-US" altLang="zh-CN" sz="2400" dirty="0"/>
          </a:p>
          <a:p>
            <a:pPr>
              <a:lnSpc>
                <a:spcPct val="150000"/>
              </a:lnSpc>
              <a:defRPr/>
            </a:pPr>
            <a:r>
              <a:rPr lang="zh-CN" altLang="zh-CN" sz="2400" dirty="0"/>
              <a:t>第三十四条</a:t>
            </a:r>
            <a:r>
              <a:rPr lang="en-US" altLang="zh-CN" sz="2400" dirty="0"/>
              <a:t> </a:t>
            </a:r>
            <a:r>
              <a:rPr lang="zh-CN" altLang="zh-CN" sz="2400" dirty="0">
                <a:solidFill>
                  <a:srgbClr val="FF0000"/>
                </a:solidFill>
              </a:rPr>
              <a:t>技术咨询合同</a:t>
            </a:r>
            <a:r>
              <a:rPr lang="zh-CN" altLang="zh-CN" sz="2400" dirty="0"/>
              <a:t>的认定条件是：</a:t>
            </a:r>
            <a:r>
              <a:rPr lang="en-US" altLang="zh-CN" sz="2400" dirty="0"/>
              <a:t> </a:t>
            </a:r>
            <a:br>
              <a:rPr lang="en-US" altLang="zh-CN" sz="2400" dirty="0"/>
            </a:br>
            <a:r>
              <a:rPr lang="zh-CN" altLang="zh-CN" sz="2400" dirty="0"/>
              <a:t>（一）合同标的为</a:t>
            </a:r>
            <a:r>
              <a:rPr lang="zh-CN" altLang="zh-CN" sz="2400" b="1" dirty="0">
                <a:solidFill>
                  <a:srgbClr val="FF0000"/>
                </a:solidFill>
              </a:rPr>
              <a:t>特定技术</a:t>
            </a:r>
            <a:r>
              <a:rPr lang="zh-CN" altLang="zh-CN" sz="2400" dirty="0"/>
              <a:t>项目的咨询课题；</a:t>
            </a:r>
            <a:r>
              <a:rPr lang="en-US" altLang="zh-CN" sz="2400" dirty="0"/>
              <a:t> </a:t>
            </a:r>
            <a:br>
              <a:rPr lang="en-US" altLang="zh-CN" sz="2400" dirty="0"/>
            </a:br>
            <a:r>
              <a:rPr lang="zh-CN" altLang="zh-CN" sz="2400" dirty="0"/>
              <a:t>（二）</a:t>
            </a:r>
            <a:r>
              <a:rPr lang="zh-CN" altLang="zh-CN" sz="2400" b="1" dirty="0">
                <a:solidFill>
                  <a:srgbClr val="FF0000"/>
                </a:solidFill>
              </a:rPr>
              <a:t>咨询方式</a:t>
            </a:r>
            <a:r>
              <a:rPr lang="zh-CN" altLang="zh-CN" sz="2400" dirty="0"/>
              <a:t>为运用科学知识和技术手段进行的分析、论证、评价和预测；</a:t>
            </a:r>
            <a:r>
              <a:rPr lang="en-US" altLang="zh-CN" sz="2400" dirty="0"/>
              <a:t> </a:t>
            </a:r>
            <a:br>
              <a:rPr lang="en-US" altLang="zh-CN" sz="2400" dirty="0"/>
            </a:br>
            <a:r>
              <a:rPr lang="zh-CN" altLang="zh-CN" sz="2400" dirty="0"/>
              <a:t>（三）工作成果是为委托方提供</a:t>
            </a:r>
            <a:r>
              <a:rPr lang="zh-CN" altLang="zh-CN" sz="2400" b="1" dirty="0">
                <a:solidFill>
                  <a:srgbClr val="FF0000"/>
                </a:solidFill>
              </a:rPr>
              <a:t>科技咨询报告和意见</a:t>
            </a:r>
            <a:r>
              <a:rPr lang="zh-CN" altLang="zh-CN" sz="2400" dirty="0"/>
              <a:t>。</a:t>
            </a:r>
            <a:endParaRPr lang="zh-CN" altLang="en-US" sz="2400" dirty="0"/>
          </a:p>
        </p:txBody>
      </p:sp>
    </p:spTree>
    <p:extLst>
      <p:ext uri="{BB962C8B-B14F-4D97-AF65-F5344CB8AC3E}">
        <p14:creationId xmlns:p14="http://schemas.microsoft.com/office/powerpoint/2010/main" val="2351597619"/>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78066" y="1006157"/>
            <a:ext cx="1314450" cy="7699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提纲</a:t>
            </a:r>
          </a:p>
        </p:txBody>
      </p:sp>
      <p:sp>
        <p:nvSpPr>
          <p:cNvPr id="30723" name="TextBox 30"/>
          <p:cNvSpPr txBox="1"/>
          <p:nvPr/>
        </p:nvSpPr>
        <p:spPr>
          <a:xfrm>
            <a:off x="1875172" y="2032497"/>
            <a:ext cx="9230360" cy="35394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eaLnBrk="1" hangingPunct="1">
              <a:lnSpc>
                <a:spcPct val="200000"/>
              </a:lnSpc>
              <a:spcBef>
                <a:spcPct val="0"/>
              </a:spcBef>
              <a:buNone/>
            </a:pPr>
            <a:r>
              <a:rPr lang="zh-CN" altLang="en-US" b="1" dirty="0">
                <a:solidFill>
                  <a:srgbClr val="D9D9D9"/>
                </a:solidFill>
                <a:latin typeface="Times New Roman" panose="02020603050405020304" pitchFamily="18" charset="0"/>
                <a:ea typeface="微软雅黑" panose="020B0503020204020204" pitchFamily="34" charset="-122"/>
              </a:rPr>
              <a:t>一、技术合同及其风险概述</a:t>
            </a:r>
            <a:endParaRPr lang="en-US" altLang="zh-CN" b="1" dirty="0">
              <a:solidFill>
                <a:srgbClr val="D9D9D9"/>
              </a:solidFill>
              <a:latin typeface="Times New Roman" panose="02020603050405020304" pitchFamily="18" charset="0"/>
              <a:ea typeface="微软雅黑" panose="020B0503020204020204" pitchFamily="34" charset="-122"/>
            </a:endParaRPr>
          </a:p>
          <a:p>
            <a:pPr marL="0" indent="0" eaLnBrk="1" hangingPunct="1">
              <a:lnSpc>
                <a:spcPct val="200000"/>
              </a:lnSpc>
              <a:spcBef>
                <a:spcPct val="0"/>
              </a:spcBef>
              <a:buNone/>
            </a:pPr>
            <a:r>
              <a:rPr lang="zh-CN" altLang="en-US" b="1" dirty="0">
                <a:solidFill>
                  <a:srgbClr val="D9D9D9"/>
                </a:solidFill>
                <a:latin typeface="Times New Roman" panose="02020603050405020304" pitchFamily="18" charset="0"/>
                <a:ea typeface="微软雅黑" panose="020B0503020204020204" pitchFamily="34" charset="-122"/>
              </a:rPr>
              <a:t>二、技术合同签订风险防范案例解析</a:t>
            </a:r>
            <a:endParaRPr lang="en-US" altLang="zh-CN" b="1" dirty="0">
              <a:solidFill>
                <a:srgbClr val="D9D9D9"/>
              </a:solidFill>
              <a:latin typeface="Times New Roman" panose="02020603050405020304" pitchFamily="18" charset="0"/>
              <a:ea typeface="微软雅黑" panose="020B0503020204020204" pitchFamily="34" charset="-122"/>
            </a:endParaRPr>
          </a:p>
          <a:p>
            <a:pPr marL="0" indent="0" eaLnBrk="1" hangingPunct="1">
              <a:lnSpc>
                <a:spcPct val="200000"/>
              </a:lnSpc>
              <a:spcBef>
                <a:spcPct val="0"/>
              </a:spcBef>
              <a:buNone/>
            </a:pPr>
            <a:r>
              <a:rPr lang="zh-CN" altLang="en-US" b="1" dirty="0">
                <a:latin typeface="Times New Roman" panose="02020603050405020304" pitchFamily="18" charset="0"/>
                <a:ea typeface="微软雅黑" panose="020B0503020204020204" pitchFamily="34" charset="-122"/>
              </a:rPr>
              <a:t>三、技术合同履行案例解析</a:t>
            </a:r>
            <a:endParaRPr lang="en-US" altLang="zh-CN" b="1" dirty="0">
              <a:latin typeface="Times New Roman" panose="02020603050405020304" pitchFamily="18" charset="0"/>
              <a:ea typeface="微软雅黑" panose="020B0503020204020204" pitchFamily="34" charset="-122"/>
            </a:endParaRPr>
          </a:p>
          <a:p>
            <a:pPr marL="0" lvl="0" indent="0" eaLnBrk="1" hangingPunct="1">
              <a:lnSpc>
                <a:spcPct val="200000"/>
              </a:lnSpc>
              <a:spcBef>
                <a:spcPct val="0"/>
              </a:spcBef>
              <a:buFontTx/>
              <a:buNone/>
            </a:pPr>
            <a:r>
              <a:rPr lang="zh-CN" altLang="en-US" b="1" dirty="0">
                <a:solidFill>
                  <a:srgbClr val="D9D9D9"/>
                </a:solidFill>
                <a:latin typeface="Times New Roman" panose="02020603050405020304" pitchFamily="18" charset="0"/>
                <a:ea typeface="微软雅黑" panose="020B0503020204020204" pitchFamily="34" charset="-122"/>
              </a:rPr>
              <a:t>四、技术合同类型案例解析</a:t>
            </a:r>
            <a:endParaRPr lang="en-US" altLang="zh-CN" b="1" dirty="0">
              <a:solidFill>
                <a:srgbClr val="D9D9D9"/>
              </a:solidFill>
              <a:latin typeface="Times New Roman" panose="02020603050405020304" pitchFamily="18" charset="0"/>
              <a:ea typeface="微软雅黑" panose="020B0503020204020204" pitchFamily="34" charset="-122"/>
            </a:endParaRPr>
          </a:p>
        </p:txBody>
      </p:sp>
      <p:sp>
        <p:nvSpPr>
          <p:cNvPr id="5" name="矩形 4"/>
          <p:cNvSpPr/>
          <p:nvPr/>
        </p:nvSpPr>
        <p:spPr>
          <a:xfrm>
            <a:off x="1670050" y="3950156"/>
            <a:ext cx="8569325" cy="7207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725" name="灯片编号占位符 1"/>
          <p:cNvSpPr txBox="1"/>
          <p:nvPr/>
        </p:nvSpPr>
        <p:spPr>
          <a:xfrm>
            <a:off x="10239375" y="6500813"/>
            <a:ext cx="428625" cy="2730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eaLnBrk="1" hangingPunct="1">
              <a:lnSpc>
                <a:spcPct val="100000"/>
              </a:lnSpc>
              <a:spcBef>
                <a:spcPct val="0"/>
              </a:spcBef>
              <a:buFontTx/>
              <a:buNone/>
            </a:pPr>
            <a:fld id="{9A0DB2DC-4C9A-4742-B13C-FB6460FD3503}" type="slidenum">
              <a:rPr lang="zh-CN" altLang="en-US" sz="1400" dirty="0">
                <a:solidFill>
                  <a:srgbClr val="404040"/>
                </a:solidFill>
                <a:latin typeface="Arial Unicode MS" pitchFamily="34" charset="-122"/>
                <a:ea typeface="Arial Unicode MS" pitchFamily="34" charset="-122"/>
              </a:rPr>
              <a:t>39</a:t>
            </a:fld>
            <a:endParaRPr lang="zh-CN" altLang="en-US" sz="1400" dirty="0">
              <a:solidFill>
                <a:srgbClr val="404040"/>
              </a:solidFill>
              <a:latin typeface="Arial Unicode MS" pitchFamily="34" charset="-122"/>
              <a:ea typeface="Arial Unicode MS" pitchFamily="34" charset="-122"/>
            </a:endParaRPr>
          </a:p>
        </p:txBody>
      </p:sp>
    </p:spTree>
    <p:extLst>
      <p:ext uri="{BB962C8B-B14F-4D97-AF65-F5344CB8AC3E}">
        <p14:creationId xmlns:p14="http://schemas.microsoft.com/office/powerpoint/2010/main" val="262518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srcRect l="53239" t="23947" r="17772" b="35527"/>
          <a:stretch>
            <a:fillRect/>
          </a:stretch>
        </p:blipFill>
        <p:spPr>
          <a:xfrm>
            <a:off x="2930525" y="0"/>
            <a:ext cx="9129713" cy="6858000"/>
          </a:xfrm>
          <a:prstGeom prst="rect">
            <a:avLst/>
          </a:prstGeom>
          <a:noFill/>
          <a:ln w="9525">
            <a:noFill/>
          </a:ln>
        </p:spPr>
      </p:pic>
      <p:sp>
        <p:nvSpPr>
          <p:cNvPr id="2" name="文本框 1"/>
          <p:cNvSpPr txBox="1"/>
          <p:nvPr/>
        </p:nvSpPr>
        <p:spPr>
          <a:xfrm>
            <a:off x="511175" y="831850"/>
            <a:ext cx="2306638" cy="44386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342900" marR="0" lvl="0" indent="-342900" algn="l" defTabSz="914400" rtl="0" eaLnBrk="0" fontAlgn="base" latinLnBrk="0" hangingPunct="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dk1"/>
                </a:solidFill>
                <a:effectLst/>
                <a:uLnTx/>
                <a:uFillTx/>
                <a:latin typeface="+mn-lt"/>
                <a:ea typeface="+mn-ea"/>
                <a:cs typeface="+mn-cs"/>
              </a:rPr>
              <a:t>反映到</a:t>
            </a:r>
            <a:r>
              <a:rPr kumimoji="0" lang="en-US" altLang="zh-CN" sz="2400" b="0" i="0" u="none" strike="noStrike" kern="1200" cap="none" spc="0" normalizeH="0" baseline="0" noProof="0" dirty="0">
                <a:ln>
                  <a:noFill/>
                </a:ln>
                <a:solidFill>
                  <a:schemeClr val="dk1"/>
                </a:solidFill>
                <a:effectLst/>
                <a:uLnTx/>
                <a:uFillTx/>
                <a:latin typeface="+mn-lt"/>
                <a:ea typeface="+mn-ea"/>
                <a:cs typeface="+mn-cs"/>
              </a:rPr>
              <a:t>2019</a:t>
            </a:r>
            <a:r>
              <a:rPr kumimoji="0" lang="zh-CN" altLang="en-US" sz="2400" b="0" i="0" u="none" strike="noStrike" kern="1200" cap="none" spc="0" normalizeH="0" baseline="0" noProof="0" dirty="0">
                <a:ln>
                  <a:noFill/>
                </a:ln>
                <a:solidFill>
                  <a:schemeClr val="dk1"/>
                </a:solidFill>
                <a:effectLst/>
                <a:uLnTx/>
                <a:uFillTx/>
                <a:latin typeface="+mn-lt"/>
                <a:ea typeface="+mn-ea"/>
                <a:cs typeface="+mn-cs"/>
              </a:rPr>
              <a:t>年</a:t>
            </a:r>
            <a:r>
              <a:rPr kumimoji="0" lang="en-US" altLang="zh-CN" sz="2400" b="0" i="0" u="none" strike="noStrike" kern="1200" cap="none" spc="0" normalizeH="0" baseline="0" noProof="0" dirty="0">
                <a:ln>
                  <a:noFill/>
                </a:ln>
                <a:solidFill>
                  <a:schemeClr val="dk1"/>
                </a:solidFill>
                <a:effectLst/>
                <a:uLnTx/>
                <a:uFillTx/>
                <a:latin typeface="+mn-lt"/>
                <a:ea typeface="+mn-ea"/>
                <a:cs typeface="+mn-cs"/>
              </a:rPr>
              <a:t>1</a:t>
            </a:r>
            <a:r>
              <a:rPr kumimoji="0" lang="zh-CN" altLang="en-US" sz="2400" b="0" i="0" u="none" strike="noStrike" kern="1200" cap="none" spc="0" normalizeH="0" baseline="0" noProof="0" dirty="0">
                <a:ln>
                  <a:noFill/>
                </a:ln>
                <a:solidFill>
                  <a:schemeClr val="dk1"/>
                </a:solidFill>
                <a:effectLst/>
                <a:uLnTx/>
                <a:uFillTx/>
                <a:latin typeface="+mn-lt"/>
                <a:ea typeface="+mn-ea"/>
                <a:cs typeface="+mn-cs"/>
              </a:rPr>
              <a:t>月的政策</a:t>
            </a:r>
            <a:endParaRPr kumimoji="0" lang="en-US" altLang="zh-CN" sz="2400" b="0" i="0" u="none" strike="noStrike" kern="1200" cap="none" spc="0" normalizeH="0" baseline="0" noProof="0" dirty="0">
              <a:ln>
                <a:noFill/>
              </a:ln>
              <a:solidFill>
                <a:schemeClr val="dk1"/>
              </a:solidFill>
              <a:effectLst/>
              <a:uLnTx/>
              <a:uFillTx/>
              <a:latin typeface="+mn-lt"/>
              <a:ea typeface="+mn-ea"/>
              <a:cs typeface="+mn-cs"/>
            </a:endParaRPr>
          </a:p>
          <a:p>
            <a:pPr marL="342900" marR="0" lvl="0" indent="-342900" algn="l" defTabSz="914400" rtl="0" eaLnBrk="0" fontAlgn="base" latinLnBrk="0" hangingPunct="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dk1"/>
                </a:solidFill>
                <a:effectLst/>
                <a:uLnTx/>
                <a:uFillTx/>
                <a:latin typeface="+mn-lt"/>
                <a:ea typeface="+mn-ea"/>
                <a:cs typeface="+mn-cs"/>
              </a:rPr>
              <a:t>突出政策导读与操作</a:t>
            </a:r>
            <a:endParaRPr kumimoji="0" lang="en-US" altLang="zh-CN" sz="2400" b="0" i="0" u="none" strike="noStrike" kern="1200" cap="none" spc="0" normalizeH="0" baseline="0" noProof="0" dirty="0">
              <a:ln>
                <a:noFill/>
              </a:ln>
              <a:solidFill>
                <a:schemeClr val="dk1"/>
              </a:solidFill>
              <a:effectLst/>
              <a:uLnTx/>
              <a:uFillTx/>
              <a:latin typeface="+mn-lt"/>
              <a:ea typeface="+mn-ea"/>
              <a:cs typeface="+mn-cs"/>
            </a:endParaRPr>
          </a:p>
          <a:p>
            <a:pPr marL="342900" marR="0" lvl="0" indent="-342900" algn="l" defTabSz="914400" rtl="0" eaLnBrk="0" fontAlgn="base" latinLnBrk="0" hangingPunct="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dk1"/>
                </a:solidFill>
                <a:effectLst/>
                <a:uLnTx/>
                <a:uFillTx/>
                <a:latin typeface="+mn-lt"/>
                <a:ea typeface="+mn-ea"/>
                <a:cs typeface="+mn-cs"/>
              </a:rPr>
              <a:t>新的政策解读，请参阅本人的公众号</a:t>
            </a: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0702" y="892536"/>
            <a:ext cx="10552672" cy="5633017"/>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10000"/>
              </a:lnSpc>
            </a:pPr>
            <a:r>
              <a:rPr lang="zh-CN" altLang="en-US" sz="2200" dirty="0">
                <a:latin typeface="黑体" panose="02010609060101010101" pitchFamily="49" charset="-122"/>
                <a:ea typeface="黑体" panose="02010609060101010101" pitchFamily="49" charset="-122"/>
              </a:rPr>
              <a:t>A研究所经多年研发，取得科技成果B，为将该成果转化为产品C并实现销售，需进行小试、中试，并向有关部门申请许可证照。A所缺乏小试、中试条件，拟委托D公司进行</a:t>
            </a:r>
            <a:r>
              <a:rPr lang="zh-CN" altLang="en-US" sz="2200" b="1" dirty="0">
                <a:solidFill>
                  <a:srgbClr val="FF0000"/>
                </a:solidFill>
                <a:latin typeface="黑体" panose="02010609060101010101" pitchFamily="49" charset="-122"/>
                <a:ea typeface="黑体" panose="02010609060101010101" pitchFamily="49" charset="-122"/>
              </a:rPr>
              <a:t>产品开发，并试生产三批样品</a:t>
            </a:r>
            <a:r>
              <a:rPr lang="zh-CN" altLang="en-US" sz="2200" dirty="0">
                <a:latin typeface="黑体" panose="02010609060101010101" pitchFamily="49" charset="-122"/>
                <a:ea typeface="黑体" panose="02010609060101010101" pitchFamily="49" charset="-122"/>
              </a:rPr>
              <a:t>。以A所为甲方、D公司为乙方，根据《技术服务合同》示范文本，拟签订技术合同。合同条款如下：</a:t>
            </a:r>
          </a:p>
          <a:p>
            <a:pPr>
              <a:lnSpc>
                <a:spcPct val="110000"/>
              </a:lnSpc>
            </a:pPr>
            <a:r>
              <a:rPr lang="zh-CN" altLang="en-US" sz="2200" dirty="0">
                <a:latin typeface="黑体" panose="02010609060101010101" pitchFamily="49" charset="-122"/>
                <a:ea typeface="黑体" panose="02010609060101010101" pitchFamily="49" charset="-122"/>
              </a:rPr>
              <a:t>一、服务内容、方式和要求</a:t>
            </a:r>
          </a:p>
          <a:p>
            <a:pPr>
              <a:lnSpc>
                <a:spcPct val="110000"/>
              </a:lnSpc>
            </a:pPr>
            <a:r>
              <a:rPr lang="zh-CN" altLang="en-US" sz="2200" dirty="0">
                <a:latin typeface="黑体" panose="02010609060101010101" pitchFamily="49" charset="-122"/>
                <a:ea typeface="黑体" panose="02010609060101010101" pitchFamily="49" charset="-122"/>
              </a:rPr>
              <a:t>1.提供产品C的</a:t>
            </a:r>
            <a:r>
              <a:rPr lang="zh-CN" altLang="en-US" sz="2200" b="1" dirty="0">
                <a:solidFill>
                  <a:srgbClr val="FF0000"/>
                </a:solidFill>
                <a:latin typeface="黑体" panose="02010609060101010101" pitchFamily="49" charset="-122"/>
                <a:ea typeface="黑体" panose="02010609060101010101" pitchFamily="49" charset="-122"/>
              </a:rPr>
              <a:t>开发</a:t>
            </a:r>
            <a:r>
              <a:rPr lang="zh-CN" altLang="en-US" sz="2200" dirty="0">
                <a:latin typeface="黑体" panose="02010609060101010101" pitchFamily="49" charset="-122"/>
                <a:ea typeface="黑体" panose="02010609060101010101" pitchFamily="49" charset="-122"/>
              </a:rPr>
              <a:t>服务，对产品C提出具体要求，包括项目名称、技术参数（略）</a:t>
            </a:r>
          </a:p>
          <a:p>
            <a:pPr>
              <a:lnSpc>
                <a:spcPct val="110000"/>
              </a:lnSpc>
            </a:pPr>
            <a:r>
              <a:rPr lang="zh-CN" altLang="en-US" sz="2200" dirty="0">
                <a:latin typeface="黑体" panose="02010609060101010101" pitchFamily="49" charset="-122"/>
                <a:ea typeface="黑体" panose="02010609060101010101" pitchFamily="49" charset="-122"/>
              </a:rPr>
              <a:t>2.甲方提供产品C的样品，乙方负责产品C的技术开发和验证。</a:t>
            </a:r>
          </a:p>
          <a:p>
            <a:pPr>
              <a:lnSpc>
                <a:spcPct val="110000"/>
              </a:lnSpc>
            </a:pPr>
            <a:r>
              <a:rPr lang="zh-CN" altLang="en-US" sz="2200" dirty="0">
                <a:latin typeface="黑体" panose="02010609060101010101" pitchFamily="49" charset="-122"/>
                <a:ea typeface="黑体" panose="02010609060101010101" pitchFamily="49" charset="-122"/>
              </a:rPr>
              <a:t>3.技术开发和验证完毕，乙方按有关部门办理许可证照的要求进行技术开发，并提交验证资料，且对所提供的证明材料的真实性、有效性及合法性负完全的法律责任。</a:t>
            </a:r>
          </a:p>
          <a:p>
            <a:pPr>
              <a:lnSpc>
                <a:spcPct val="110000"/>
              </a:lnSpc>
            </a:pPr>
            <a:r>
              <a:rPr lang="zh-CN" altLang="en-US" sz="2200" dirty="0">
                <a:latin typeface="黑体" panose="02010609060101010101" pitchFamily="49" charset="-122"/>
                <a:ea typeface="黑体" panose="02010609060101010101" pitchFamily="49" charset="-122"/>
              </a:rPr>
              <a:t>4.技术开发和验证完毕，乙方</a:t>
            </a:r>
            <a:r>
              <a:rPr lang="zh-CN" altLang="en-US" sz="2200" b="1" dirty="0">
                <a:solidFill>
                  <a:srgbClr val="FF0000"/>
                </a:solidFill>
                <a:latin typeface="黑体" panose="02010609060101010101" pitchFamily="49" charset="-122"/>
                <a:ea typeface="黑体" panose="02010609060101010101" pitchFamily="49" charset="-122"/>
              </a:rPr>
              <a:t>试生产3批产品C</a:t>
            </a:r>
            <a:r>
              <a:rPr lang="zh-CN" altLang="en-US" sz="2200" dirty="0">
                <a:latin typeface="黑体" panose="02010609060101010101" pitchFamily="49" charset="-122"/>
                <a:ea typeface="黑体" panose="02010609060101010101" pitchFamily="49" charset="-122"/>
              </a:rPr>
              <a:t>，每批2000份，用于产品C的性能验证和注册验证。</a:t>
            </a:r>
          </a:p>
          <a:p>
            <a:pPr>
              <a:lnSpc>
                <a:spcPct val="110000"/>
              </a:lnSpc>
            </a:pPr>
            <a:r>
              <a:rPr lang="zh-CN" altLang="en-US" sz="2200" dirty="0">
                <a:latin typeface="黑体" panose="02010609060101010101" pitchFamily="49" charset="-122"/>
                <a:ea typeface="黑体" panose="02010609060101010101" pitchFamily="49" charset="-122"/>
              </a:rPr>
              <a:t>5.在申请许可证照的过程中，乙方配合甲方在第一时间对有关部门要求修改的资料进行修改。</a:t>
            </a:r>
          </a:p>
          <a:p>
            <a:pPr>
              <a:lnSpc>
                <a:spcPct val="110000"/>
              </a:lnSpc>
            </a:pPr>
            <a:r>
              <a:rPr lang="zh-CN" altLang="en-US" sz="2200" dirty="0">
                <a:latin typeface="黑体" panose="02010609060101010101" pitchFamily="49" charset="-122"/>
                <a:ea typeface="黑体" panose="02010609060101010101" pitchFamily="49" charset="-122"/>
              </a:rPr>
              <a:t>6.乙方定期向甲方通报项目进度情况。</a:t>
            </a:r>
          </a:p>
          <a:p>
            <a:pPr>
              <a:lnSpc>
                <a:spcPct val="110000"/>
              </a:lnSpc>
            </a:pPr>
            <a:r>
              <a:rPr lang="zh-CN" altLang="en-US" sz="2200" dirty="0">
                <a:latin typeface="黑体" panose="02010609060101010101" pitchFamily="49" charset="-122"/>
                <a:ea typeface="黑体" panose="02010609060101010101" pitchFamily="49" charset="-122"/>
              </a:rPr>
              <a:t>7.试生产的产品送检合格并通过。</a:t>
            </a:r>
          </a:p>
        </p:txBody>
      </p:sp>
      <p:sp>
        <p:nvSpPr>
          <p:cNvPr id="2" name="文本框 1"/>
          <p:cNvSpPr txBox="1"/>
          <p:nvPr/>
        </p:nvSpPr>
        <p:spPr>
          <a:xfrm>
            <a:off x="593124" y="238897"/>
            <a:ext cx="4020065" cy="523220"/>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正确选择技术合同类型</a:t>
            </a:r>
          </a:p>
        </p:txBody>
      </p:sp>
      <p:sp>
        <p:nvSpPr>
          <p:cNvPr id="3" name="文本框 2"/>
          <p:cNvSpPr txBox="1"/>
          <p:nvPr/>
        </p:nvSpPr>
        <p:spPr>
          <a:xfrm>
            <a:off x="11055178" y="1474573"/>
            <a:ext cx="1029730" cy="18668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000" dirty="0"/>
              <a:t>小试中试是不是研发活动？</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0855" y="393065"/>
            <a:ext cx="5666105" cy="632650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30000"/>
              </a:lnSpc>
            </a:pPr>
            <a:r>
              <a:rPr lang="zh-CN" altLang="en-US" sz="2400" b="1">
                <a:solidFill>
                  <a:srgbClr val="FF0000"/>
                </a:solidFill>
              </a:rPr>
              <a:t>二（一）甲方</a:t>
            </a:r>
            <a:r>
              <a:rPr lang="zh-CN" altLang="en-US" sz="2400"/>
              <a:t>的权利义务</a:t>
            </a:r>
          </a:p>
          <a:p>
            <a:pPr>
              <a:lnSpc>
                <a:spcPct val="130000"/>
              </a:lnSpc>
            </a:pPr>
            <a:r>
              <a:rPr lang="zh-CN" altLang="en-US" sz="2400"/>
              <a:t>（1）甲方有权知晓乙方在</a:t>
            </a:r>
            <a:r>
              <a:rPr lang="zh-CN" altLang="en-US" sz="2400" b="1">
                <a:solidFill>
                  <a:srgbClr val="FF0000"/>
                </a:solidFill>
              </a:rPr>
              <a:t>产品研发</a:t>
            </a:r>
            <a:r>
              <a:rPr lang="zh-CN" altLang="en-US" sz="2400"/>
              <a:t>过程中的进度情况。</a:t>
            </a:r>
          </a:p>
          <a:p>
            <a:pPr>
              <a:lnSpc>
                <a:spcPct val="130000"/>
              </a:lnSpc>
            </a:pPr>
            <a:r>
              <a:rPr lang="zh-CN" altLang="en-US" sz="2400"/>
              <a:t>（2）因乙方责任造成协议未履行完毕的，甲方有权要求乙方进行赔偿。</a:t>
            </a:r>
          </a:p>
          <a:p>
            <a:pPr>
              <a:lnSpc>
                <a:spcPct val="130000"/>
              </a:lnSpc>
            </a:pPr>
            <a:r>
              <a:rPr lang="zh-CN" altLang="en-US" sz="2400"/>
              <a:t>（3）甲方须按本协议、委托生产合同的支付条款按时支付费用。</a:t>
            </a:r>
          </a:p>
          <a:p>
            <a:pPr>
              <a:lnSpc>
                <a:spcPct val="130000"/>
              </a:lnSpc>
            </a:pPr>
            <a:r>
              <a:rPr lang="zh-CN" altLang="en-US" sz="2400"/>
              <a:t>（4）甲方有义务对相关技术资料保密。</a:t>
            </a:r>
          </a:p>
          <a:p>
            <a:pPr>
              <a:lnSpc>
                <a:spcPct val="130000"/>
              </a:lnSpc>
            </a:pPr>
            <a:r>
              <a:rPr lang="zh-CN" altLang="en-US" sz="2400"/>
              <a:t>（5）甲方若在协议期内要求增加产品功能或调整技术要求的，需另行签订协议，延长协议期，并支付相关费用。</a:t>
            </a:r>
          </a:p>
          <a:p>
            <a:pPr>
              <a:lnSpc>
                <a:spcPct val="130000"/>
              </a:lnSpc>
            </a:pPr>
            <a:r>
              <a:rPr lang="zh-CN" altLang="en-US" sz="2400"/>
              <a:t>（6）甲方需提供用于产品开发和实验室验证的样本。</a:t>
            </a:r>
          </a:p>
        </p:txBody>
      </p:sp>
      <p:sp>
        <p:nvSpPr>
          <p:cNvPr id="2" name="文本框 1"/>
          <p:cNvSpPr txBox="1"/>
          <p:nvPr/>
        </p:nvSpPr>
        <p:spPr>
          <a:xfrm>
            <a:off x="6389370" y="842645"/>
            <a:ext cx="5346065" cy="507746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50000"/>
              </a:lnSpc>
            </a:pPr>
            <a:r>
              <a:rPr lang="zh-CN" altLang="en-US" sz="2400" b="1">
                <a:solidFill>
                  <a:srgbClr val="FF0000"/>
                </a:solidFill>
              </a:rPr>
              <a:t>二（二）</a:t>
            </a:r>
            <a:r>
              <a:rPr lang="zh-CN" altLang="en-US" sz="2400"/>
              <a:t>乙方的权利义务</a:t>
            </a:r>
          </a:p>
          <a:p>
            <a:pPr>
              <a:lnSpc>
                <a:spcPct val="150000"/>
              </a:lnSpc>
            </a:pPr>
            <a:r>
              <a:rPr lang="zh-CN" altLang="en-US" sz="2400"/>
              <a:t>（1）乙方应按本协议、委托生产合同的相关规定按时提交材料、产品。</a:t>
            </a:r>
          </a:p>
          <a:p>
            <a:pPr>
              <a:lnSpc>
                <a:spcPct val="150000"/>
              </a:lnSpc>
            </a:pPr>
            <a:r>
              <a:rPr lang="zh-CN" altLang="en-US" sz="2400"/>
              <a:t>（2）乙方有义务向甲方通报项目进展，并对相关技术资料保密。</a:t>
            </a:r>
          </a:p>
          <a:p>
            <a:pPr>
              <a:lnSpc>
                <a:spcPct val="150000"/>
              </a:lnSpc>
            </a:pPr>
            <a:r>
              <a:rPr lang="zh-CN" altLang="en-US" sz="2400"/>
              <a:t>（3）因甲方责任未履行产品开发、生产义务，乙方对甲方已支付款项不予退还；造成乙方损失的，乙方有权要求甲方赔偿。</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3603" y="1168434"/>
            <a:ext cx="5958205" cy="440753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30000"/>
              </a:lnSpc>
            </a:pPr>
            <a:r>
              <a:rPr lang="zh-CN" altLang="en-US" sz="2400" dirty="0"/>
              <a:t>三、知识产权与商业机密约定</a:t>
            </a:r>
          </a:p>
          <a:p>
            <a:pPr>
              <a:lnSpc>
                <a:spcPct val="130000"/>
              </a:lnSpc>
            </a:pPr>
            <a:r>
              <a:rPr lang="zh-CN" altLang="en-US" sz="2400" dirty="0"/>
              <a:t>（1）乙方承接甲方的委托服务</a:t>
            </a:r>
            <a:r>
              <a:rPr lang="zh-CN" altLang="en-US" sz="2400" dirty="0">
                <a:solidFill>
                  <a:srgbClr val="FF0000"/>
                </a:solidFill>
              </a:rPr>
              <a:t>并不意味着甲方自动获得乙方拥有的专利的使用权</a:t>
            </a:r>
            <a:r>
              <a:rPr lang="zh-CN" altLang="en-US" sz="2400" dirty="0"/>
              <a:t>。如果甲方在本协议产品获得国家有关部门注册后委托乙方生产，乙方将授予甲方专利使用权。</a:t>
            </a:r>
          </a:p>
          <a:p>
            <a:pPr>
              <a:lnSpc>
                <a:spcPct val="130000"/>
              </a:lnSpc>
            </a:pPr>
            <a:r>
              <a:rPr lang="zh-CN" altLang="en-US" sz="2400" dirty="0"/>
              <a:t>（2）甲方拥有本协议的标的物的所有权。</a:t>
            </a:r>
          </a:p>
          <a:p>
            <a:pPr>
              <a:lnSpc>
                <a:spcPct val="130000"/>
              </a:lnSpc>
            </a:pPr>
            <a:r>
              <a:rPr lang="zh-CN" altLang="en-US" sz="2400" dirty="0"/>
              <a:t>（3）乙方不提供甲方相关辅料及对照品等涉及乙方商业秘密的配方。</a:t>
            </a:r>
          </a:p>
        </p:txBody>
      </p:sp>
      <p:sp>
        <p:nvSpPr>
          <p:cNvPr id="2" name="文本框 1"/>
          <p:cNvSpPr txBox="1"/>
          <p:nvPr/>
        </p:nvSpPr>
        <p:spPr>
          <a:xfrm>
            <a:off x="6911545" y="1445655"/>
            <a:ext cx="4456672" cy="341632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50000"/>
              </a:lnSpc>
            </a:pPr>
            <a:r>
              <a:rPr lang="zh-CN" altLang="en-US" sz="2400" dirty="0"/>
              <a:t>四、本合同履行期限：</a:t>
            </a:r>
          </a:p>
          <a:p>
            <a:pPr>
              <a:lnSpc>
                <a:spcPct val="150000"/>
              </a:lnSpc>
            </a:pPr>
            <a:r>
              <a:rPr lang="zh-CN" altLang="en-US" sz="2400" dirty="0"/>
              <a:t>2020年5月1日至2021年4月30日</a:t>
            </a:r>
          </a:p>
          <a:p>
            <a:pPr>
              <a:lnSpc>
                <a:spcPct val="150000"/>
              </a:lnSpc>
            </a:pPr>
            <a:r>
              <a:rPr lang="zh-CN" altLang="en-US" sz="2400" dirty="0"/>
              <a:t>履行地点（略）；</a:t>
            </a:r>
          </a:p>
          <a:p>
            <a:pPr>
              <a:lnSpc>
                <a:spcPct val="150000"/>
              </a:lnSpc>
            </a:pPr>
            <a:r>
              <a:rPr lang="zh-CN" altLang="en-US" sz="2400" dirty="0"/>
              <a:t>履行方式：提供3批次6000份产品，以及电子报告和纸质报告</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3560" y="1184910"/>
            <a:ext cx="5958205" cy="4411079"/>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200000"/>
              </a:lnSpc>
            </a:pPr>
            <a:r>
              <a:rPr lang="zh-CN" altLang="en-US" sz="2400" dirty="0"/>
              <a:t>五、验收标准与方式</a:t>
            </a:r>
          </a:p>
          <a:p>
            <a:pPr>
              <a:lnSpc>
                <a:spcPct val="200000"/>
              </a:lnSpc>
            </a:pPr>
            <a:r>
              <a:rPr lang="zh-CN" altLang="en-US" sz="2400" dirty="0"/>
              <a:t>验收标准按本合同第（一）条第1款。</a:t>
            </a:r>
          </a:p>
          <a:p>
            <a:pPr>
              <a:lnSpc>
                <a:spcPct val="200000"/>
              </a:lnSpc>
            </a:pPr>
            <a:r>
              <a:rPr lang="zh-CN" altLang="en-US" sz="2400" dirty="0"/>
              <a:t>采用试制产品、电子报告和纸质报告方式验收，由甲方出具验收证明。</a:t>
            </a:r>
          </a:p>
          <a:p>
            <a:pPr>
              <a:lnSpc>
                <a:spcPct val="200000"/>
              </a:lnSpc>
            </a:pPr>
            <a:r>
              <a:rPr lang="zh-CN" altLang="en-US" sz="2400" dirty="0"/>
              <a:t>本合同服务项目的保证期为2年，在保证期内双方权利义务另行商定。</a:t>
            </a:r>
          </a:p>
        </p:txBody>
      </p:sp>
      <p:sp>
        <p:nvSpPr>
          <p:cNvPr id="2" name="文本框 1"/>
          <p:cNvSpPr txBox="1"/>
          <p:nvPr/>
        </p:nvSpPr>
        <p:spPr>
          <a:xfrm>
            <a:off x="6703695" y="1330325"/>
            <a:ext cx="5130800" cy="3672416"/>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200000"/>
              </a:lnSpc>
            </a:pPr>
            <a:r>
              <a:rPr lang="zh-CN" altLang="en-US" sz="2400" dirty="0"/>
              <a:t>六、报酬及其支付方式</a:t>
            </a:r>
          </a:p>
          <a:p>
            <a:pPr>
              <a:lnSpc>
                <a:spcPct val="200000"/>
              </a:lnSpc>
            </a:pPr>
            <a:r>
              <a:rPr lang="zh-CN" altLang="en-US" sz="2400" dirty="0"/>
              <a:t>本项目报酬为50万元，在合同签订后15个工作日内支付47.5万元，</a:t>
            </a:r>
          </a:p>
          <a:p>
            <a:pPr>
              <a:lnSpc>
                <a:spcPct val="200000"/>
              </a:lnSpc>
            </a:pPr>
            <a:r>
              <a:rPr lang="zh-CN" altLang="en-US" sz="2400" dirty="0"/>
              <a:t>产品送检合格后15个工作日内支付2.5万元。</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2445" y="582930"/>
            <a:ext cx="5958205" cy="56927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30000"/>
              </a:lnSpc>
            </a:pPr>
            <a:r>
              <a:rPr lang="zh-CN" altLang="en-US" sz="2000" dirty="0">
                <a:latin typeface="黑体" panose="02010609060101010101" pitchFamily="49" charset="-122"/>
                <a:ea typeface="黑体" panose="02010609060101010101" pitchFamily="49" charset="-122"/>
              </a:rPr>
              <a:t>分析：对照技术服务合同四个认定条件：</a:t>
            </a:r>
          </a:p>
          <a:p>
            <a:pPr>
              <a:lnSpc>
                <a:spcPct val="130000"/>
              </a:lnSpc>
            </a:pPr>
            <a:r>
              <a:rPr lang="zh-CN" altLang="en-US" sz="2000" dirty="0">
                <a:latin typeface="黑体" panose="02010609060101010101" pitchFamily="49" charset="-122"/>
                <a:ea typeface="黑体" panose="02010609060101010101" pitchFamily="49" charset="-122"/>
              </a:rPr>
              <a:t>一是技术服务合同的标的为“运用专业技术知识、经验和信息解决特定技术问题”，本合同乙方利用专业技术知识和能力为甲方解决“特定技术问题”，即提供3批6000份样品；</a:t>
            </a:r>
          </a:p>
          <a:p>
            <a:pPr>
              <a:lnSpc>
                <a:spcPct val="130000"/>
              </a:lnSpc>
            </a:pPr>
            <a:r>
              <a:rPr lang="zh-CN" altLang="en-US" sz="2000" dirty="0">
                <a:latin typeface="黑体" panose="02010609060101010101" pitchFamily="49" charset="-122"/>
                <a:ea typeface="黑体" panose="02010609060101010101" pitchFamily="49" charset="-122"/>
              </a:rPr>
              <a:t>二是服务内容为“改良工艺流程”，即对现有工艺进行改进，但本合同的标的物产品C的样品及其工艺需要开发，不是对已有工艺进行改良；</a:t>
            </a:r>
          </a:p>
          <a:p>
            <a:pPr>
              <a:lnSpc>
                <a:spcPct val="130000"/>
              </a:lnSpc>
            </a:pPr>
            <a:r>
              <a:rPr lang="zh-CN" altLang="en-US" sz="2000" dirty="0">
                <a:latin typeface="黑体" panose="02010609060101010101" pitchFamily="49" charset="-122"/>
                <a:ea typeface="黑体" panose="02010609060101010101" pitchFamily="49" charset="-122"/>
              </a:rPr>
              <a:t>三是本合同要求提供3批6000份样品，且“送检合格并通过”，即符合“工作成果有具体的质量和数量指标”的要求；</a:t>
            </a:r>
          </a:p>
          <a:p>
            <a:pPr>
              <a:lnSpc>
                <a:spcPct val="130000"/>
              </a:lnSpc>
            </a:pPr>
            <a:r>
              <a:rPr lang="zh-CN" altLang="en-US" sz="2000" dirty="0">
                <a:latin typeface="黑体" panose="02010609060101010101" pitchFamily="49" charset="-122"/>
                <a:ea typeface="黑体" panose="02010609060101010101" pitchFamily="49" charset="-122"/>
              </a:rPr>
              <a:t>四是本合同不涉及知识产权转移，即符合“技术知识的传递不涉及专利、技术秘密成果及其他知识产权的权属”条件。</a:t>
            </a:r>
          </a:p>
        </p:txBody>
      </p:sp>
      <p:sp>
        <p:nvSpPr>
          <p:cNvPr id="2" name="文本框 1"/>
          <p:cNvSpPr txBox="1"/>
          <p:nvPr/>
        </p:nvSpPr>
        <p:spPr>
          <a:xfrm>
            <a:off x="6671945" y="582930"/>
            <a:ext cx="5130800" cy="563118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nSpc>
                <a:spcPct val="150000"/>
              </a:lnSpc>
            </a:pPr>
            <a:r>
              <a:rPr lang="zh-CN" altLang="en-US" sz="2000" dirty="0">
                <a:latin typeface="黑体" panose="02010609060101010101" pitchFamily="49" charset="-122"/>
                <a:ea typeface="黑体" panose="02010609060101010101" pitchFamily="49" charset="-122"/>
              </a:rPr>
              <a:t>分析：本合同可签订技术开发合同：</a:t>
            </a:r>
          </a:p>
          <a:p>
            <a:pPr>
              <a:lnSpc>
                <a:spcPct val="150000"/>
              </a:lnSpc>
            </a:pPr>
            <a:r>
              <a:rPr lang="zh-CN" altLang="en-US" sz="2000" dirty="0">
                <a:latin typeface="黑体" panose="02010609060101010101" pitchFamily="49" charset="-122"/>
                <a:ea typeface="黑体" panose="02010609060101010101" pitchFamily="49" charset="-122"/>
              </a:rPr>
              <a:t>一是双方当事人签订技术合同的目的是转化科技成果B。科技成果转化项目属于技术开发合同范畴。</a:t>
            </a:r>
          </a:p>
          <a:p>
            <a:pPr>
              <a:lnSpc>
                <a:spcPct val="150000"/>
              </a:lnSpc>
            </a:pPr>
            <a:r>
              <a:rPr lang="zh-CN" altLang="en-US" sz="2000" dirty="0">
                <a:latin typeface="黑体" panose="02010609060101010101" pitchFamily="49" charset="-122"/>
                <a:ea typeface="黑体" panose="02010609060101010101" pitchFamily="49" charset="-122"/>
              </a:rPr>
              <a:t>二是合同标的是“乙方试生产3批产品C，每批2000份”，在签订合同时乙方并不掌握产品C样品，需要乙方利用其技术进行开发，符合《技术合同认定规则》第二十一条规定的技术开发合同认定条件。</a:t>
            </a:r>
          </a:p>
          <a:p>
            <a:pPr>
              <a:lnSpc>
                <a:spcPct val="150000"/>
              </a:lnSpc>
            </a:pPr>
            <a:r>
              <a:rPr lang="zh-CN" altLang="en-US" sz="2000" dirty="0">
                <a:latin typeface="黑体" panose="02010609060101010101" pitchFamily="49" charset="-122"/>
                <a:ea typeface="黑体" panose="02010609060101010101" pitchFamily="49" charset="-122"/>
              </a:rPr>
              <a:t>三是从合同条款看，多个条文提到“技术开发”。即乙方的主要职责是负责产品C的开发，并生产3批6000份样品。</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9642" y="709614"/>
            <a:ext cx="10824519" cy="483690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defRPr/>
            </a:pPr>
            <a:r>
              <a:rPr lang="zh-CN" altLang="zh-CN" sz="2000" dirty="0"/>
              <a:t>第四十条</a:t>
            </a:r>
            <a:r>
              <a:rPr lang="en-US" altLang="zh-CN" sz="2000" dirty="0"/>
              <a:t> </a:t>
            </a:r>
            <a:r>
              <a:rPr lang="zh-CN" altLang="zh-CN" sz="2000" dirty="0"/>
              <a:t>技术服务合同的认定条件是：</a:t>
            </a:r>
            <a:r>
              <a:rPr lang="en-US" altLang="zh-CN" sz="2000" dirty="0"/>
              <a:t> </a:t>
            </a:r>
            <a:br>
              <a:rPr lang="en-US" altLang="zh-CN" sz="2000" dirty="0"/>
            </a:br>
            <a:r>
              <a:rPr lang="zh-CN" altLang="zh-CN" sz="2000" dirty="0"/>
              <a:t>（一）合同的标的为</a:t>
            </a:r>
            <a:r>
              <a:rPr lang="zh-CN" altLang="zh-CN" sz="2000" b="1" dirty="0">
                <a:solidFill>
                  <a:srgbClr val="FF0000"/>
                </a:solidFill>
              </a:rPr>
              <a:t>运用专业技术知识、经验和信息解决特定技术问题</a:t>
            </a:r>
            <a:r>
              <a:rPr lang="zh-CN" altLang="zh-CN" sz="2000" dirty="0"/>
              <a:t>的服务性项目；</a:t>
            </a:r>
            <a:r>
              <a:rPr lang="en-US" altLang="zh-CN" sz="2000" dirty="0"/>
              <a:t> </a:t>
            </a:r>
            <a:br>
              <a:rPr lang="en-US" altLang="zh-CN" sz="2000" dirty="0"/>
            </a:br>
            <a:r>
              <a:rPr lang="zh-CN" altLang="zh-CN" sz="2000" dirty="0"/>
              <a:t>（二）服务内容为</a:t>
            </a:r>
            <a:r>
              <a:rPr lang="zh-CN" altLang="zh-CN" sz="2000" b="1" dirty="0">
                <a:solidFill>
                  <a:srgbClr val="FF0000"/>
                </a:solidFill>
              </a:rPr>
              <a:t>改进产品结构、改良工艺流程、提高产品质量、降低产品成本、节约资源能耗、保护资源环境、实现安全操作、提高经济效益和社会效益等专业技术工作</a:t>
            </a:r>
            <a:r>
              <a:rPr lang="zh-CN" altLang="zh-CN" sz="2000" dirty="0"/>
              <a:t>；</a:t>
            </a:r>
            <a:r>
              <a:rPr lang="en-US" altLang="zh-CN" sz="2000" dirty="0"/>
              <a:t> </a:t>
            </a:r>
            <a:br>
              <a:rPr lang="en-US" altLang="zh-CN" sz="2000" dirty="0"/>
            </a:br>
            <a:r>
              <a:rPr lang="zh-CN" altLang="zh-CN" sz="2000" dirty="0"/>
              <a:t>（三）工作成果有具体的质量和数量指标；</a:t>
            </a:r>
            <a:r>
              <a:rPr lang="en-US" altLang="zh-CN" sz="2000" dirty="0"/>
              <a:t> </a:t>
            </a:r>
            <a:br>
              <a:rPr lang="en-US" altLang="zh-CN" sz="2000" dirty="0"/>
            </a:br>
            <a:r>
              <a:rPr lang="zh-CN" altLang="zh-CN" sz="2000" dirty="0"/>
              <a:t>（四）技术知识的传递</a:t>
            </a:r>
            <a:r>
              <a:rPr lang="zh-CN" altLang="zh-CN" sz="2000" b="1" dirty="0">
                <a:solidFill>
                  <a:srgbClr val="FF0000"/>
                </a:solidFill>
              </a:rPr>
              <a:t>不涉及专利、技术秘密成果及其他知识产权的权属</a:t>
            </a:r>
            <a:r>
              <a:rPr lang="zh-CN" altLang="zh-CN" sz="2000" dirty="0"/>
              <a:t>。</a:t>
            </a:r>
            <a:endParaRPr lang="en-US" altLang="zh-CN" sz="2000" dirty="0"/>
          </a:p>
          <a:p>
            <a:pPr>
              <a:lnSpc>
                <a:spcPct val="130000"/>
              </a:lnSpc>
              <a:defRPr/>
            </a:pPr>
            <a:r>
              <a:rPr lang="zh-CN" altLang="zh-CN" sz="2000" dirty="0"/>
              <a:t>第四十一条</a:t>
            </a:r>
            <a:r>
              <a:rPr lang="en-US" altLang="zh-CN" sz="2000" dirty="0"/>
              <a:t> </a:t>
            </a:r>
            <a:r>
              <a:rPr lang="zh-CN" altLang="zh-CN" sz="2000" dirty="0"/>
              <a:t>下列各项符合本规则第四十条规定，且该专业技术项目有明确技术问题和解决难度的，属于技术服务合同：</a:t>
            </a:r>
            <a:r>
              <a:rPr lang="en-US" altLang="zh-CN" sz="2000" dirty="0"/>
              <a:t> </a:t>
            </a:r>
            <a:br>
              <a:rPr lang="en-US" altLang="zh-CN" sz="2000" dirty="0"/>
            </a:br>
            <a:r>
              <a:rPr lang="zh-CN" altLang="zh-CN" sz="2000" dirty="0"/>
              <a:t>（一）产品设计服务，包括关键零部件、国产化配套件、专用工模量具及工装设计和具有特殊技术要求的非标准设备的设计，以及其他改进产品结构的设计；</a:t>
            </a:r>
            <a:r>
              <a:rPr lang="en-US" altLang="zh-CN" sz="2000" dirty="0"/>
              <a:t> </a:t>
            </a:r>
            <a:br>
              <a:rPr lang="en-US" altLang="zh-CN" sz="2000" dirty="0"/>
            </a:br>
            <a:r>
              <a:rPr lang="zh-CN" altLang="zh-CN" sz="2000" dirty="0"/>
              <a:t>（二）工艺服务，包括有特殊技术要求的工艺编制、新产品试制中的工艺技术指导，以及其他工艺流程的改进设计；</a:t>
            </a:r>
            <a:r>
              <a:rPr lang="en-US" altLang="zh-CN" sz="2000" dirty="0"/>
              <a:t> </a:t>
            </a:r>
            <a:endParaRPr lang="zh-CN" altLang="en-US" sz="2000" dirty="0"/>
          </a:p>
        </p:txBody>
      </p:sp>
    </p:spTree>
    <p:extLst>
      <p:ext uri="{BB962C8B-B14F-4D97-AF65-F5344CB8AC3E}">
        <p14:creationId xmlns:p14="http://schemas.microsoft.com/office/powerpoint/2010/main" val="2871332378"/>
      </p:ext>
    </p:extLst>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06364" y="954544"/>
            <a:ext cx="10923373" cy="52622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defRPr/>
            </a:pPr>
            <a:r>
              <a:rPr lang="zh-CN" altLang="zh-CN" sz="2000" dirty="0"/>
              <a:t>（三）测试分析服务，包括有特殊技术要求的技术成果测试分析，新产品、新材料、植物新品种性能的测试分析，以及其他非标准化的测试分析；</a:t>
            </a:r>
            <a:r>
              <a:rPr lang="en-US" altLang="zh-CN" sz="2000" dirty="0"/>
              <a:t> </a:t>
            </a:r>
            <a:br>
              <a:rPr lang="en-US" altLang="zh-CN" sz="2000" dirty="0"/>
            </a:br>
            <a:r>
              <a:rPr lang="zh-CN" altLang="zh-CN" sz="2000" dirty="0"/>
              <a:t>（四）计算机技术应用服务，包括：计算机硬件、软件、嵌入式系统、计算机网络技术的应用服务，</a:t>
            </a:r>
            <a:r>
              <a:rPr lang="en-US" altLang="zh-CN" sz="2000" dirty="0"/>
              <a:t>CAD</a:t>
            </a:r>
            <a:r>
              <a:rPr lang="zh-CN" altLang="zh-CN" sz="2000" dirty="0"/>
              <a:t>、</a:t>
            </a:r>
            <a:r>
              <a:rPr lang="en-US" altLang="zh-CN" sz="2000" dirty="0"/>
              <a:t>CIMS</a:t>
            </a:r>
            <a:r>
              <a:rPr lang="zh-CN" altLang="zh-CN" sz="2000" dirty="0"/>
              <a:t>的推广、应用和技术指导等；</a:t>
            </a:r>
            <a:r>
              <a:rPr lang="en-US" altLang="zh-CN" sz="2000" dirty="0"/>
              <a:t> </a:t>
            </a:r>
            <a:br>
              <a:rPr lang="en-US" altLang="zh-CN" sz="2000" dirty="0"/>
            </a:br>
            <a:r>
              <a:rPr lang="zh-CN" altLang="zh-CN" sz="2000" dirty="0"/>
              <a:t>（五）新型或者复杂生产线的调试及技术指导；</a:t>
            </a:r>
            <a:r>
              <a:rPr lang="en-US" altLang="zh-CN" sz="2000" dirty="0"/>
              <a:t> </a:t>
            </a:r>
            <a:br>
              <a:rPr lang="en-US" altLang="zh-CN" sz="2000" dirty="0"/>
            </a:br>
            <a:r>
              <a:rPr lang="zh-CN" altLang="zh-CN" sz="2000" dirty="0"/>
              <a:t>（六）特定技术项目的信息加工、分析和检索；</a:t>
            </a:r>
            <a:r>
              <a:rPr lang="en-US" altLang="zh-CN" sz="2000" dirty="0"/>
              <a:t> </a:t>
            </a:r>
            <a:br>
              <a:rPr lang="en-US" altLang="zh-CN" sz="2000" dirty="0"/>
            </a:br>
            <a:r>
              <a:rPr lang="zh-CN" altLang="zh-CN" sz="2000" dirty="0"/>
              <a:t>（七）</a:t>
            </a:r>
            <a:r>
              <a:rPr lang="zh-CN" altLang="zh-CN" sz="2000" b="1" dirty="0">
                <a:solidFill>
                  <a:srgbClr val="FF0000"/>
                </a:solidFill>
              </a:rPr>
              <a:t>农业的产前、产中、产后技术服务</a:t>
            </a:r>
            <a:r>
              <a:rPr lang="zh-CN" altLang="zh-CN" sz="2000" dirty="0"/>
              <a:t>，包括为技术成果推广，以及</a:t>
            </a:r>
            <a:r>
              <a:rPr lang="zh-CN" altLang="zh-CN" sz="2000" b="1" dirty="0">
                <a:solidFill>
                  <a:srgbClr val="FF0000"/>
                </a:solidFill>
              </a:rPr>
              <a:t>为提高农业产量、品质、发展新品种、降低消耗、提高经济效益和社会效益</a:t>
            </a:r>
            <a:r>
              <a:rPr lang="zh-CN" altLang="zh-CN" sz="2000" dirty="0"/>
              <a:t>的有关技术服务。</a:t>
            </a:r>
            <a:r>
              <a:rPr lang="en-US" altLang="zh-CN" sz="2000" dirty="0"/>
              <a:t> </a:t>
            </a:r>
            <a:br>
              <a:rPr lang="en-US" altLang="zh-CN" sz="2000" dirty="0"/>
            </a:br>
            <a:r>
              <a:rPr lang="zh-CN" altLang="zh-CN" sz="2000" dirty="0"/>
              <a:t>（八）为特殊产品技术标准的制订；</a:t>
            </a:r>
            <a:r>
              <a:rPr lang="en-US" altLang="zh-CN" sz="2000" dirty="0"/>
              <a:t> </a:t>
            </a:r>
            <a:br>
              <a:rPr lang="en-US" altLang="zh-CN" sz="2000" dirty="0"/>
            </a:br>
            <a:r>
              <a:rPr lang="zh-CN" altLang="zh-CN" sz="2000" dirty="0"/>
              <a:t>（九）对动植物细胞植入特定基因、进行基因重组；</a:t>
            </a:r>
            <a:r>
              <a:rPr lang="en-US" altLang="zh-CN" sz="2000" dirty="0"/>
              <a:t> </a:t>
            </a:r>
            <a:br>
              <a:rPr lang="en-US" altLang="zh-CN" sz="2000" dirty="0"/>
            </a:br>
            <a:r>
              <a:rPr lang="zh-CN" altLang="zh-CN" sz="2000" dirty="0"/>
              <a:t>（十）对重大事故进行定性定量技术分析；</a:t>
            </a:r>
            <a:r>
              <a:rPr lang="en-US" altLang="zh-CN" sz="2000" dirty="0"/>
              <a:t> </a:t>
            </a:r>
            <a:br>
              <a:rPr lang="en-US" altLang="zh-CN" sz="2000" dirty="0"/>
            </a:br>
            <a:r>
              <a:rPr lang="zh-CN" altLang="zh-CN" sz="2000" dirty="0"/>
              <a:t>（十一）为重大科技成果进行定性定量技术鉴定或者评价。</a:t>
            </a:r>
            <a:r>
              <a:rPr lang="en-US" altLang="zh-CN" sz="2000" dirty="0"/>
              <a:t> </a:t>
            </a:r>
            <a:br>
              <a:rPr lang="en-US" altLang="zh-CN" sz="2000" dirty="0"/>
            </a:br>
            <a:r>
              <a:rPr lang="zh-CN" altLang="zh-CN" sz="2000" dirty="0"/>
              <a:t>前款各项属于</a:t>
            </a:r>
            <a:r>
              <a:rPr lang="zh-CN" altLang="zh-CN" sz="2000" b="1" dirty="0">
                <a:solidFill>
                  <a:srgbClr val="FF0000"/>
                </a:solidFill>
              </a:rPr>
              <a:t>当事人一般日常经营业务范围的</a:t>
            </a:r>
            <a:r>
              <a:rPr lang="zh-CN" altLang="zh-CN" sz="2000" dirty="0"/>
              <a:t>，不应认定为技术服务合同。</a:t>
            </a:r>
            <a:endParaRPr lang="zh-CN" altLang="en-US" sz="2000" dirty="0"/>
          </a:p>
        </p:txBody>
      </p:sp>
    </p:spTree>
    <p:extLst>
      <p:ext uri="{BB962C8B-B14F-4D97-AF65-F5344CB8AC3E}">
        <p14:creationId xmlns:p14="http://schemas.microsoft.com/office/powerpoint/2010/main" val="3754980777"/>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1188" y="1176685"/>
            <a:ext cx="10915135" cy="44680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zh-CN" altLang="zh-CN" sz="2400" dirty="0"/>
              <a:t>第四十二条</a:t>
            </a:r>
            <a:r>
              <a:rPr lang="en-US" altLang="zh-CN" sz="2400" dirty="0"/>
              <a:t> </a:t>
            </a:r>
            <a:r>
              <a:rPr lang="zh-CN" altLang="zh-CN" sz="2400" dirty="0"/>
              <a:t>下列合同不属于技术服务合同：</a:t>
            </a:r>
            <a:r>
              <a:rPr lang="en-US" altLang="zh-CN" sz="2400" dirty="0"/>
              <a:t> </a:t>
            </a:r>
            <a:br>
              <a:rPr lang="en-US" altLang="zh-CN" sz="2400" dirty="0"/>
            </a:br>
            <a:r>
              <a:rPr lang="zh-CN" altLang="zh-CN" sz="2400" dirty="0"/>
              <a:t>（一）以</a:t>
            </a:r>
            <a:r>
              <a:rPr lang="zh-CN" altLang="zh-CN" sz="2400" b="1" dirty="0">
                <a:solidFill>
                  <a:srgbClr val="FF0000"/>
                </a:solidFill>
              </a:rPr>
              <a:t>常规手段或者为生产经营目的进行一般</a:t>
            </a:r>
            <a:r>
              <a:rPr lang="zh-CN" altLang="zh-CN" sz="2400" dirty="0"/>
              <a:t>加工、定作、修理、修缮、广告、印刷、测绘、标准化测试等订立的加工承揽合同和建设工程的勘察、设计、安装、施工监理合同。但</a:t>
            </a:r>
            <a:r>
              <a:rPr lang="zh-CN" altLang="zh-CN" sz="2400" b="1" dirty="0">
                <a:solidFill>
                  <a:srgbClr val="FF0000"/>
                </a:solidFill>
              </a:rPr>
              <a:t>以非常规技术手段</a:t>
            </a:r>
            <a:r>
              <a:rPr lang="zh-CN" altLang="zh-CN" sz="2400" dirty="0"/>
              <a:t>，解决复杂、特殊技术问题而单独订立的合同除外。</a:t>
            </a:r>
            <a:r>
              <a:rPr lang="en-US" altLang="zh-CN" sz="2400" dirty="0"/>
              <a:t> </a:t>
            </a:r>
            <a:br>
              <a:rPr lang="en-US" altLang="zh-CN" sz="2400" dirty="0"/>
            </a:br>
            <a:r>
              <a:rPr lang="zh-CN" altLang="zh-CN" sz="2400" dirty="0"/>
              <a:t>（二）就描晒复印图纸、翻译资料、摄影摄像等所订立的合同；</a:t>
            </a:r>
            <a:r>
              <a:rPr lang="en-US" altLang="zh-CN" sz="2400" dirty="0"/>
              <a:t> </a:t>
            </a:r>
            <a:br>
              <a:rPr lang="en-US" altLang="zh-CN" sz="2400" dirty="0"/>
            </a:br>
            <a:r>
              <a:rPr lang="zh-CN" altLang="zh-CN" sz="2400" dirty="0"/>
              <a:t>（三）</a:t>
            </a:r>
            <a:r>
              <a:rPr lang="zh-CN" altLang="zh-CN" sz="2400" b="1" dirty="0">
                <a:solidFill>
                  <a:srgbClr val="FF0000"/>
                </a:solidFill>
              </a:rPr>
              <a:t>计量检定单位就强制性计量检定所订立</a:t>
            </a:r>
            <a:r>
              <a:rPr lang="zh-CN" altLang="zh-CN" sz="2400" dirty="0"/>
              <a:t>的合同；</a:t>
            </a:r>
            <a:r>
              <a:rPr lang="en-US" altLang="zh-CN" sz="2400" dirty="0"/>
              <a:t> </a:t>
            </a:r>
            <a:br>
              <a:rPr lang="en-US" altLang="zh-CN" sz="2400" dirty="0"/>
            </a:br>
            <a:r>
              <a:rPr lang="zh-CN" altLang="zh-CN" sz="2400" dirty="0"/>
              <a:t>（四）理化测试分析单位就仪器设备的购售、租赁及用户服务所订立的合同。</a:t>
            </a:r>
            <a:endParaRPr lang="zh-CN" altLang="en-US" sz="2400" dirty="0"/>
          </a:p>
        </p:txBody>
      </p:sp>
    </p:spTree>
    <p:extLst>
      <p:ext uri="{BB962C8B-B14F-4D97-AF65-F5344CB8AC3E}">
        <p14:creationId xmlns:p14="http://schemas.microsoft.com/office/powerpoint/2010/main" val="1473962078"/>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78066" y="1006157"/>
            <a:ext cx="1314450" cy="7699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提纲</a:t>
            </a:r>
          </a:p>
        </p:txBody>
      </p:sp>
      <p:sp>
        <p:nvSpPr>
          <p:cNvPr id="30723" name="TextBox 30"/>
          <p:cNvSpPr txBox="1"/>
          <p:nvPr/>
        </p:nvSpPr>
        <p:spPr>
          <a:xfrm>
            <a:off x="1875172" y="2032497"/>
            <a:ext cx="9230360" cy="35394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indent="0" eaLnBrk="1" hangingPunct="1">
              <a:lnSpc>
                <a:spcPct val="200000"/>
              </a:lnSpc>
              <a:spcBef>
                <a:spcPct val="0"/>
              </a:spcBef>
              <a:buNone/>
            </a:pPr>
            <a:r>
              <a:rPr lang="zh-CN" altLang="en-US" b="1" dirty="0">
                <a:solidFill>
                  <a:srgbClr val="D9D9D9"/>
                </a:solidFill>
                <a:latin typeface="Times New Roman" panose="02020603050405020304" pitchFamily="18" charset="0"/>
                <a:ea typeface="微软雅黑" panose="020B0503020204020204" pitchFamily="34" charset="-122"/>
              </a:rPr>
              <a:t>一、技术合同及其风险概述</a:t>
            </a:r>
            <a:endParaRPr lang="en-US" altLang="zh-CN" b="1" dirty="0">
              <a:solidFill>
                <a:srgbClr val="D9D9D9"/>
              </a:solidFill>
              <a:latin typeface="Times New Roman" panose="02020603050405020304" pitchFamily="18" charset="0"/>
              <a:ea typeface="微软雅黑" panose="020B0503020204020204" pitchFamily="34" charset="-122"/>
            </a:endParaRPr>
          </a:p>
          <a:p>
            <a:pPr marL="0" indent="0" eaLnBrk="1" hangingPunct="1">
              <a:lnSpc>
                <a:spcPct val="200000"/>
              </a:lnSpc>
              <a:spcBef>
                <a:spcPct val="0"/>
              </a:spcBef>
              <a:buNone/>
            </a:pPr>
            <a:r>
              <a:rPr lang="zh-CN" altLang="en-US" b="1" dirty="0">
                <a:solidFill>
                  <a:srgbClr val="D9D9D9"/>
                </a:solidFill>
                <a:latin typeface="Times New Roman" panose="02020603050405020304" pitchFamily="18" charset="0"/>
                <a:ea typeface="微软雅黑" panose="020B0503020204020204" pitchFamily="34" charset="-122"/>
              </a:rPr>
              <a:t>二、技术合同签订风险防范案例解析</a:t>
            </a:r>
            <a:endParaRPr lang="en-US" altLang="zh-CN" b="1" dirty="0">
              <a:solidFill>
                <a:srgbClr val="D9D9D9"/>
              </a:solidFill>
              <a:latin typeface="Times New Roman" panose="02020603050405020304" pitchFamily="18" charset="0"/>
              <a:ea typeface="微软雅黑" panose="020B0503020204020204" pitchFamily="34" charset="-122"/>
            </a:endParaRPr>
          </a:p>
          <a:p>
            <a:pPr marL="0" lvl="0" indent="0" eaLnBrk="1" hangingPunct="1">
              <a:lnSpc>
                <a:spcPct val="200000"/>
              </a:lnSpc>
              <a:spcBef>
                <a:spcPct val="0"/>
              </a:spcBef>
              <a:buFontTx/>
              <a:buNone/>
            </a:pPr>
            <a:r>
              <a:rPr lang="zh-CN" altLang="en-US" b="1" dirty="0">
                <a:solidFill>
                  <a:srgbClr val="D9D9D9"/>
                </a:solidFill>
                <a:latin typeface="Times New Roman" panose="02020603050405020304" pitchFamily="18" charset="0"/>
                <a:ea typeface="微软雅黑" panose="020B0503020204020204" pitchFamily="34" charset="-122"/>
              </a:rPr>
              <a:t>三、技术合同履行案例解析</a:t>
            </a:r>
            <a:endParaRPr lang="en-US" altLang="zh-CN" b="1" dirty="0">
              <a:solidFill>
                <a:srgbClr val="D9D9D9"/>
              </a:solidFill>
              <a:latin typeface="Times New Roman" panose="02020603050405020304" pitchFamily="18" charset="0"/>
              <a:ea typeface="微软雅黑" panose="020B0503020204020204" pitchFamily="34" charset="-122"/>
            </a:endParaRPr>
          </a:p>
          <a:p>
            <a:pPr marL="0" indent="0" eaLnBrk="1" hangingPunct="1">
              <a:lnSpc>
                <a:spcPct val="200000"/>
              </a:lnSpc>
              <a:spcBef>
                <a:spcPct val="0"/>
              </a:spcBef>
              <a:buNone/>
            </a:pPr>
            <a:r>
              <a:rPr lang="zh-CN" altLang="en-US" b="1" dirty="0">
                <a:latin typeface="Times New Roman" panose="02020603050405020304" pitchFamily="18" charset="0"/>
                <a:ea typeface="微软雅黑" panose="020B0503020204020204" pitchFamily="34" charset="-122"/>
              </a:rPr>
              <a:t>四、技术合同类型案例解析</a:t>
            </a:r>
            <a:endParaRPr lang="en-US" altLang="zh-CN" b="1" dirty="0">
              <a:latin typeface="Times New Roman" panose="02020603050405020304" pitchFamily="18" charset="0"/>
              <a:ea typeface="微软雅黑" panose="020B0503020204020204" pitchFamily="34" charset="-122"/>
            </a:endParaRPr>
          </a:p>
        </p:txBody>
      </p:sp>
      <p:sp>
        <p:nvSpPr>
          <p:cNvPr id="5" name="矩形 4"/>
          <p:cNvSpPr/>
          <p:nvPr/>
        </p:nvSpPr>
        <p:spPr>
          <a:xfrm>
            <a:off x="1735128" y="4790415"/>
            <a:ext cx="8569325" cy="7207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725" name="灯片编号占位符 1"/>
          <p:cNvSpPr txBox="1"/>
          <p:nvPr/>
        </p:nvSpPr>
        <p:spPr>
          <a:xfrm>
            <a:off x="10239375" y="6500813"/>
            <a:ext cx="428625" cy="2730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eaLnBrk="1" hangingPunct="1">
              <a:lnSpc>
                <a:spcPct val="100000"/>
              </a:lnSpc>
              <a:spcBef>
                <a:spcPct val="0"/>
              </a:spcBef>
              <a:buFontTx/>
              <a:buNone/>
            </a:pPr>
            <a:fld id="{9A0DB2DC-4C9A-4742-B13C-FB6460FD3503}" type="slidenum">
              <a:rPr lang="zh-CN" altLang="en-US" sz="1400" dirty="0">
                <a:solidFill>
                  <a:srgbClr val="404040"/>
                </a:solidFill>
                <a:latin typeface="Arial Unicode MS" pitchFamily="34" charset="-122"/>
                <a:ea typeface="Arial Unicode MS" pitchFamily="34" charset="-122"/>
              </a:rPr>
              <a:t>48</a:t>
            </a:fld>
            <a:endParaRPr lang="zh-CN" altLang="en-US" sz="1400" dirty="0">
              <a:solidFill>
                <a:srgbClr val="404040"/>
              </a:solidFill>
              <a:latin typeface="Arial Unicode MS" pitchFamily="34" charset="-122"/>
              <a:ea typeface="Arial Unicode MS" pitchFamily="34" charset="-122"/>
            </a:endParaRPr>
          </a:p>
        </p:txBody>
      </p:sp>
    </p:spTree>
    <p:extLst>
      <p:ext uri="{BB962C8B-B14F-4D97-AF65-F5344CB8AC3E}">
        <p14:creationId xmlns:p14="http://schemas.microsoft.com/office/powerpoint/2010/main" val="2192156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480694" y="334554"/>
            <a:ext cx="11316353" cy="6186309"/>
          </a:xfrm>
          <a:prstGeom prst="rect">
            <a:avLst/>
          </a:prstGeom>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304800" algn="l" defTabSz="914400" rtl="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案例</a:t>
            </a:r>
            <a:r>
              <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1</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a:t>
            </a:r>
            <a:r>
              <a:rPr kumimoji="0" 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某企业（甲方）拟与某研究所（乙方）签订一份某药品成果的技术转让合同，约定乙方向甲方转让该药品发明专利技术，由乙方负责按照</a:t>
            </a:r>
            <a:r>
              <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CFDA</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新注册分类中注册申报临床及生产批件要求完成该项目的研究，通过药品研制现场检查，使甲方获得该药品的临床批件，并协助甲方申报生产直至最终获得生产批件、上市销售。</a:t>
            </a:r>
            <a:endPar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endParaRPr>
          </a:p>
          <a:p>
            <a:pPr marL="0" marR="0" lvl="0" indent="304800" algn="l" defTabSz="914400" rtl="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1" i="0" u="none" strike="noStrike" kern="1200" cap="none" spc="0" normalizeH="0" baseline="0" noProof="0" dirty="0">
                <a:ln>
                  <a:noFill/>
                </a:ln>
                <a:solidFill>
                  <a:srgbClr val="000000"/>
                </a:solidFill>
                <a:effectLst/>
                <a:uLnTx/>
                <a:uFillTx/>
                <a:latin typeface="+mn-ea"/>
                <a:ea typeface="+mn-ea"/>
                <a:cs typeface="宋体" panose="02010600030101010101" pitchFamily="2" charset="-122"/>
              </a:rPr>
              <a:t>该项目的技术转让费为</a:t>
            </a:r>
            <a:r>
              <a:rPr kumimoji="0" lang="en-US" altLang="zh-CN" sz="2400" b="1" i="0" u="none" strike="noStrike" kern="1200" cap="none" spc="0" normalizeH="0" baseline="0" noProof="0" dirty="0">
                <a:ln>
                  <a:noFill/>
                </a:ln>
                <a:solidFill>
                  <a:srgbClr val="000000"/>
                </a:solidFill>
                <a:effectLst/>
                <a:uLnTx/>
                <a:uFillTx/>
                <a:latin typeface="+mn-ea"/>
                <a:ea typeface="+mn-ea"/>
                <a:cs typeface="宋体" panose="02010600030101010101" pitchFamily="2" charset="-122"/>
              </a:rPr>
              <a:t>2000</a:t>
            </a:r>
            <a:r>
              <a:rPr kumimoji="0" lang="zh-CN" altLang="en-US" sz="2400" b="1" i="0" u="none" strike="noStrike" kern="1200" cap="none" spc="0" normalizeH="0" baseline="0" noProof="0" dirty="0">
                <a:ln>
                  <a:noFill/>
                </a:ln>
                <a:solidFill>
                  <a:srgbClr val="000000"/>
                </a:solidFill>
                <a:effectLst/>
                <a:uLnTx/>
                <a:uFillTx/>
                <a:latin typeface="+mn-ea"/>
                <a:ea typeface="+mn-ea"/>
                <a:cs typeface="宋体" panose="02010600030101010101" pitchFamily="2" charset="-122"/>
              </a:rPr>
              <a:t>万元，全部由甲方承担，其中发明专利转让费</a:t>
            </a:r>
            <a:r>
              <a:rPr kumimoji="0" lang="en-US" altLang="zh-CN" sz="2400" b="1" i="0" u="none" strike="noStrike" kern="1200" cap="none" spc="0" normalizeH="0" baseline="0" noProof="0" dirty="0">
                <a:ln>
                  <a:noFill/>
                </a:ln>
                <a:solidFill>
                  <a:srgbClr val="000000"/>
                </a:solidFill>
                <a:effectLst/>
                <a:uLnTx/>
                <a:uFillTx/>
                <a:latin typeface="+mn-ea"/>
                <a:ea typeface="+mn-ea"/>
                <a:cs typeface="宋体" panose="02010600030101010101" pitchFamily="2" charset="-122"/>
              </a:rPr>
              <a:t>30</a:t>
            </a:r>
            <a:r>
              <a:rPr kumimoji="0" lang="zh-CN" altLang="en-US" sz="2400" b="1" i="0" u="none" strike="noStrike" kern="1200" cap="none" spc="0" normalizeH="0" baseline="0" noProof="0" dirty="0">
                <a:ln>
                  <a:noFill/>
                </a:ln>
                <a:solidFill>
                  <a:srgbClr val="000000"/>
                </a:solidFill>
                <a:effectLst/>
                <a:uLnTx/>
                <a:uFillTx/>
                <a:latin typeface="+mn-ea"/>
                <a:ea typeface="+mn-ea"/>
                <a:cs typeface="宋体" panose="02010600030101010101" pitchFamily="2" charset="-122"/>
              </a:rPr>
              <a:t>万元，采取阶段式分期付款方式</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。乙方应按照该合同的附件协议所确定的研究开发计划进行本项目的研究开发工作，并达到相应的开发进度，甲方才支付相应款项。</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304800" algn="l" defTabSz="914400" rtl="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在合同正式签订后</a:t>
            </a:r>
            <a:r>
              <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15</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日内甲方向乙方付款</a:t>
            </a:r>
            <a:r>
              <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10%</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a:t>
            </a:r>
            <a:r>
              <a:rPr kumimoji="0" lang="zh-CN" altLang="en-US" sz="24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宋体" panose="02010600030101010101" pitchFamily="2" charset="-122"/>
              </a:rPr>
              <a:t>含发明专利权转让费</a:t>
            </a:r>
            <a:r>
              <a:rPr kumimoji="0" lang="en-US" altLang="zh-CN" sz="24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宋体" panose="02010600030101010101" pitchFamily="2" charset="-122"/>
              </a:rPr>
              <a:t>30</a:t>
            </a:r>
            <a:r>
              <a:rPr kumimoji="0" lang="zh-CN" altLang="en-US" sz="24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宋体" panose="02010600030101010101" pitchFamily="2" charset="-122"/>
              </a:rPr>
              <a:t>万元</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。要求乙方在收到该笔款项后</a:t>
            </a:r>
            <a:r>
              <a:rPr kumimoji="0"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3</a:t>
            </a:r>
            <a:r>
              <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宋体" panose="02010600030101010101" pitchFamily="2" charset="-122"/>
              </a:rPr>
              <a:t>日内向甲方提供该项目的全部现有技术资料及下一步研究方案，包括但不限于研究原始数据、记录、申报资料、原辅料包材供应商信息及价格、仪器设备厂家型号及价格等，并按照甲方提供的方案开展相关制剂研究。</a:t>
            </a:r>
            <a:endPar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p:cNvPicPr>
          <p:nvPr/>
        </p:nvPicPr>
        <p:blipFill>
          <a:blip r:embed="rId2"/>
          <a:stretch>
            <a:fillRect/>
          </a:stretch>
        </p:blipFill>
        <p:spPr>
          <a:xfrm>
            <a:off x="2941638" y="0"/>
            <a:ext cx="9151937" cy="6858000"/>
          </a:xfrm>
          <a:prstGeom prst="rect">
            <a:avLst/>
          </a:prstGeom>
          <a:noFill/>
          <a:ln w="9525">
            <a:noFill/>
          </a:ln>
        </p:spPr>
      </p:pic>
      <p:sp>
        <p:nvSpPr>
          <p:cNvPr id="3" name="文本框 2"/>
          <p:cNvSpPr txBox="1"/>
          <p:nvPr/>
        </p:nvSpPr>
        <p:spPr>
          <a:xfrm>
            <a:off x="635000" y="831850"/>
            <a:ext cx="2306638" cy="39703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342900" marR="0" lvl="0" indent="-342900" algn="l" defTabSz="914400" rtl="0" eaLnBrk="0" fontAlgn="base" latinLnBrk="0" hangingPunct="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dk1"/>
                </a:solidFill>
                <a:effectLst/>
                <a:uLnTx/>
                <a:uFillTx/>
                <a:latin typeface="+mn-lt"/>
                <a:ea typeface="+mn-ea"/>
                <a:cs typeface="+mn-cs"/>
              </a:rPr>
              <a:t>花了四年时间撰写出版</a:t>
            </a:r>
            <a:endParaRPr kumimoji="0" lang="en-US" altLang="zh-CN" sz="2400" b="0" i="0" u="none" strike="noStrike" kern="1200" cap="none" spc="0" normalizeH="0" baseline="0" noProof="0" dirty="0">
              <a:ln>
                <a:noFill/>
              </a:ln>
              <a:solidFill>
                <a:schemeClr val="dk1"/>
              </a:solidFill>
              <a:effectLst/>
              <a:uLnTx/>
              <a:uFillTx/>
              <a:latin typeface="+mn-lt"/>
              <a:ea typeface="+mn-ea"/>
              <a:cs typeface="+mn-cs"/>
            </a:endParaRPr>
          </a:p>
          <a:p>
            <a:pPr marL="342900" marR="0" lvl="0" indent="-342900" algn="l" defTabSz="914400" rtl="0" eaLnBrk="0" fontAlgn="base" latinLnBrk="0" hangingPunct="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dk1"/>
                </a:solidFill>
                <a:effectLst/>
                <a:uLnTx/>
                <a:uFillTx/>
                <a:latin typeface="+mn-lt"/>
                <a:ea typeface="+mn-ea"/>
                <a:cs typeface="+mn-cs"/>
              </a:rPr>
              <a:t>突出实操，并结合政策落实</a:t>
            </a:r>
            <a:endParaRPr kumimoji="0" lang="en-US" altLang="zh-CN" sz="2400" b="0" i="0" u="none" strike="noStrike" kern="1200" cap="none" spc="0" normalizeH="0" baseline="0" noProof="0" dirty="0">
              <a:ln>
                <a:noFill/>
              </a:ln>
              <a:solidFill>
                <a:schemeClr val="dk1"/>
              </a:solidFill>
              <a:effectLst/>
              <a:uLnTx/>
              <a:uFillTx/>
              <a:latin typeface="+mn-lt"/>
              <a:ea typeface="+mn-ea"/>
              <a:cs typeface="+mn-cs"/>
            </a:endParaRPr>
          </a:p>
          <a:p>
            <a:pPr marL="342900" marR="0" lvl="0" indent="-342900" algn="l" defTabSz="914400" rtl="0" eaLnBrk="0" fontAlgn="base" latinLnBrk="0" hangingPunct="0">
              <a:lnSpc>
                <a:spcPct val="150000"/>
              </a:lnSpc>
              <a:spcBef>
                <a:spcPct val="0"/>
              </a:spcBef>
              <a:spcAft>
                <a:spcPct val="0"/>
              </a:spcAft>
              <a:buClr>
                <a:srgbClr val="FF0000"/>
              </a:buClr>
              <a:buSzTx/>
              <a:buFont typeface="Wingdings" panose="05000000000000000000" pitchFamily="2" charset="2"/>
              <a:buChar char="l"/>
              <a:defRPr/>
            </a:pPr>
            <a:r>
              <a:rPr kumimoji="0" lang="zh-CN" altLang="en-US" sz="2400" b="0" i="0" u="none" strike="noStrike" kern="1200" cap="none" spc="0" normalizeH="0" baseline="0" noProof="0" dirty="0">
                <a:ln>
                  <a:noFill/>
                </a:ln>
                <a:solidFill>
                  <a:schemeClr val="dk1"/>
                </a:solidFill>
                <a:effectLst/>
                <a:uLnTx/>
                <a:uFillTx/>
                <a:latin typeface="+mn-lt"/>
                <a:ea typeface="+mn-ea"/>
                <a:cs typeface="+mn-cs"/>
              </a:rPr>
              <a:t>多种案例类型</a:t>
            </a:r>
          </a:p>
        </p:txBody>
      </p:sp>
    </p:spTree>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865" y="650875"/>
            <a:ext cx="10725785" cy="55457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304800" algn="l" defTabSz="914400" rtl="0" eaLnBrk="0" fontAlgn="base" latinLnBrk="0" hangingPunct="0">
              <a:lnSpc>
                <a:spcPct val="150000"/>
              </a:lnSpc>
              <a:spcBef>
                <a:spcPct val="0"/>
              </a:spcBef>
              <a:spcAft>
                <a:spcPct val="0"/>
              </a:spcAft>
              <a:buClr>
                <a:srgbClr val="FF0000"/>
              </a:buClr>
              <a:buSzTx/>
              <a:buFontTx/>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rPr>
              <a:t>在</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宋体" panose="02010600030101010101" pitchFamily="2" charset="-122"/>
              </a:rPr>
              <a:t>乙方完成甲方提出的制剂研究、质量研究、临床前研究的所有内容</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rPr>
              <a:t>，并经甲方确认后</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rPr>
              <a:t>15</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rPr>
              <a:t>日内，甲方向乙方付款</a:t>
            </a: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rPr>
              <a:t>30%</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rPr>
              <a:t>。如果临床前研究不获通过，乙方同意协同甲方进行技术改进研究，期间所产生的费用由乙方承担。</a:t>
            </a:r>
            <a:endPar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L="0" marR="0" lvl="0" indent="304800" algn="l" defTabSz="914400" rtl="0" eaLnBrk="0" fontAlgn="base" latinLnBrk="0" hangingPunct="0">
              <a:lnSpc>
                <a:spcPct val="150000"/>
              </a:lnSpc>
              <a:spcBef>
                <a:spcPct val="0"/>
              </a:spcBef>
              <a:spcAft>
                <a:spcPct val="0"/>
              </a:spcAft>
              <a:buClr>
                <a:srgbClr val="FF0000"/>
              </a:buClr>
              <a:buSzTx/>
              <a:buFontTx/>
              <a:buNone/>
              <a:defRPr/>
            </a:pPr>
            <a:r>
              <a:rPr kumimoji="0" lang="en-US" altLang="zh-CN"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a:t>
            </a:r>
            <a:endParaRPr kumimoji="0" lang="zh-CN" altLang="en-US" sz="24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问题：</a:t>
            </a:r>
            <a:endPar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1</a:t>
            </a:r>
            <a:r>
              <a:rPr kumimoji="0" lang="zh-CN" altLang="en-US"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、这是技术转让合同还是技术开发合同？</a:t>
            </a:r>
            <a:endPar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2</a:t>
            </a:r>
            <a:r>
              <a:rPr kumimoji="0" lang="zh-CN" altLang="en-US"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、技术转让合同对企业和研究所可享受什么政策？科研人员可享受什么政策？</a:t>
            </a:r>
            <a:endPar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3</a:t>
            </a:r>
            <a:r>
              <a:rPr kumimoji="0" lang="zh-CN" altLang="en-US"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、技术转让合同对企业和研究所可享受什么政策？科研人员可享受什么政策？</a:t>
            </a:r>
            <a:endPar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4</a:t>
            </a:r>
            <a:r>
              <a:rPr kumimoji="0" lang="zh-CN" altLang="en-US"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、该合同有何问题？</a:t>
            </a:r>
            <a:endPar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5</a:t>
            </a:r>
            <a:r>
              <a:rPr kumimoji="0" lang="zh-CN" altLang="en-US" sz="2400" b="0"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rPr>
              <a:t>、对该合同有何建议？</a:t>
            </a:r>
          </a:p>
        </p:txBody>
      </p:sp>
    </p:spTree>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5320" t="27359" r="16094" b="46768"/>
          <a:stretch>
            <a:fillRect/>
          </a:stretch>
        </p:blipFill>
        <p:spPr>
          <a:xfrm>
            <a:off x="2237851" y="135900"/>
            <a:ext cx="9018166" cy="6618277"/>
          </a:xfrm>
          <a:prstGeom prst="rect">
            <a:avLst/>
          </a:prstGeom>
        </p:spPr>
      </p:pic>
      <p:cxnSp>
        <p:nvCxnSpPr>
          <p:cNvPr id="2" name="直接连接符 1"/>
          <p:cNvCxnSpPr/>
          <p:nvPr/>
        </p:nvCxnSpPr>
        <p:spPr>
          <a:xfrm flipV="1">
            <a:off x="1793875" y="2825115"/>
            <a:ext cx="2218690" cy="26670"/>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直接连接符 2"/>
          <p:cNvCxnSpPr/>
          <p:nvPr/>
        </p:nvCxnSpPr>
        <p:spPr>
          <a:xfrm flipV="1">
            <a:off x="1826260" y="4619625"/>
            <a:ext cx="6782435" cy="32385"/>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直接连接符 3"/>
          <p:cNvCxnSpPr/>
          <p:nvPr/>
        </p:nvCxnSpPr>
        <p:spPr>
          <a:xfrm>
            <a:off x="8823325" y="4346575"/>
            <a:ext cx="1727200" cy="63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直接连接符 4"/>
          <p:cNvCxnSpPr/>
          <p:nvPr/>
        </p:nvCxnSpPr>
        <p:spPr>
          <a:xfrm flipV="1">
            <a:off x="3311525" y="6728460"/>
            <a:ext cx="5527675" cy="51435"/>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直接连接符 5"/>
          <p:cNvCxnSpPr/>
          <p:nvPr/>
        </p:nvCxnSpPr>
        <p:spPr>
          <a:xfrm flipV="1">
            <a:off x="5703570" y="5847080"/>
            <a:ext cx="4751705" cy="22860"/>
          </a:xfrm>
          <a:prstGeom prst="line">
            <a:avLst/>
          </a:prstGeom>
        </p:spPr>
        <p:style>
          <a:lnRef idx="3">
            <a:schemeClr val="accent2"/>
          </a:lnRef>
          <a:fillRef idx="0">
            <a:schemeClr val="accent2"/>
          </a:fillRef>
          <a:effectRef idx="2">
            <a:schemeClr val="accent2"/>
          </a:effectRef>
          <a:fontRef idx="minor">
            <a:schemeClr val="tx1"/>
          </a:fontRef>
        </p:style>
      </p:cxnSp>
      <p:sp>
        <p:nvSpPr>
          <p:cNvPr id="8" name="文本框 7"/>
          <p:cNvSpPr txBox="1"/>
          <p:nvPr/>
        </p:nvSpPr>
        <p:spPr>
          <a:xfrm>
            <a:off x="528034" y="618186"/>
            <a:ext cx="1609859" cy="523220"/>
          </a:xfrm>
          <a:prstGeom prst="rect">
            <a:avLst/>
          </a:prstGeom>
          <a:noFill/>
        </p:spPr>
        <p:txBody>
          <a:bodyPr wrap="square" rtlCol="0">
            <a:spAutoFit/>
          </a:bodyPr>
          <a:lstStyle/>
          <a:p>
            <a:r>
              <a:rPr lang="zh-CN" altLang="en-US" sz="2800" dirty="0"/>
              <a:t>案例</a:t>
            </a:r>
            <a:r>
              <a:rPr lang="en-US" altLang="zh-CN" sz="2800" dirty="0"/>
              <a:t>2</a:t>
            </a:r>
            <a:r>
              <a:rPr lang="zh-CN" altLang="en-US" sz="2800" dirty="0"/>
              <a:t>：</a:t>
            </a:r>
          </a:p>
        </p:txBody>
      </p:sp>
    </p:spTree>
    <p:extLst>
      <p:ext uri="{BB962C8B-B14F-4D97-AF65-F5344CB8AC3E}">
        <p14:creationId xmlns:p14="http://schemas.microsoft.com/office/powerpoint/2010/main" val="1480733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4865" t="52970" r="16397" b="26501"/>
          <a:stretch>
            <a:fillRect/>
          </a:stretch>
        </p:blipFill>
        <p:spPr>
          <a:xfrm>
            <a:off x="716692" y="226503"/>
            <a:ext cx="11119969" cy="6460804"/>
          </a:xfrm>
          <a:prstGeom prst="rect">
            <a:avLst/>
          </a:prstGeom>
        </p:spPr>
      </p:pic>
    </p:spTree>
    <p:extLst>
      <p:ext uri="{BB962C8B-B14F-4D97-AF65-F5344CB8AC3E}">
        <p14:creationId xmlns:p14="http://schemas.microsoft.com/office/powerpoint/2010/main" val="2052712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3825" t="25345" r="15125" b="46442"/>
          <a:stretch>
            <a:fillRect/>
          </a:stretch>
        </p:blipFill>
        <p:spPr>
          <a:xfrm>
            <a:off x="1580515" y="0"/>
            <a:ext cx="9198610" cy="6745605"/>
          </a:xfrm>
          <a:prstGeom prst="rect">
            <a:avLst/>
          </a:prstGeom>
        </p:spPr>
      </p:pic>
    </p:spTree>
    <p:extLst>
      <p:ext uri="{BB962C8B-B14F-4D97-AF65-F5344CB8AC3E}">
        <p14:creationId xmlns:p14="http://schemas.microsoft.com/office/powerpoint/2010/main" val="4094023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3825" t="53432" r="15125" b="24084"/>
          <a:stretch>
            <a:fillRect/>
          </a:stretch>
        </p:blipFill>
        <p:spPr>
          <a:xfrm>
            <a:off x="1532238" y="207635"/>
            <a:ext cx="9503802" cy="6516284"/>
          </a:xfrm>
          <a:prstGeom prst="rect">
            <a:avLst/>
          </a:prstGeom>
        </p:spPr>
      </p:pic>
    </p:spTree>
    <p:extLst>
      <p:ext uri="{BB962C8B-B14F-4D97-AF65-F5344CB8AC3E}">
        <p14:creationId xmlns:p14="http://schemas.microsoft.com/office/powerpoint/2010/main" val="1713595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3824" t="28228" r="14084" b="48469"/>
          <a:stretch>
            <a:fillRect/>
          </a:stretch>
        </p:blipFill>
        <p:spPr>
          <a:xfrm>
            <a:off x="1420259" y="176982"/>
            <a:ext cx="9157124" cy="6413288"/>
          </a:xfrm>
          <a:prstGeom prst="rect">
            <a:avLst/>
          </a:prstGeom>
        </p:spPr>
      </p:pic>
    </p:spTree>
    <p:extLst>
      <p:ext uri="{BB962C8B-B14F-4D97-AF65-F5344CB8AC3E}">
        <p14:creationId xmlns:p14="http://schemas.microsoft.com/office/powerpoint/2010/main" val="595371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98140" y="1812324"/>
            <a:ext cx="9078097" cy="2862322"/>
          </a:xfrm>
          <a:prstGeom prst="rect">
            <a:avLst/>
          </a:prstGeom>
          <a:noFill/>
        </p:spPr>
        <p:txBody>
          <a:bodyPr wrap="square" rtlCol="0">
            <a:spAutoFit/>
          </a:bodyPr>
          <a:lstStyle/>
          <a:p>
            <a:pPr>
              <a:lnSpc>
                <a:spcPct val="150000"/>
              </a:lnSpc>
            </a:pPr>
            <a:r>
              <a:rPr lang="zh-CN" altLang="en-US" sz="4000" dirty="0"/>
              <a:t>讨论：</a:t>
            </a:r>
            <a:endParaRPr lang="en-US" altLang="zh-CN" sz="4000" dirty="0"/>
          </a:p>
          <a:p>
            <a:pPr>
              <a:lnSpc>
                <a:spcPct val="150000"/>
              </a:lnSpc>
            </a:pPr>
            <a:r>
              <a:rPr lang="zh-CN" altLang="en-US" sz="4000" dirty="0"/>
              <a:t>本项目是否是委托技术开发合同？</a:t>
            </a:r>
            <a:endParaRPr lang="en-US" altLang="zh-CN" sz="4000" dirty="0"/>
          </a:p>
          <a:p>
            <a:pPr>
              <a:lnSpc>
                <a:spcPct val="150000"/>
              </a:lnSpc>
            </a:pPr>
            <a:r>
              <a:rPr lang="zh-CN" altLang="en-US" sz="4000" dirty="0"/>
              <a:t>为什么？</a:t>
            </a:r>
          </a:p>
        </p:txBody>
      </p:sp>
    </p:spTree>
    <p:extLst>
      <p:ext uri="{BB962C8B-B14F-4D97-AF65-F5344CB8AC3E}">
        <p14:creationId xmlns:p14="http://schemas.microsoft.com/office/powerpoint/2010/main" val="387763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84616" y="1911178"/>
            <a:ext cx="11104877" cy="2611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buClr>
                <a:srgbClr val="FF0000"/>
              </a:buClr>
            </a:pPr>
            <a:r>
              <a:rPr lang="zh-CN" altLang="en-US" sz="2800" dirty="0"/>
              <a:t>技术合同认定结果分析</a:t>
            </a:r>
            <a:endParaRPr lang="en-US" altLang="zh-CN" sz="2800" dirty="0"/>
          </a:p>
          <a:p>
            <a:pPr marL="285750" indent="-285750">
              <a:lnSpc>
                <a:spcPct val="150000"/>
              </a:lnSpc>
              <a:buClr>
                <a:srgbClr val="FF0000"/>
              </a:buClr>
              <a:buFont typeface="Arial" panose="020B0604020202020204" pitchFamily="34" charset="0"/>
              <a:buChar char="•"/>
            </a:pPr>
            <a:r>
              <a:rPr lang="zh-CN" altLang="en-US" sz="2800" dirty="0"/>
              <a:t>合同金额</a:t>
            </a:r>
            <a:r>
              <a:rPr lang="en-US" altLang="zh-CN" sz="2800" dirty="0"/>
              <a:t>2000</a:t>
            </a:r>
            <a:r>
              <a:rPr lang="zh-CN" altLang="en-US" sz="2800" dirty="0"/>
              <a:t>万元，核定技术服务收入</a:t>
            </a:r>
            <a:r>
              <a:rPr lang="en-US" altLang="zh-CN" sz="2800" dirty="0"/>
              <a:t>200</a:t>
            </a:r>
            <a:r>
              <a:rPr lang="zh-CN" altLang="en-US" sz="2800" dirty="0"/>
              <a:t>万元，仅占</a:t>
            </a:r>
            <a:r>
              <a:rPr lang="en-US" altLang="zh-CN" sz="2800" dirty="0"/>
              <a:t>10%</a:t>
            </a:r>
          </a:p>
          <a:p>
            <a:pPr marL="285750" indent="-285750">
              <a:lnSpc>
                <a:spcPct val="150000"/>
              </a:lnSpc>
              <a:buClr>
                <a:srgbClr val="FF0000"/>
              </a:buClr>
              <a:buFont typeface="Arial" panose="020B0604020202020204" pitchFamily="34" charset="0"/>
              <a:buChar char="•"/>
            </a:pPr>
            <a:r>
              <a:rPr lang="zh-CN" altLang="en-US" sz="2800" dirty="0"/>
              <a:t>将委托技术开发合同核定为技术服务合同</a:t>
            </a:r>
            <a:endParaRPr lang="en-US" altLang="zh-CN" sz="2800" dirty="0"/>
          </a:p>
          <a:p>
            <a:pPr marL="285750" indent="-285750">
              <a:lnSpc>
                <a:spcPct val="150000"/>
              </a:lnSpc>
              <a:buClr>
                <a:srgbClr val="FF0000"/>
              </a:buClr>
              <a:buFont typeface="Arial" panose="020B0604020202020204" pitchFamily="34" charset="0"/>
              <a:buChar char="•"/>
            </a:pPr>
            <a:r>
              <a:rPr lang="zh-CN" altLang="en-US" sz="2800" dirty="0"/>
              <a:t>为什么？</a:t>
            </a:r>
          </a:p>
        </p:txBody>
      </p:sp>
    </p:spTree>
    <p:extLst>
      <p:ext uri="{BB962C8B-B14F-4D97-AF65-F5344CB8AC3E}">
        <p14:creationId xmlns:p14="http://schemas.microsoft.com/office/powerpoint/2010/main" val="795443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7794" y="306513"/>
            <a:ext cx="9621795" cy="627864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Aft>
                <a:spcPts val="0"/>
              </a:spcAft>
            </a:pPr>
            <a:r>
              <a:rPr lang="en-US" altLang="zh-CN" sz="2000" kern="0" spc="15" dirty="0">
                <a:solidFill>
                  <a:srgbClr val="333333"/>
                </a:solidFill>
                <a:latin typeface="Calibri" panose="020F0502020204030204" pitchFamily="34" charset="0"/>
                <a:ea typeface="宋体" panose="02010600030101010101" pitchFamily="2" charset="-122"/>
                <a:cs typeface="Arial" panose="020B0604020202020204" pitchFamily="34" charset="0"/>
              </a:rPr>
              <a:t>《</a:t>
            </a:r>
            <a:r>
              <a:rPr lang="zh-CN" altLang="en-US" sz="2000" kern="0" spc="15" dirty="0">
                <a:solidFill>
                  <a:srgbClr val="333333"/>
                </a:solidFill>
                <a:latin typeface="Calibri" panose="020F0502020204030204" pitchFamily="34" charset="0"/>
                <a:ea typeface="宋体" panose="02010600030101010101" pitchFamily="2" charset="-122"/>
                <a:cs typeface="Arial" panose="020B0604020202020204" pitchFamily="34" charset="0"/>
              </a:rPr>
              <a:t>民法典</a:t>
            </a:r>
            <a:r>
              <a:rPr lang="en-US" altLang="zh-CN" sz="2000" kern="0" spc="15" dirty="0">
                <a:solidFill>
                  <a:srgbClr val="333333"/>
                </a:solidFill>
                <a:latin typeface="Calibri" panose="020F0502020204030204" pitchFamily="34" charset="0"/>
                <a:ea typeface="宋体" panose="02010600030101010101" pitchFamily="2" charset="-122"/>
                <a:cs typeface="Arial" panose="020B0604020202020204" pitchFamily="34" charset="0"/>
              </a:rPr>
              <a:t>》</a:t>
            </a:r>
            <a:r>
              <a:rPr lang="zh-CN" altLang="zh-CN" sz="2000" dirty="0"/>
              <a:t>第八百七十八条</a:t>
            </a:r>
            <a:r>
              <a:rPr lang="zh-CN" altLang="en-US" sz="2000" dirty="0"/>
              <a:t>第二款  </a:t>
            </a:r>
            <a:r>
              <a:rPr lang="zh-CN" altLang="zh-CN" sz="2000" kern="0" spc="15" dirty="0">
                <a:solidFill>
                  <a:srgbClr val="333333"/>
                </a:solidFill>
                <a:latin typeface="Calibri" panose="020F0502020204030204" pitchFamily="34" charset="0"/>
                <a:ea typeface="宋体" panose="02010600030101010101" pitchFamily="2" charset="-122"/>
                <a:cs typeface="Arial" panose="020B0604020202020204" pitchFamily="34" charset="0"/>
              </a:rPr>
              <a:t>技术服务合同是当事人一方</a:t>
            </a:r>
            <a:r>
              <a:rPr lang="zh-CN" altLang="zh-CN" sz="2400" b="1" kern="0" spc="15" dirty="0">
                <a:solidFill>
                  <a:srgbClr val="FF0000"/>
                </a:solidFill>
                <a:latin typeface="Calibri" panose="020F0502020204030204" pitchFamily="34" charset="0"/>
                <a:ea typeface="宋体" panose="02010600030101010101" pitchFamily="2" charset="-122"/>
                <a:cs typeface="Arial" panose="020B0604020202020204" pitchFamily="34" charset="0"/>
              </a:rPr>
              <a:t>以技术知识为对方解决特定技术问题</a:t>
            </a:r>
            <a:r>
              <a:rPr lang="zh-CN" altLang="zh-CN" sz="2000" kern="0" spc="15" dirty="0">
                <a:solidFill>
                  <a:srgbClr val="333333"/>
                </a:solidFill>
                <a:latin typeface="Calibri" panose="020F0502020204030204" pitchFamily="34" charset="0"/>
                <a:ea typeface="宋体" panose="02010600030101010101" pitchFamily="2" charset="-122"/>
                <a:cs typeface="Arial" panose="020B0604020202020204" pitchFamily="34" charset="0"/>
              </a:rPr>
              <a:t>所订立的合同，不包括承揽合同和建设工程合同。</a:t>
            </a:r>
            <a:endParaRPr lang="en-US" altLang="zh-CN" sz="2000" kern="0" spc="15" dirty="0">
              <a:solidFill>
                <a:srgbClr val="333333"/>
              </a:solidFill>
              <a:latin typeface="Calibri" panose="020F0502020204030204" pitchFamily="34" charset="0"/>
              <a:ea typeface="宋体" panose="02010600030101010101" pitchFamily="2" charset="-122"/>
              <a:cs typeface="Arial" panose="020B0604020202020204" pitchFamily="34" charset="0"/>
            </a:endParaRPr>
          </a:p>
          <a:p>
            <a:pPr>
              <a:lnSpc>
                <a:spcPct val="150000"/>
              </a:lnSpc>
            </a:pPr>
            <a:r>
              <a:rPr lang="zh-CN" altLang="zh-CN" sz="2000" dirty="0"/>
              <a:t>第八百八十二条</a:t>
            </a:r>
            <a:r>
              <a:rPr lang="en-US" altLang="zh-CN" sz="2000" dirty="0"/>
              <a:t>  </a:t>
            </a:r>
            <a:r>
              <a:rPr lang="zh-CN" altLang="zh-CN" sz="2000" dirty="0"/>
              <a:t>技术服务合同的委托人应当按照约定提供工作条件，完成配合事项，接受工作成果并支付报酬。</a:t>
            </a:r>
          </a:p>
          <a:p>
            <a:pPr>
              <a:lnSpc>
                <a:spcPct val="150000"/>
              </a:lnSpc>
            </a:pPr>
            <a:r>
              <a:rPr lang="zh-CN" altLang="zh-CN" sz="2000" dirty="0"/>
              <a:t>第八百八十三条</a:t>
            </a:r>
            <a:r>
              <a:rPr lang="en-US" altLang="zh-CN" sz="2000" dirty="0"/>
              <a:t>  </a:t>
            </a:r>
            <a:r>
              <a:rPr lang="zh-CN" altLang="zh-CN" sz="2000" dirty="0"/>
              <a:t>技术服务合同的受托人应当按照约定完成服务项目，</a:t>
            </a:r>
            <a:r>
              <a:rPr lang="zh-CN" altLang="zh-CN" sz="2000" b="1" dirty="0">
                <a:solidFill>
                  <a:srgbClr val="FF0000"/>
                </a:solidFill>
              </a:rPr>
              <a:t>解决技术问题</a:t>
            </a:r>
            <a:r>
              <a:rPr lang="zh-CN" altLang="zh-CN" sz="2000" dirty="0"/>
              <a:t>，保证工作质量，并传授解决技术问题的知识。</a:t>
            </a:r>
          </a:p>
          <a:p>
            <a:pPr>
              <a:lnSpc>
                <a:spcPct val="150000"/>
              </a:lnSpc>
            </a:pPr>
            <a:r>
              <a:rPr lang="zh-CN" altLang="zh-CN" sz="2000" dirty="0"/>
              <a:t>第八百八十四条</a:t>
            </a:r>
            <a:r>
              <a:rPr lang="en-US" altLang="zh-CN" sz="2000" dirty="0"/>
              <a:t>  </a:t>
            </a:r>
            <a:r>
              <a:rPr lang="zh-CN" altLang="zh-CN" sz="2000" dirty="0"/>
              <a:t>技术服务合同的委托人不履行合同义务或者履行合同义务不符合约定，影响工作进度和质量，不接受或者逾期接受工作成果的，支付的报酬不得追回，未支付的报酬应当支付。</a:t>
            </a:r>
          </a:p>
          <a:p>
            <a:pPr>
              <a:lnSpc>
                <a:spcPct val="150000"/>
              </a:lnSpc>
            </a:pPr>
            <a:r>
              <a:rPr lang="zh-CN" altLang="zh-CN" sz="2000" dirty="0"/>
              <a:t>技术服务合同的受托人未按照约定完成服务工作的，应当承担免收报酬等违约责任。</a:t>
            </a:r>
          </a:p>
          <a:p>
            <a:pPr>
              <a:lnSpc>
                <a:spcPct val="150000"/>
              </a:lnSpc>
            </a:pPr>
            <a:r>
              <a:rPr lang="zh-CN" altLang="zh-CN" sz="2000" dirty="0"/>
              <a:t>第八百八十五条</a:t>
            </a:r>
            <a:r>
              <a:rPr lang="en-US" altLang="zh-CN" sz="2000" dirty="0"/>
              <a:t>  </a:t>
            </a:r>
            <a:r>
              <a:rPr lang="zh-CN" altLang="zh-CN" sz="2000" dirty="0"/>
              <a:t>技术咨询合同、技术服务合同履行过程中，</a:t>
            </a:r>
            <a:r>
              <a:rPr lang="zh-CN" altLang="zh-CN" sz="2000" b="1" dirty="0">
                <a:solidFill>
                  <a:srgbClr val="FF0000"/>
                </a:solidFill>
              </a:rPr>
              <a:t>受托人利用委托人提供的技术资料和工作条件完成的新的技术成果，属于受托人</a:t>
            </a:r>
            <a:r>
              <a:rPr lang="zh-CN" altLang="zh-CN" sz="2000" dirty="0"/>
              <a:t>。委托人利用受托人的工作成果</a:t>
            </a:r>
            <a:r>
              <a:rPr lang="zh-CN" altLang="zh-CN" sz="2000" b="1" dirty="0">
                <a:solidFill>
                  <a:srgbClr val="FF0000"/>
                </a:solidFill>
              </a:rPr>
              <a:t>完成的新的技术成果</a:t>
            </a:r>
            <a:r>
              <a:rPr lang="zh-CN" altLang="zh-CN" sz="2000" dirty="0"/>
              <a:t>，属于委托人。当事人另有约定的，按照其约定。</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10231395" y="1021493"/>
            <a:ext cx="1771133" cy="16677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400" dirty="0"/>
              <a:t>民法典对技术服务合同的规定</a:t>
            </a:r>
          </a:p>
        </p:txBody>
      </p:sp>
    </p:spTree>
    <p:extLst>
      <p:ext uri="{BB962C8B-B14F-4D97-AF65-F5344CB8AC3E}">
        <p14:creationId xmlns:p14="http://schemas.microsoft.com/office/powerpoint/2010/main" val="466949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42550" y="657304"/>
            <a:ext cx="7760044" cy="54534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en-US" altLang="zh-CN" sz="2000" dirty="0"/>
              <a:t>《</a:t>
            </a:r>
            <a:r>
              <a:rPr lang="zh-CN" altLang="en-US" sz="2000" dirty="0"/>
              <a:t>技术合同认定规则</a:t>
            </a:r>
            <a:r>
              <a:rPr lang="en-US" altLang="zh-CN" sz="2000" dirty="0"/>
              <a:t>》</a:t>
            </a:r>
            <a:r>
              <a:rPr lang="zh-CN" altLang="zh-CN" sz="2000" dirty="0"/>
              <a:t>第四十条</a:t>
            </a:r>
            <a:r>
              <a:rPr lang="en-US" altLang="zh-CN" sz="2000" dirty="0"/>
              <a:t> </a:t>
            </a:r>
            <a:r>
              <a:rPr lang="zh-CN" altLang="zh-CN" sz="2000" dirty="0"/>
              <a:t>技术服务合同的认定条件是：</a:t>
            </a:r>
            <a:r>
              <a:rPr lang="en-US" altLang="zh-CN" sz="2000" dirty="0"/>
              <a:t> </a:t>
            </a:r>
            <a:br>
              <a:rPr lang="en-US" altLang="zh-CN" sz="2000" dirty="0"/>
            </a:br>
            <a:r>
              <a:rPr lang="zh-CN" altLang="zh-CN" sz="2000" dirty="0"/>
              <a:t>（一）合同的标的为</a:t>
            </a:r>
            <a:r>
              <a:rPr lang="zh-CN" altLang="zh-CN" sz="2000" b="1" dirty="0">
                <a:solidFill>
                  <a:srgbClr val="FF0000"/>
                </a:solidFill>
              </a:rPr>
              <a:t>运用专业技术知识、经验和信息解决特定技术问题</a:t>
            </a:r>
            <a:r>
              <a:rPr lang="zh-CN" altLang="zh-CN" sz="2000" dirty="0"/>
              <a:t>的服务性项目；</a:t>
            </a:r>
            <a:r>
              <a:rPr lang="en-US" altLang="zh-CN" sz="2000" dirty="0"/>
              <a:t> </a:t>
            </a:r>
            <a:br>
              <a:rPr lang="en-US" altLang="zh-CN" sz="2000" dirty="0"/>
            </a:br>
            <a:r>
              <a:rPr lang="zh-CN" altLang="zh-CN" sz="2000" dirty="0"/>
              <a:t>（二）服务内容为</a:t>
            </a:r>
            <a:r>
              <a:rPr lang="zh-CN" altLang="zh-CN" sz="2000" b="1" dirty="0">
                <a:solidFill>
                  <a:srgbClr val="FF0000"/>
                </a:solidFill>
              </a:rPr>
              <a:t>改进产品结构、改良工艺流程、提高产品质量、降低产品成本、节约资源能耗、保护资源环境、实现安全操作、提高经济效益和社会效益等专业技术工作</a:t>
            </a:r>
            <a:r>
              <a:rPr lang="zh-CN" altLang="zh-CN" sz="2000" dirty="0"/>
              <a:t>；</a:t>
            </a:r>
            <a:r>
              <a:rPr lang="en-US" altLang="zh-CN" sz="2000" dirty="0"/>
              <a:t> </a:t>
            </a:r>
            <a:br>
              <a:rPr lang="en-US" altLang="zh-CN" sz="2000" dirty="0"/>
            </a:br>
            <a:r>
              <a:rPr lang="zh-CN" altLang="zh-CN" sz="2000" dirty="0"/>
              <a:t>（三）工作成果有具体的质量和数量指标；</a:t>
            </a:r>
            <a:r>
              <a:rPr lang="en-US" altLang="zh-CN" sz="2000" dirty="0"/>
              <a:t> </a:t>
            </a:r>
            <a:br>
              <a:rPr lang="en-US" altLang="zh-CN" sz="2000" dirty="0"/>
            </a:br>
            <a:r>
              <a:rPr lang="zh-CN" altLang="zh-CN" sz="2000" dirty="0"/>
              <a:t>（四）技术知识的传递</a:t>
            </a:r>
            <a:r>
              <a:rPr lang="zh-CN" altLang="zh-CN" sz="2000" b="1" dirty="0">
                <a:solidFill>
                  <a:srgbClr val="FF0000"/>
                </a:solidFill>
              </a:rPr>
              <a:t>不涉及</a:t>
            </a:r>
            <a:r>
              <a:rPr lang="zh-CN" altLang="zh-CN" sz="2400" b="1" dirty="0">
                <a:solidFill>
                  <a:srgbClr val="FF0000"/>
                </a:solidFill>
              </a:rPr>
              <a:t>专利、技术秘密成果及其他知识产权</a:t>
            </a:r>
            <a:r>
              <a:rPr lang="zh-CN" altLang="zh-CN" sz="2000" b="1" dirty="0">
                <a:solidFill>
                  <a:srgbClr val="FF0000"/>
                </a:solidFill>
              </a:rPr>
              <a:t>的权属</a:t>
            </a:r>
            <a:r>
              <a:rPr lang="zh-CN" altLang="zh-CN" sz="2000" dirty="0"/>
              <a:t>。</a:t>
            </a:r>
            <a:endParaRPr lang="en-US" altLang="zh-CN" sz="2000" dirty="0"/>
          </a:p>
          <a:p>
            <a:pPr>
              <a:lnSpc>
                <a:spcPct val="150000"/>
              </a:lnSpc>
              <a:defRPr/>
            </a:pPr>
            <a:r>
              <a:rPr lang="zh-CN" altLang="zh-CN" sz="2000" dirty="0"/>
              <a:t>第四十一条</a:t>
            </a:r>
            <a:r>
              <a:rPr lang="en-US" altLang="zh-CN" sz="2000" dirty="0"/>
              <a:t> </a:t>
            </a:r>
            <a:r>
              <a:rPr lang="zh-CN" altLang="zh-CN" sz="2000" dirty="0"/>
              <a:t>下列各项符合本规则第四十条规定，且该</a:t>
            </a:r>
            <a:r>
              <a:rPr lang="zh-CN" altLang="zh-CN" sz="2400" b="1" dirty="0">
                <a:solidFill>
                  <a:srgbClr val="FF0000"/>
                </a:solidFill>
              </a:rPr>
              <a:t>专业技术项目有明确技术问题和解决难度</a:t>
            </a:r>
            <a:r>
              <a:rPr lang="zh-CN" altLang="zh-CN" sz="2000" dirty="0"/>
              <a:t>的，属于技术服务合同：</a:t>
            </a:r>
            <a:r>
              <a:rPr lang="en-US" altLang="zh-CN" sz="2000" dirty="0"/>
              <a:t> </a:t>
            </a:r>
            <a:endParaRPr lang="zh-CN" altLang="en-US" sz="2000" dirty="0"/>
          </a:p>
        </p:txBody>
      </p:sp>
      <p:sp>
        <p:nvSpPr>
          <p:cNvPr id="3" name="文本框 2"/>
          <p:cNvSpPr txBox="1"/>
          <p:nvPr/>
        </p:nvSpPr>
        <p:spPr>
          <a:xfrm>
            <a:off x="8542638" y="657304"/>
            <a:ext cx="3220995"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400" dirty="0"/>
              <a:t>技术服务合同认定四要件：</a:t>
            </a:r>
            <a:endParaRPr lang="en-US" altLang="zh-CN" sz="2400" dirty="0"/>
          </a:p>
          <a:p>
            <a:pPr marL="216000" indent="-216000">
              <a:lnSpc>
                <a:spcPct val="150000"/>
              </a:lnSpc>
              <a:buClr>
                <a:srgbClr val="FF0000"/>
              </a:buClr>
              <a:buFont typeface="+mj-lt"/>
              <a:buAutoNum type="arabicPeriod"/>
            </a:pPr>
            <a:r>
              <a:rPr lang="zh-CN" altLang="en-US" sz="2400" dirty="0">
                <a:latin typeface="黑体" panose="02010609060101010101" pitchFamily="49" charset="-122"/>
                <a:ea typeface="黑体" panose="02010609060101010101" pitchFamily="49" charset="-122"/>
              </a:rPr>
              <a:t>定义：</a:t>
            </a:r>
            <a:r>
              <a:rPr lang="zh-CN" altLang="zh-CN" sz="2400" b="1" kern="0" spc="15" dirty="0">
                <a:solidFill>
                  <a:srgbClr val="FF0000"/>
                </a:solidFill>
                <a:latin typeface="Calibri" panose="020F0502020204030204" pitchFamily="34" charset="0"/>
                <a:ea typeface="宋体" panose="02010600030101010101" pitchFamily="2" charset="-122"/>
                <a:cs typeface="Arial" panose="020B0604020202020204" pitchFamily="34" charset="0"/>
              </a:rPr>
              <a:t>以技术知识为对方解决特定技术问题</a:t>
            </a:r>
            <a:r>
              <a:rPr lang="zh-CN" altLang="zh-CN" sz="2400" dirty="0">
                <a:latin typeface="黑体" panose="02010609060101010101" pitchFamily="49" charset="-122"/>
                <a:ea typeface="黑体" panose="02010609060101010101" pitchFamily="49" charset="-122"/>
              </a:rPr>
              <a:t>所订立的</a:t>
            </a:r>
            <a:r>
              <a:rPr lang="zh-CN" altLang="en-US" sz="2400" dirty="0">
                <a:latin typeface="黑体" panose="02010609060101010101" pitchFamily="49" charset="-122"/>
                <a:ea typeface="黑体" panose="02010609060101010101" pitchFamily="49" charset="-122"/>
              </a:rPr>
              <a:t>合同</a:t>
            </a:r>
            <a:endParaRPr lang="en-US" altLang="zh-CN" sz="2400" dirty="0">
              <a:latin typeface="黑体" panose="02010609060101010101" pitchFamily="49" charset="-122"/>
              <a:ea typeface="黑体" panose="02010609060101010101" pitchFamily="49" charset="-122"/>
            </a:endParaRPr>
          </a:p>
          <a:p>
            <a:pPr marL="216000" indent="-216000">
              <a:lnSpc>
                <a:spcPct val="150000"/>
              </a:lnSpc>
              <a:buClr>
                <a:srgbClr val="FF0000"/>
              </a:buClr>
              <a:buFont typeface="+mj-lt"/>
              <a:buAutoNum type="arabicPeriod"/>
            </a:pPr>
            <a:r>
              <a:rPr lang="zh-CN" altLang="en-US" sz="2400" dirty="0">
                <a:latin typeface="黑体" panose="02010609060101010101" pitchFamily="49" charset="-122"/>
                <a:ea typeface="黑体" panose="02010609060101010101" pitchFamily="49" charset="-122"/>
              </a:rPr>
              <a:t>符合认定四条件</a:t>
            </a:r>
            <a:endParaRPr lang="en-US" altLang="zh-CN" sz="2400" dirty="0">
              <a:latin typeface="黑体" panose="02010609060101010101" pitchFamily="49" charset="-122"/>
              <a:ea typeface="黑体" panose="02010609060101010101" pitchFamily="49" charset="-122"/>
            </a:endParaRPr>
          </a:p>
          <a:p>
            <a:pPr marL="216000" indent="-216000">
              <a:lnSpc>
                <a:spcPct val="150000"/>
              </a:lnSpc>
              <a:buClr>
                <a:srgbClr val="FF0000"/>
              </a:buClr>
              <a:buFont typeface="+mj-lt"/>
              <a:buAutoNum type="arabicPeriod"/>
            </a:pPr>
            <a:r>
              <a:rPr lang="zh-CN" altLang="en-US" sz="2400" dirty="0">
                <a:latin typeface="黑体" panose="02010609060101010101" pitchFamily="49" charset="-122"/>
                <a:ea typeface="黑体" panose="02010609060101010101" pitchFamily="49" charset="-122"/>
              </a:rPr>
              <a:t>符合正向清单</a:t>
            </a:r>
            <a:r>
              <a:rPr lang="en-US" altLang="zh-CN" sz="2400" dirty="0">
                <a:latin typeface="黑体" panose="02010609060101010101" pitchFamily="49" charset="-122"/>
                <a:ea typeface="黑体" panose="02010609060101010101" pitchFamily="49" charset="-122"/>
              </a:rPr>
              <a:t>11</a:t>
            </a:r>
            <a:r>
              <a:rPr lang="zh-CN" altLang="en-US" sz="2400" dirty="0">
                <a:latin typeface="黑体" panose="02010609060101010101" pitchFamily="49" charset="-122"/>
                <a:ea typeface="黑体" panose="02010609060101010101" pitchFamily="49" charset="-122"/>
              </a:rPr>
              <a:t>项</a:t>
            </a:r>
            <a:endParaRPr lang="en-US" altLang="zh-CN" sz="2400" dirty="0">
              <a:latin typeface="黑体" panose="02010609060101010101" pitchFamily="49" charset="-122"/>
              <a:ea typeface="黑体" panose="02010609060101010101" pitchFamily="49" charset="-122"/>
            </a:endParaRPr>
          </a:p>
          <a:p>
            <a:pPr marL="216000" indent="-216000">
              <a:lnSpc>
                <a:spcPct val="150000"/>
              </a:lnSpc>
              <a:buClr>
                <a:srgbClr val="FF0000"/>
              </a:buClr>
              <a:buFont typeface="+mj-lt"/>
              <a:buAutoNum type="arabicPeriod"/>
            </a:pPr>
            <a:r>
              <a:rPr lang="zh-CN" altLang="en-US" sz="2400" dirty="0">
                <a:latin typeface="黑体" panose="02010609060101010101" pitchFamily="49" charset="-122"/>
                <a:ea typeface="黑体" panose="02010609060101010101" pitchFamily="49" charset="-122"/>
              </a:rPr>
              <a:t>不符合负面清单</a:t>
            </a: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项</a:t>
            </a:r>
            <a:endParaRPr lang="zh-CN" altLang="en-US" sz="2400" dirty="0"/>
          </a:p>
        </p:txBody>
      </p:sp>
    </p:spTree>
    <p:extLst>
      <p:ext uri="{BB962C8B-B14F-4D97-AF65-F5344CB8AC3E}">
        <p14:creationId xmlns:p14="http://schemas.microsoft.com/office/powerpoint/2010/main" val="764926601"/>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3"/>
          <p:cNvPicPr>
            <a:picLocks noChangeAspect="1"/>
          </p:cNvPicPr>
          <p:nvPr/>
        </p:nvPicPr>
        <p:blipFill>
          <a:blip r:embed="rId2"/>
          <a:srcRect l="8366" t="6409" r="9364" b="8138"/>
          <a:stretch>
            <a:fillRect/>
          </a:stretch>
        </p:blipFill>
        <p:spPr>
          <a:xfrm>
            <a:off x="6704013" y="98425"/>
            <a:ext cx="4822825" cy="6538913"/>
          </a:xfrm>
          <a:prstGeom prst="rect">
            <a:avLst/>
          </a:prstGeom>
          <a:noFill/>
          <a:ln w="9525">
            <a:noFill/>
          </a:ln>
        </p:spPr>
      </p:pic>
      <p:sp>
        <p:nvSpPr>
          <p:cNvPr id="5" name="文本框 4"/>
          <p:cNvSpPr txBox="1"/>
          <p:nvPr/>
        </p:nvSpPr>
        <p:spPr>
          <a:xfrm>
            <a:off x="1144588" y="915988"/>
            <a:ext cx="4868863" cy="5078413"/>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在科技成果转化领域，政府各级管理部门如何落实习近平总书记</a:t>
            </a:r>
            <a:r>
              <a:rPr kumimoji="0" lang="zh-CN" altLang="en-US" sz="2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“抓战略、抓规划、抓政策、抓服务”</a:t>
            </a:r>
            <a:r>
              <a:rPr kumimoji="0" lang="zh-CN" altLang="en-US" sz="2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的要求，引导和促进科技成果转移转化健康发展。</a:t>
            </a:r>
            <a:endParaRPr kumimoji="0" lang="en-US" altLang="zh-CN" sz="2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如何把握科技成果转移转化的政策性与操作性</a:t>
            </a:r>
            <a:endParaRPr kumimoji="0" lang="en-US" altLang="zh-CN" sz="2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专门为政府部门、高校院所、企业的科技管理部门写的</a:t>
            </a:r>
          </a:p>
        </p:txBody>
      </p:sp>
    </p:spTree>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9601" y="379300"/>
            <a:ext cx="5206312" cy="609397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defRPr/>
            </a:pPr>
            <a:r>
              <a:rPr lang="zh-CN" altLang="zh-CN" sz="2000" dirty="0"/>
              <a:t>（一）</a:t>
            </a:r>
            <a:r>
              <a:rPr lang="zh-CN" altLang="zh-CN" sz="2000" dirty="0">
                <a:solidFill>
                  <a:srgbClr val="FF0000"/>
                </a:solidFill>
                <a:latin typeface="黑体" panose="02010609060101010101" pitchFamily="49" charset="-122"/>
                <a:ea typeface="黑体" panose="02010609060101010101" pitchFamily="49" charset="-122"/>
              </a:rPr>
              <a:t>产品设计服务</a:t>
            </a:r>
            <a:r>
              <a:rPr lang="zh-CN" altLang="zh-CN" sz="2000" dirty="0"/>
              <a:t>，包括关键零部件、国产化配套件、专用工模量具及工装设计和具有特殊技术要求的非标准设备的设计，以及其他改进产品结构的设计；</a:t>
            </a:r>
            <a:r>
              <a:rPr lang="en-US" altLang="zh-CN" sz="2000" dirty="0"/>
              <a:t> </a:t>
            </a:r>
            <a:br>
              <a:rPr lang="en-US" altLang="zh-CN" sz="2000" dirty="0"/>
            </a:br>
            <a:r>
              <a:rPr lang="zh-CN" altLang="zh-CN" sz="2000" dirty="0"/>
              <a:t>（二）</a:t>
            </a:r>
            <a:r>
              <a:rPr lang="zh-CN" altLang="zh-CN" sz="2000" dirty="0">
                <a:solidFill>
                  <a:srgbClr val="FF0000"/>
                </a:solidFill>
                <a:latin typeface="黑体" panose="02010609060101010101" pitchFamily="49" charset="-122"/>
                <a:ea typeface="黑体" panose="02010609060101010101" pitchFamily="49" charset="-122"/>
              </a:rPr>
              <a:t>工艺服务</a:t>
            </a:r>
            <a:r>
              <a:rPr lang="zh-CN" altLang="zh-CN" sz="2000" dirty="0"/>
              <a:t>，包括有特殊技术要求的工艺编制、新产品试制中的工艺技术指导，以及其他工艺流程的</a:t>
            </a:r>
            <a:r>
              <a:rPr lang="zh-CN" altLang="zh-CN" sz="2000" dirty="0">
                <a:solidFill>
                  <a:srgbClr val="FF0000"/>
                </a:solidFill>
                <a:latin typeface="黑体" panose="02010609060101010101" pitchFamily="49" charset="-122"/>
                <a:ea typeface="黑体" panose="02010609060101010101" pitchFamily="49" charset="-122"/>
              </a:rPr>
              <a:t>改进设计</a:t>
            </a:r>
            <a:r>
              <a:rPr lang="zh-CN" altLang="zh-CN" sz="2000" dirty="0"/>
              <a:t>；</a:t>
            </a:r>
            <a:r>
              <a:rPr lang="en-US" altLang="zh-CN" sz="2000" dirty="0"/>
              <a:t> </a:t>
            </a:r>
            <a:endParaRPr lang="zh-CN" altLang="en-US" sz="2000" dirty="0"/>
          </a:p>
          <a:p>
            <a:pPr>
              <a:lnSpc>
                <a:spcPct val="130000"/>
              </a:lnSpc>
              <a:defRPr/>
            </a:pPr>
            <a:r>
              <a:rPr lang="zh-CN" altLang="zh-CN" sz="2000" dirty="0"/>
              <a:t>（三）</a:t>
            </a:r>
            <a:r>
              <a:rPr lang="zh-CN" altLang="zh-CN" sz="2000" dirty="0">
                <a:solidFill>
                  <a:srgbClr val="FF0000"/>
                </a:solidFill>
                <a:latin typeface="黑体" panose="02010609060101010101" pitchFamily="49" charset="-122"/>
                <a:ea typeface="黑体" panose="02010609060101010101" pitchFamily="49" charset="-122"/>
              </a:rPr>
              <a:t>测试分析服务</a:t>
            </a:r>
            <a:r>
              <a:rPr lang="zh-CN" altLang="zh-CN" sz="2000" dirty="0"/>
              <a:t>，包括有特殊技术要求的技术成果测试分析，</a:t>
            </a:r>
            <a:r>
              <a:rPr lang="zh-CN" altLang="zh-CN" sz="2000" b="1" dirty="0">
                <a:solidFill>
                  <a:srgbClr val="FF0000"/>
                </a:solidFill>
              </a:rPr>
              <a:t>新产品、新材料、植物新品种性能的测试分析</a:t>
            </a:r>
            <a:r>
              <a:rPr lang="zh-CN" altLang="zh-CN" sz="2000" dirty="0"/>
              <a:t>，以及其他非标准化的测试分析；</a:t>
            </a:r>
            <a:r>
              <a:rPr lang="en-US" altLang="zh-CN" sz="2000" dirty="0"/>
              <a:t> </a:t>
            </a:r>
            <a:br>
              <a:rPr lang="en-US" altLang="zh-CN" sz="2000" dirty="0"/>
            </a:br>
            <a:r>
              <a:rPr lang="zh-CN" altLang="zh-CN" sz="2000" dirty="0"/>
              <a:t>（四）计算机技术应用服务，包括：计算机硬件、软件、嵌入式系统、计算机网络技术的应用服务，</a:t>
            </a:r>
            <a:r>
              <a:rPr lang="en-US" altLang="zh-CN" sz="2000" dirty="0"/>
              <a:t>CAD</a:t>
            </a:r>
            <a:r>
              <a:rPr lang="zh-CN" altLang="zh-CN" sz="2000" dirty="0"/>
              <a:t>、</a:t>
            </a:r>
            <a:r>
              <a:rPr lang="en-US" altLang="zh-CN" sz="2000" dirty="0"/>
              <a:t>CIMS</a:t>
            </a:r>
            <a:r>
              <a:rPr lang="zh-CN" altLang="zh-CN" sz="2000" dirty="0"/>
              <a:t>的推广、应用和技术指导等；</a:t>
            </a:r>
            <a:endParaRPr lang="zh-CN" altLang="en-US" sz="2000" dirty="0"/>
          </a:p>
        </p:txBody>
      </p:sp>
      <p:sp>
        <p:nvSpPr>
          <p:cNvPr id="2" name="矩形 1"/>
          <p:cNvSpPr/>
          <p:nvPr/>
        </p:nvSpPr>
        <p:spPr>
          <a:xfrm>
            <a:off x="6021859" y="379300"/>
            <a:ext cx="5692346" cy="569386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defRPr/>
            </a:pPr>
            <a:r>
              <a:rPr lang="zh-CN" altLang="zh-CN" sz="2000" dirty="0"/>
              <a:t>（五）</a:t>
            </a:r>
            <a:r>
              <a:rPr lang="zh-CN" altLang="zh-CN" sz="2000" dirty="0">
                <a:solidFill>
                  <a:srgbClr val="FF0000"/>
                </a:solidFill>
                <a:latin typeface="黑体" panose="02010609060101010101" pitchFamily="49" charset="-122"/>
                <a:ea typeface="黑体" panose="02010609060101010101" pitchFamily="49" charset="-122"/>
              </a:rPr>
              <a:t>新型或者复杂生产线的调试</a:t>
            </a:r>
            <a:r>
              <a:rPr lang="zh-CN" altLang="zh-CN" sz="2000" dirty="0"/>
              <a:t>及技术指导；</a:t>
            </a:r>
            <a:r>
              <a:rPr lang="en-US" altLang="zh-CN" sz="2000" dirty="0"/>
              <a:t> </a:t>
            </a:r>
            <a:br>
              <a:rPr lang="en-US" altLang="zh-CN" sz="2000" dirty="0"/>
            </a:br>
            <a:r>
              <a:rPr lang="zh-CN" altLang="zh-CN" sz="2000" dirty="0"/>
              <a:t>（六）特定技术项目的信息加工、分析和检索；</a:t>
            </a:r>
            <a:r>
              <a:rPr lang="en-US" altLang="zh-CN" sz="2000" dirty="0"/>
              <a:t> </a:t>
            </a:r>
            <a:br>
              <a:rPr lang="en-US" altLang="zh-CN" sz="2000" dirty="0"/>
            </a:br>
            <a:r>
              <a:rPr lang="zh-CN" altLang="zh-CN" sz="2000" dirty="0"/>
              <a:t>（七）农业的产前、产中、产后技术服务，包括为技术成果推广，以及为提高农业产量、品质、发展新品种、降低消耗、提高经济效益和社会效益的有关技术服务。</a:t>
            </a:r>
            <a:r>
              <a:rPr lang="en-US" altLang="zh-CN" sz="2000" dirty="0"/>
              <a:t> </a:t>
            </a:r>
            <a:br>
              <a:rPr lang="en-US" altLang="zh-CN" sz="2000" dirty="0"/>
            </a:br>
            <a:r>
              <a:rPr lang="zh-CN" altLang="zh-CN" sz="2000" dirty="0"/>
              <a:t>（八）为特殊产品技术标准的制订；</a:t>
            </a:r>
            <a:r>
              <a:rPr lang="en-US" altLang="zh-CN" sz="2000" dirty="0"/>
              <a:t> </a:t>
            </a:r>
            <a:br>
              <a:rPr lang="en-US" altLang="zh-CN" sz="2000" dirty="0"/>
            </a:br>
            <a:r>
              <a:rPr lang="zh-CN" altLang="zh-CN" sz="2000" dirty="0"/>
              <a:t>（九）对动植物细胞植入特定基因、进行基因重组；</a:t>
            </a:r>
            <a:r>
              <a:rPr lang="en-US" altLang="zh-CN" sz="2000" dirty="0"/>
              <a:t> </a:t>
            </a:r>
            <a:br>
              <a:rPr lang="en-US" altLang="zh-CN" sz="2000" dirty="0"/>
            </a:br>
            <a:r>
              <a:rPr lang="zh-CN" altLang="zh-CN" sz="2000" dirty="0"/>
              <a:t>（十）对重大事故进行定性定量技术分析；</a:t>
            </a:r>
            <a:r>
              <a:rPr lang="en-US" altLang="zh-CN" sz="2000" dirty="0"/>
              <a:t> </a:t>
            </a:r>
            <a:br>
              <a:rPr lang="en-US" altLang="zh-CN" sz="2000" dirty="0"/>
            </a:br>
            <a:r>
              <a:rPr lang="zh-CN" altLang="zh-CN" sz="2000" dirty="0"/>
              <a:t>（十一）为重大科技成果进行</a:t>
            </a:r>
            <a:r>
              <a:rPr lang="zh-CN" altLang="zh-CN" sz="2000" dirty="0">
                <a:solidFill>
                  <a:srgbClr val="FF0000"/>
                </a:solidFill>
                <a:latin typeface="黑体" panose="02010609060101010101" pitchFamily="49" charset="-122"/>
                <a:ea typeface="黑体" panose="02010609060101010101" pitchFamily="49" charset="-122"/>
              </a:rPr>
              <a:t>定性定量技术</a:t>
            </a:r>
            <a:r>
              <a:rPr lang="zh-CN" altLang="zh-CN" sz="2000" dirty="0"/>
              <a:t>鉴定或者评价。</a:t>
            </a:r>
            <a:r>
              <a:rPr lang="en-US" altLang="zh-CN" sz="2000" dirty="0"/>
              <a:t> </a:t>
            </a:r>
            <a:br>
              <a:rPr lang="en-US" altLang="zh-CN" sz="2000" dirty="0"/>
            </a:br>
            <a:r>
              <a:rPr lang="zh-CN" altLang="zh-CN" sz="2000" dirty="0"/>
              <a:t>前款各项属于</a:t>
            </a:r>
            <a:r>
              <a:rPr lang="zh-CN" altLang="zh-CN" sz="2000" b="1" dirty="0">
                <a:solidFill>
                  <a:srgbClr val="FF0000"/>
                </a:solidFill>
              </a:rPr>
              <a:t>当事人一般日常经营业务范围的</a:t>
            </a:r>
            <a:r>
              <a:rPr lang="zh-CN" altLang="zh-CN" sz="2000" dirty="0"/>
              <a:t>，不应认定为技术服务合同。</a:t>
            </a:r>
            <a:endParaRPr lang="zh-CN" altLang="en-US" sz="2000" dirty="0"/>
          </a:p>
        </p:txBody>
      </p:sp>
    </p:spTree>
    <p:extLst>
      <p:ext uri="{BB962C8B-B14F-4D97-AF65-F5344CB8AC3E}">
        <p14:creationId xmlns:p14="http://schemas.microsoft.com/office/powerpoint/2010/main" val="3125041517"/>
      </p:ext>
    </p:extLst>
  </p:cSld>
  <p:clrMapOvr>
    <a:masterClrMapping/>
  </p:clrMapOvr>
  <p:transitio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2021" y="943706"/>
            <a:ext cx="10684475"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zh-CN" altLang="zh-CN" sz="2400" dirty="0"/>
              <a:t>第四十二条</a:t>
            </a:r>
            <a:r>
              <a:rPr lang="en-US" altLang="zh-CN" sz="2400" dirty="0"/>
              <a:t> </a:t>
            </a:r>
            <a:r>
              <a:rPr lang="zh-CN" altLang="zh-CN" sz="2400" dirty="0"/>
              <a:t>下列合同不属于技术服务合同：</a:t>
            </a:r>
            <a:r>
              <a:rPr lang="en-US" altLang="zh-CN" sz="2400" dirty="0"/>
              <a:t> </a:t>
            </a:r>
            <a:br>
              <a:rPr lang="en-US" altLang="zh-CN" sz="2400" dirty="0"/>
            </a:br>
            <a:r>
              <a:rPr lang="zh-CN" altLang="zh-CN" sz="2400" dirty="0"/>
              <a:t>（一）以</a:t>
            </a:r>
            <a:r>
              <a:rPr lang="zh-CN" altLang="zh-CN" sz="2400" b="1" dirty="0">
                <a:solidFill>
                  <a:srgbClr val="FF0000"/>
                </a:solidFill>
              </a:rPr>
              <a:t>常规手段或者为生产经营目的进行一般</a:t>
            </a:r>
            <a:r>
              <a:rPr lang="zh-CN" altLang="zh-CN" sz="2400" dirty="0"/>
              <a:t>加工、定作、修理、修缮、广告、印刷、测绘、标准化测试等订立的加工承揽合同和建设工程的勘察、设计、安装、施工监理合同。但</a:t>
            </a:r>
            <a:r>
              <a:rPr lang="zh-CN" altLang="zh-CN" sz="2400" b="1" dirty="0">
                <a:solidFill>
                  <a:srgbClr val="FF0000"/>
                </a:solidFill>
              </a:rPr>
              <a:t>以非常规技术手段</a:t>
            </a:r>
            <a:r>
              <a:rPr lang="zh-CN" altLang="zh-CN" sz="2400" dirty="0"/>
              <a:t>，解决复杂、特殊技术问题而单独订立的合同除外。</a:t>
            </a:r>
            <a:r>
              <a:rPr lang="en-US" altLang="zh-CN" sz="2400" dirty="0"/>
              <a:t> </a:t>
            </a:r>
            <a:br>
              <a:rPr lang="en-US" altLang="zh-CN" sz="2400" dirty="0"/>
            </a:br>
            <a:r>
              <a:rPr lang="zh-CN" altLang="zh-CN" sz="2400" dirty="0"/>
              <a:t>（二）就描晒复印图纸、翻译资料、摄影摄像等所订立的合同；</a:t>
            </a:r>
            <a:r>
              <a:rPr lang="en-US" altLang="zh-CN" sz="2400" dirty="0"/>
              <a:t> </a:t>
            </a:r>
            <a:br>
              <a:rPr lang="en-US" altLang="zh-CN" sz="2400" dirty="0"/>
            </a:br>
            <a:r>
              <a:rPr lang="zh-CN" altLang="zh-CN" sz="2400" dirty="0"/>
              <a:t>（三）</a:t>
            </a:r>
            <a:r>
              <a:rPr lang="zh-CN" altLang="zh-CN" sz="2400" b="1" dirty="0">
                <a:solidFill>
                  <a:srgbClr val="FF0000"/>
                </a:solidFill>
              </a:rPr>
              <a:t>计量检定单位就强制性计量检定所订立</a:t>
            </a:r>
            <a:r>
              <a:rPr lang="zh-CN" altLang="zh-CN" sz="2400" dirty="0"/>
              <a:t>的合同；</a:t>
            </a:r>
            <a:r>
              <a:rPr lang="en-US" altLang="zh-CN" sz="2400" dirty="0"/>
              <a:t> </a:t>
            </a:r>
            <a:br>
              <a:rPr lang="en-US" altLang="zh-CN" sz="2400" dirty="0"/>
            </a:br>
            <a:r>
              <a:rPr lang="zh-CN" altLang="zh-CN" sz="2400" dirty="0"/>
              <a:t>（四）理化测试分析单位就仪器设备的购售、租赁及用户服务所订立的合同。</a:t>
            </a:r>
            <a:endParaRPr lang="zh-CN" altLang="en-US" sz="2400" dirty="0"/>
          </a:p>
        </p:txBody>
      </p:sp>
    </p:spTree>
    <p:extLst>
      <p:ext uri="{BB962C8B-B14F-4D97-AF65-F5344CB8AC3E}">
        <p14:creationId xmlns:p14="http://schemas.microsoft.com/office/powerpoint/2010/main" val="1443136074"/>
      </p:ext>
    </p:extLst>
  </p:cSld>
  <p:clrMapOvr>
    <a:masterClrMapping/>
  </p:clrMapOvr>
  <p:transition spd="slow">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3742" y="1760064"/>
            <a:ext cx="3137998" cy="25730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pP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民法典</a:t>
            </a:r>
            <a:r>
              <a:rPr lang="en-US" altLang="zh-CN" sz="24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第八百五十一</a:t>
            </a:r>
            <a:r>
              <a:rPr lang="zh-CN" altLang="en-US" sz="2000" dirty="0">
                <a:latin typeface="黑体" panose="02010609060101010101" pitchFamily="49" charset="-122"/>
                <a:ea typeface="黑体" panose="02010609060101010101" pitchFamily="49" charset="-122"/>
              </a:rPr>
              <a:t>条第四款 </a:t>
            </a:r>
            <a:r>
              <a:rPr lang="zh-CN" altLang="zh-CN" sz="2000" dirty="0">
                <a:latin typeface="黑体" panose="02010609060101010101" pitchFamily="49" charset="-122"/>
                <a:ea typeface="黑体" panose="02010609060101010101" pitchFamily="49" charset="-122"/>
              </a:rPr>
              <a:t>当事人之间就具有实用价值的</a:t>
            </a:r>
            <a:r>
              <a:rPr lang="zh-CN" altLang="zh-CN" sz="2000" b="1" dirty="0">
                <a:solidFill>
                  <a:srgbClr val="FF0000"/>
                </a:solidFill>
                <a:latin typeface="黑体" panose="02010609060101010101" pitchFamily="49" charset="-122"/>
                <a:ea typeface="黑体" panose="02010609060101010101" pitchFamily="49" charset="-122"/>
              </a:rPr>
              <a:t>科技成果实施转化</a:t>
            </a:r>
            <a:r>
              <a:rPr lang="zh-CN" altLang="zh-CN" sz="2000" dirty="0">
                <a:latin typeface="黑体" panose="02010609060101010101" pitchFamily="49" charset="-122"/>
                <a:ea typeface="黑体" panose="02010609060101010101" pitchFamily="49" charset="-122"/>
              </a:rPr>
              <a:t>订立的合同，参照适用技术开发合同的有关规定。</a:t>
            </a:r>
          </a:p>
        </p:txBody>
      </p:sp>
      <p:sp>
        <p:nvSpPr>
          <p:cNvPr id="2" name="矩形 1"/>
          <p:cNvSpPr/>
          <p:nvPr/>
        </p:nvSpPr>
        <p:spPr>
          <a:xfrm>
            <a:off x="3937686" y="933095"/>
            <a:ext cx="7652952" cy="53113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0000"/>
              </a:lnSpc>
            </a:pP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技术合同认定规则</a:t>
            </a:r>
            <a:r>
              <a:rPr lang="en-US" altLang="zh-CN" sz="2200" dirty="0">
                <a:latin typeface="黑体" panose="02010609060101010101" pitchFamily="49" charset="-122"/>
                <a:ea typeface="黑体" panose="02010609060101010101" pitchFamily="49" charset="-122"/>
              </a:rPr>
              <a:t>》</a:t>
            </a:r>
            <a:r>
              <a:rPr lang="zh-CN" altLang="zh-CN" sz="2200" dirty="0">
                <a:latin typeface="黑体" panose="02010609060101010101" pitchFamily="49" charset="-122"/>
                <a:ea typeface="黑体" panose="02010609060101010101" pitchFamily="49" charset="-122"/>
              </a:rPr>
              <a:t>第二十三条</a:t>
            </a:r>
            <a:r>
              <a:rPr lang="en-US" altLang="zh-CN" sz="2200" dirty="0">
                <a:latin typeface="黑体" panose="02010609060101010101" pitchFamily="49" charset="-122"/>
                <a:ea typeface="黑体" panose="02010609060101010101" pitchFamily="49" charset="-122"/>
              </a:rPr>
              <a:t> </a:t>
            </a:r>
            <a:r>
              <a:rPr lang="zh-CN" altLang="zh-CN" sz="2200" dirty="0">
                <a:latin typeface="黑体" panose="02010609060101010101" pitchFamily="49" charset="-122"/>
                <a:ea typeface="黑体" panose="02010609060101010101" pitchFamily="49" charset="-122"/>
              </a:rPr>
              <a:t>下列各项符合本规则第二十一条规定的，属于技术开发合同：</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（一）小试、中试技术成果的产业化开发项目；</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（二）技术改造项目；</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（三）成套技术设备和试验装置的技术改进项目；</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（四）引进技术和设备消化、吸收基础上的创新开发项目；</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（五）信息技术的研究开发项目，包括语言系统、过程控制、管理工程、特定专家系统、计算机辅助设计、计算机集成制造系统等，但软件复制和无原创性的程序编制的除外；</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（六）自然资源的开发利用项目；</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（七）治理污染、保护环境和生态项目；</a:t>
            </a:r>
            <a:r>
              <a:rPr lang="en-US" altLang="zh-CN" sz="2200" dirty="0">
                <a:latin typeface="黑体" panose="02010609060101010101" pitchFamily="49" charset="-122"/>
                <a:ea typeface="黑体" panose="02010609060101010101" pitchFamily="49" charset="-122"/>
              </a:rPr>
              <a:t> </a:t>
            </a:r>
            <a:br>
              <a:rPr lang="en-US" altLang="zh-CN" sz="2200" dirty="0">
                <a:latin typeface="黑体" panose="02010609060101010101" pitchFamily="49" charset="-122"/>
                <a:ea typeface="黑体" panose="02010609060101010101" pitchFamily="49" charset="-122"/>
              </a:rPr>
            </a:br>
            <a:r>
              <a:rPr lang="zh-CN" altLang="zh-CN" sz="2200" dirty="0">
                <a:latin typeface="黑体" panose="02010609060101010101" pitchFamily="49" charset="-122"/>
                <a:ea typeface="黑体" panose="02010609060101010101" pitchFamily="49" charset="-122"/>
              </a:rPr>
              <a:t>（八）</a:t>
            </a:r>
            <a:r>
              <a:rPr lang="zh-CN" altLang="zh-CN" sz="2200" b="1" dirty="0">
                <a:solidFill>
                  <a:srgbClr val="FF0000"/>
                </a:solidFill>
                <a:latin typeface="黑体" panose="02010609060101010101" pitchFamily="49" charset="-122"/>
                <a:ea typeface="黑体" panose="02010609060101010101" pitchFamily="49" charset="-122"/>
              </a:rPr>
              <a:t>其它科技成果转化项目</a:t>
            </a:r>
            <a:r>
              <a:rPr lang="zh-CN" altLang="zh-CN" sz="2200" dirty="0">
                <a:latin typeface="黑体" panose="02010609060101010101" pitchFamily="49" charset="-122"/>
                <a:ea typeface="黑体" panose="02010609060101010101" pitchFamily="49" charset="-122"/>
              </a:rPr>
              <a:t>；</a:t>
            </a:r>
            <a:endParaRPr lang="zh-CN" altLang="en-US" sz="22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2512117"/>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992238" y="6308725"/>
            <a:ext cx="2743200" cy="365125"/>
          </a:xfrm>
          <a:prstGeom prst="rect">
            <a:avLst/>
          </a:prstGeom>
        </p:spPr>
        <p:txBody>
          <a:bodyPr/>
          <a:lstStyle/>
          <a:p>
            <a:fld id="{6D22F896-40B5-4ADD-8801-0D06FADFA095}" type="slidenum">
              <a:rPr lang="en-US" smtClean="0"/>
              <a:t>63</a:t>
            </a:fld>
            <a:endParaRPr lang="en-US" dirty="0"/>
          </a:p>
        </p:txBody>
      </p:sp>
      <p:sp>
        <p:nvSpPr>
          <p:cNvPr id="4" name="矩形 3"/>
          <p:cNvSpPr/>
          <p:nvPr/>
        </p:nvSpPr>
        <p:spPr>
          <a:xfrm>
            <a:off x="551935" y="624137"/>
            <a:ext cx="11079892" cy="53830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zh-CN" altLang="zh-CN"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《技术合同认定规则》（国科发政字</a:t>
            </a:r>
            <a:r>
              <a:rPr lang="zh-CN" altLang="zh-CN"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2001</a:t>
            </a:r>
            <a:r>
              <a:rPr lang="zh-CN" altLang="zh-CN" b="1" dirty="0">
                <a:latin typeface="黑体" panose="02010609060101010101" pitchFamily="49" charset="-122"/>
                <a:ea typeface="黑体" panose="02010609060101010101" pitchFamily="49" charset="-122"/>
              </a:rPr>
              <a:t>〕 </a:t>
            </a:r>
            <a:r>
              <a:rPr lang="zh-CN" altLang="zh-CN"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253号）</a:t>
            </a:r>
            <a:endParaRPr lang="en-US" altLang="zh-CN"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20000"/>
              </a:lnSpc>
            </a:pP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第三十五条</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下列各项符合本规则第三十四条规定的，属于技术咨询合同：</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（一）科学发展战略和规划的研究；</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（二）技术政策和技术路线选择的研究；</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（三）重大工程项目、研究开发项目、科技成果转化项目、重要技术改造和科技成果推广项目等的可行性分析；</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（四）技术成果、重大工程和特定技术系统的技术评估；</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（五）特定技术领域、行业、专业技术发展的技术预测；</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（六）就区域、产业科技开发与创新及特定技术项目进行的技术调查、分析与论证；</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（七）技术产品、服务、工艺分析和技术方案的比较与选择；</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（八）专用设施、设备、仪器、装置及技术系统的技术性能分析；</a:t>
            </a:r>
            <a:r>
              <a:rPr lang="en-US"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（九）科技评估和技术查新项目。</a:t>
            </a:r>
            <a:br>
              <a:rPr lang="en-US" altLang="zh-CN" sz="2000" kern="100" dirty="0">
                <a:solidFill>
                  <a:srgbClr val="000000"/>
                </a:solidFill>
                <a:latin typeface="？？"/>
                <a:cs typeface="Times New Roman" panose="02020603050405020304" pitchFamily="18" charset="0"/>
              </a:rPr>
            </a:b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前款项目中</a:t>
            </a:r>
            <a:r>
              <a:rPr lang="zh-CN" altLang="zh-CN" sz="2200" b="1" dirty="0">
                <a:solidFill>
                  <a:srgbClr val="FF0000"/>
                </a:solidFill>
                <a:latin typeface="黑体" panose="02010609060101010101" pitchFamily="49" charset="-122"/>
                <a:ea typeface="黑体" panose="02010609060101010101" pitchFamily="49" charset="-122"/>
              </a:rPr>
              <a:t>涉及新的技术成果研究开发或现有技术成果转让的，可根据其技术内容的比重确定合同性质，分别认定为技术开发合同、技术转让合同或者技术咨询合同。</a:t>
            </a:r>
            <a:endParaRPr lang="zh-CN" altLang="en-US" sz="2200"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05321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图片 2"/>
          <p:cNvPicPr>
            <a:picLocks noChangeAspect="1"/>
          </p:cNvPicPr>
          <p:nvPr/>
        </p:nvPicPr>
        <p:blipFill>
          <a:blip r:embed="rId2">
            <a:biLevel thresh="50000"/>
            <a:grayscl/>
          </a:blip>
          <a:stretch>
            <a:fillRect/>
          </a:stretch>
        </p:blipFill>
        <p:spPr>
          <a:xfrm>
            <a:off x="1982788" y="3621088"/>
            <a:ext cx="3398837" cy="536575"/>
          </a:xfrm>
          <a:prstGeom prst="rect">
            <a:avLst/>
          </a:prstGeom>
          <a:noFill/>
          <a:ln w="9525">
            <a:noFill/>
          </a:ln>
        </p:spPr>
      </p:pic>
      <p:cxnSp>
        <p:nvCxnSpPr>
          <p:cNvPr id="4" name="直接连接符 3"/>
          <p:cNvCxnSpPr/>
          <p:nvPr/>
        </p:nvCxnSpPr>
        <p:spPr>
          <a:xfrm>
            <a:off x="2233613" y="3621088"/>
            <a:ext cx="3073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8548" name="图片 1"/>
          <p:cNvPicPr>
            <a:picLocks noChangeAspect="1"/>
          </p:cNvPicPr>
          <p:nvPr/>
        </p:nvPicPr>
        <p:blipFill>
          <a:blip r:embed="rId3"/>
          <a:stretch>
            <a:fillRect/>
          </a:stretch>
        </p:blipFill>
        <p:spPr>
          <a:xfrm>
            <a:off x="599607" y="2053757"/>
            <a:ext cx="4871554" cy="4871554"/>
          </a:xfrm>
          <a:prstGeom prst="rect">
            <a:avLst/>
          </a:prstGeom>
          <a:noFill/>
          <a:ln w="9525">
            <a:noFill/>
          </a:ln>
        </p:spPr>
      </p:pic>
      <p:sp>
        <p:nvSpPr>
          <p:cNvPr id="2" name="矩形 1"/>
          <p:cNvSpPr/>
          <p:nvPr/>
        </p:nvSpPr>
        <p:spPr>
          <a:xfrm>
            <a:off x="5307013" y="4838375"/>
            <a:ext cx="4168227"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微信公众号“寿仁论科创”</a:t>
            </a:r>
            <a:endParaRPr kumimoji="0" lang="en-US" altLang="zh-CN"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rPr>
              <a:t>欢迎关注</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1980" y="242760"/>
            <a:ext cx="7710616" cy="62971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defRPr/>
            </a:pPr>
            <a:r>
              <a:rPr lang="zh-CN" altLang="en-US" sz="2400" dirty="0">
                <a:effectLst>
                  <a:outerShdw blurRad="38100" dist="38100" dir="2700000" algn="tl">
                    <a:srgbClr val="000000">
                      <a:alpha val="43137"/>
                    </a:srgbClr>
                  </a:outerShdw>
                </a:effectLst>
              </a:rPr>
              <a:t>于刚与</a:t>
            </a:r>
            <a:r>
              <a:rPr lang="en-US" altLang="zh-CN" sz="2400" dirty="0">
                <a:effectLst>
                  <a:outerShdw blurRad="38100" dist="38100" dir="2700000" algn="tl">
                    <a:srgbClr val="000000">
                      <a:alpha val="43137"/>
                    </a:srgbClr>
                  </a:outerShdw>
                </a:effectLst>
              </a:rPr>
              <a:t>EDS</a:t>
            </a:r>
            <a:r>
              <a:rPr lang="zh-CN" altLang="en-US" sz="2400" dirty="0">
                <a:effectLst>
                  <a:outerShdw blurRad="38100" dist="38100" dir="2700000" algn="tl">
                    <a:srgbClr val="000000">
                      <a:alpha val="43137"/>
                    </a:srgbClr>
                  </a:outerShdw>
                </a:effectLst>
              </a:rPr>
              <a:t>合作为大陆航空开发一套非正常运营的控制系统，于刚负责核心系统，</a:t>
            </a:r>
            <a:r>
              <a:rPr lang="en-US" altLang="zh-CN" sz="2400" dirty="0">
                <a:effectLst>
                  <a:outerShdw blurRad="38100" dist="38100" dir="2700000" algn="tl">
                    <a:srgbClr val="000000">
                      <a:alpha val="43137"/>
                    </a:srgbClr>
                  </a:outerShdw>
                </a:effectLst>
              </a:rPr>
              <a:t>EDS</a:t>
            </a:r>
            <a:r>
              <a:rPr lang="zh-CN" altLang="en-US" sz="2400" dirty="0">
                <a:effectLst>
                  <a:outerShdw blurRad="38100" dist="38100" dir="2700000" algn="tl">
                    <a:srgbClr val="000000">
                      <a:alpha val="43137"/>
                    </a:srgbClr>
                  </a:outerShdw>
                </a:effectLst>
              </a:rPr>
              <a:t>负责实时数据和用户界面。在草拟合同时，约定于刚拥有知识产权和系统的所有权，</a:t>
            </a:r>
            <a:r>
              <a:rPr lang="en-US" altLang="zh-CN" sz="2400" dirty="0">
                <a:effectLst>
                  <a:outerShdw blurRad="38100" dist="38100" dir="2700000" algn="tl">
                    <a:srgbClr val="000000">
                      <a:alpha val="43137"/>
                    </a:srgbClr>
                  </a:outerShdw>
                </a:effectLst>
              </a:rPr>
              <a:t>EDS</a:t>
            </a:r>
            <a:r>
              <a:rPr lang="zh-CN" altLang="en-US" sz="2400" dirty="0">
                <a:effectLst>
                  <a:outerShdw blurRad="38100" dist="38100" dir="2700000" algn="tl">
                    <a:srgbClr val="000000">
                      <a:alpha val="43137"/>
                    </a:srgbClr>
                  </a:outerShdw>
                </a:effectLst>
              </a:rPr>
              <a:t>要求拥有全球排他的销售权。</a:t>
            </a:r>
            <a:endParaRPr lang="en-US" altLang="zh-CN" sz="2400" dirty="0">
              <a:effectLst>
                <a:outerShdw blurRad="38100" dist="38100" dir="2700000" algn="tl">
                  <a:srgbClr val="000000">
                    <a:alpha val="43137"/>
                  </a:srgbClr>
                </a:outerShdw>
              </a:effectLst>
            </a:endParaRPr>
          </a:p>
          <a:p>
            <a:pPr>
              <a:lnSpc>
                <a:spcPct val="120000"/>
              </a:lnSpc>
              <a:defRPr/>
            </a:pPr>
            <a:r>
              <a:rPr lang="zh-CN" altLang="en-US" sz="2400" dirty="0">
                <a:effectLst>
                  <a:outerShdw blurRad="38100" dist="38100" dir="2700000" algn="tl">
                    <a:srgbClr val="000000">
                      <a:alpha val="43137"/>
                    </a:srgbClr>
                  </a:outerShdw>
                </a:effectLst>
              </a:rPr>
              <a:t>大陆航空为于刚购买了赔偿金为</a:t>
            </a:r>
            <a:r>
              <a:rPr lang="en-US" altLang="zh-CN" sz="2400" dirty="0">
                <a:effectLst>
                  <a:outerShdw blurRad="38100" dist="38100" dir="2700000" algn="tl">
                    <a:srgbClr val="000000">
                      <a:alpha val="43137"/>
                    </a:srgbClr>
                  </a:outerShdw>
                </a:effectLst>
              </a:rPr>
              <a:t>100</a:t>
            </a:r>
            <a:r>
              <a:rPr lang="zh-CN" altLang="en-US" sz="2400" dirty="0">
                <a:effectLst>
                  <a:outerShdw blurRad="38100" dist="38100" dir="2700000" algn="tl">
                    <a:srgbClr val="000000">
                      <a:alpha val="43137"/>
                    </a:srgbClr>
                  </a:outerShdw>
                </a:effectLst>
              </a:rPr>
              <a:t>万美元的个人意外保险。</a:t>
            </a:r>
            <a:endParaRPr lang="en-US" altLang="zh-CN" sz="2400" dirty="0">
              <a:effectLst>
                <a:outerShdw blurRad="38100" dist="38100" dir="2700000" algn="tl">
                  <a:srgbClr val="000000">
                    <a:alpha val="43137"/>
                  </a:srgbClr>
                </a:outerShdw>
              </a:effectLst>
            </a:endParaRPr>
          </a:p>
          <a:p>
            <a:pPr>
              <a:lnSpc>
                <a:spcPct val="120000"/>
              </a:lnSpc>
              <a:defRPr/>
            </a:pPr>
            <a:r>
              <a:rPr lang="en-US" altLang="zh-CN" sz="2400" dirty="0">
                <a:effectLst>
                  <a:outerShdw blurRad="38100" dist="38100" dir="2700000" algn="tl">
                    <a:srgbClr val="000000">
                      <a:alpha val="43137"/>
                    </a:srgbClr>
                  </a:outerShdw>
                </a:effectLst>
              </a:rPr>
              <a:t>EDS</a:t>
            </a:r>
            <a:r>
              <a:rPr lang="zh-CN" altLang="en-US" sz="2400" dirty="0">
                <a:effectLst>
                  <a:outerShdw blurRad="38100" dist="38100" dir="2700000" algn="tl">
                    <a:srgbClr val="000000">
                      <a:alpha val="43137"/>
                    </a:srgbClr>
                  </a:outerShdw>
                </a:effectLst>
              </a:rPr>
              <a:t>没兴趣销售该系统，而是利用该系统的功能拿到大公司数以亿计的</a:t>
            </a:r>
            <a:r>
              <a:rPr lang="en-US" altLang="zh-CN" sz="2400" dirty="0">
                <a:effectLst>
                  <a:outerShdw blurRad="38100" dist="38100" dir="2700000" algn="tl">
                    <a:srgbClr val="000000">
                      <a:alpha val="43137"/>
                    </a:srgbClr>
                  </a:outerShdw>
                </a:effectLst>
              </a:rPr>
              <a:t>IT</a:t>
            </a:r>
            <a:r>
              <a:rPr lang="zh-CN" altLang="en-US" sz="2400" dirty="0">
                <a:effectLst>
                  <a:outerShdw blurRad="38100" dist="38100" dir="2700000" algn="tl">
                    <a:srgbClr val="000000">
                      <a:alpha val="43137"/>
                    </a:srgbClr>
                  </a:outerShdw>
                </a:effectLst>
              </a:rPr>
              <a:t>外包合同。于刚虽有系统的所有权，但没有销售权。</a:t>
            </a:r>
            <a:endParaRPr lang="en-US" altLang="zh-CN" sz="2400" dirty="0">
              <a:effectLst>
                <a:outerShdw blurRad="38100" dist="38100" dir="2700000" algn="tl">
                  <a:srgbClr val="000000">
                    <a:alpha val="43137"/>
                  </a:srgbClr>
                </a:outerShdw>
              </a:effectLst>
            </a:endParaRPr>
          </a:p>
          <a:p>
            <a:pPr>
              <a:lnSpc>
                <a:spcPct val="120000"/>
              </a:lnSpc>
              <a:defRPr/>
            </a:pPr>
            <a:r>
              <a:rPr lang="zh-CN" altLang="en-US" sz="2400" dirty="0">
                <a:effectLst>
                  <a:outerShdw blurRad="38100" dist="38100" dir="2700000" algn="tl">
                    <a:srgbClr val="000000">
                      <a:alpha val="43137"/>
                    </a:srgbClr>
                  </a:outerShdw>
                </a:effectLst>
              </a:rPr>
              <a:t>有几家公司希望购买其系统，但不外包</a:t>
            </a:r>
            <a:r>
              <a:rPr lang="en-US" altLang="zh-CN" sz="2400" dirty="0">
                <a:effectLst>
                  <a:outerShdw blurRad="38100" dist="38100" dir="2700000" algn="tl">
                    <a:srgbClr val="000000">
                      <a:alpha val="43137"/>
                    </a:srgbClr>
                  </a:outerShdw>
                </a:effectLst>
              </a:rPr>
              <a:t>EDS</a:t>
            </a:r>
            <a:r>
              <a:rPr lang="zh-CN" altLang="en-US" sz="2400" dirty="0">
                <a:effectLst>
                  <a:outerShdw blurRad="38100" dist="38100" dir="2700000" algn="tl">
                    <a:srgbClr val="000000">
                      <a:alpha val="43137"/>
                    </a:srgbClr>
                  </a:outerShdw>
                </a:effectLst>
              </a:rPr>
              <a:t>的</a:t>
            </a:r>
            <a:r>
              <a:rPr lang="en-US" altLang="zh-CN" sz="2400" dirty="0">
                <a:effectLst>
                  <a:outerShdw blurRad="38100" dist="38100" dir="2700000" algn="tl">
                    <a:srgbClr val="000000">
                      <a:alpha val="43137"/>
                    </a:srgbClr>
                  </a:outerShdw>
                </a:effectLst>
              </a:rPr>
              <a:t>IT</a:t>
            </a:r>
            <a:r>
              <a:rPr lang="zh-CN" altLang="en-US" sz="2400" dirty="0">
                <a:effectLst>
                  <a:outerShdw blurRad="38100" dist="38100" dir="2700000" algn="tl">
                    <a:srgbClr val="000000">
                      <a:alpha val="43137"/>
                    </a:srgbClr>
                  </a:outerShdw>
                </a:effectLst>
              </a:rPr>
              <a:t>服务。</a:t>
            </a:r>
            <a:endParaRPr lang="en-US" altLang="zh-CN" sz="2400" dirty="0">
              <a:effectLst>
                <a:outerShdw blurRad="38100" dist="38100" dir="2700000" algn="tl">
                  <a:srgbClr val="000000">
                    <a:alpha val="43137"/>
                  </a:srgbClr>
                </a:outerShdw>
              </a:effectLst>
            </a:endParaRPr>
          </a:p>
          <a:p>
            <a:pPr>
              <a:lnSpc>
                <a:spcPct val="120000"/>
              </a:lnSpc>
              <a:defRPr/>
            </a:pPr>
            <a:r>
              <a:rPr lang="zh-CN" altLang="en-US" sz="2400" dirty="0">
                <a:effectLst>
                  <a:outerShdw blurRad="38100" dist="38100" dir="2700000" algn="tl">
                    <a:srgbClr val="000000">
                      <a:alpha val="43137"/>
                    </a:srgbClr>
                  </a:outerShdw>
                </a:effectLst>
              </a:rPr>
              <a:t>找</a:t>
            </a:r>
            <a:r>
              <a:rPr lang="en-US" altLang="zh-CN" sz="2400" dirty="0">
                <a:effectLst>
                  <a:outerShdw blurRad="38100" dist="38100" dir="2700000" algn="tl">
                    <a:srgbClr val="000000">
                      <a:alpha val="43137"/>
                    </a:srgbClr>
                  </a:outerShdw>
                </a:effectLst>
              </a:rPr>
              <a:t>EDS</a:t>
            </a:r>
            <a:r>
              <a:rPr lang="zh-CN" altLang="en-US" sz="2400" dirty="0">
                <a:effectLst>
                  <a:outerShdw blurRad="38100" dist="38100" dir="2700000" algn="tl">
                    <a:srgbClr val="000000">
                      <a:alpha val="43137"/>
                    </a:srgbClr>
                  </a:outerShdw>
                </a:effectLst>
              </a:rPr>
              <a:t>重新谈判，谈判的结果是于刚赔偿</a:t>
            </a:r>
            <a:r>
              <a:rPr lang="en-US" altLang="zh-CN" sz="2400" dirty="0">
                <a:effectLst>
                  <a:outerShdw blurRad="38100" dist="38100" dir="2700000" algn="tl">
                    <a:srgbClr val="000000">
                      <a:alpha val="43137"/>
                    </a:srgbClr>
                  </a:outerShdw>
                </a:effectLst>
              </a:rPr>
              <a:t>100</a:t>
            </a:r>
            <a:r>
              <a:rPr lang="zh-CN" altLang="en-US" sz="2400" dirty="0">
                <a:effectLst>
                  <a:outerShdw blurRad="38100" dist="38100" dir="2700000" algn="tl">
                    <a:srgbClr val="000000">
                      <a:alpha val="43137"/>
                    </a:srgbClr>
                  </a:outerShdw>
                </a:effectLst>
              </a:rPr>
              <a:t>万美元，可以修改合同。在合同修改中去掉了“</a:t>
            </a:r>
            <a:r>
              <a:rPr lang="en-US" altLang="zh-CN" sz="2400" dirty="0">
                <a:effectLst>
                  <a:outerShdw blurRad="38100" dist="38100" dir="2700000" algn="tl">
                    <a:srgbClr val="000000">
                      <a:alpha val="43137"/>
                    </a:srgbClr>
                  </a:outerShdw>
                </a:effectLst>
              </a:rPr>
              <a:t>worldwide exclusive marketing rights”(</a:t>
            </a:r>
            <a:r>
              <a:rPr lang="zh-CN" altLang="en-US" sz="2400" dirty="0">
                <a:effectLst>
                  <a:outerShdw blurRad="38100" dist="38100" dir="2700000" algn="tl">
                    <a:srgbClr val="000000">
                      <a:alpha val="43137"/>
                    </a:srgbClr>
                  </a:outerShdw>
                </a:effectLst>
              </a:rPr>
              <a:t>世界范围内的排他销售权），因这个排他，把于刚也排除在外。</a:t>
            </a:r>
          </a:p>
        </p:txBody>
      </p:sp>
      <p:pic>
        <p:nvPicPr>
          <p:cNvPr id="1026" name="Picture 2" descr="https://bkimg.cdn.bcebos.com/pic/9f510fb30f2442a7d933e5e47310ba4bd11373f0a46d?x-bce-process=image/format,f_auto/quality,Q_70/resize,m_lfit,limit_1,w_536"/>
          <p:cNvPicPr>
            <a:picLocks noChangeAspect="1" noChangeArrowheads="1"/>
          </p:cNvPicPr>
          <p:nvPr/>
        </p:nvPicPr>
        <p:blipFill rotWithShape="1">
          <a:blip r:embed="rId2">
            <a:extLst>
              <a:ext uri="{28A0092B-C50C-407E-A947-70E740481C1C}">
                <a14:useLocalDpi xmlns:a14="http://schemas.microsoft.com/office/drawing/2010/main" val="0"/>
              </a:ext>
            </a:extLst>
          </a:blip>
          <a:srcRect l="22327" t="15986" r="23187" b="10392"/>
          <a:stretch/>
        </p:blipFill>
        <p:spPr bwMode="auto">
          <a:xfrm>
            <a:off x="8723696" y="662322"/>
            <a:ext cx="3123962" cy="422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621079"/>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78066" y="1006157"/>
            <a:ext cx="1314450" cy="7699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提纲</a:t>
            </a:r>
          </a:p>
        </p:txBody>
      </p:sp>
      <p:sp>
        <p:nvSpPr>
          <p:cNvPr id="30723" name="TextBox 30"/>
          <p:cNvSpPr txBox="1"/>
          <p:nvPr/>
        </p:nvSpPr>
        <p:spPr>
          <a:xfrm>
            <a:off x="1875172" y="2032497"/>
            <a:ext cx="9230360" cy="35394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eaLnBrk="1" hangingPunct="1">
              <a:lnSpc>
                <a:spcPct val="200000"/>
              </a:lnSpc>
              <a:spcBef>
                <a:spcPct val="0"/>
              </a:spcBef>
              <a:buFontTx/>
              <a:buNone/>
            </a:pPr>
            <a:r>
              <a:rPr lang="zh-CN" altLang="en-US" b="1" dirty="0">
                <a:latin typeface="Times New Roman" panose="02020603050405020304" pitchFamily="18" charset="0"/>
                <a:ea typeface="微软雅黑" panose="020B0503020204020204" pitchFamily="34" charset="-122"/>
              </a:rPr>
              <a:t>一、技术合同及其风险概述</a:t>
            </a:r>
            <a:endParaRPr lang="en-US" altLang="zh-CN" b="1" dirty="0">
              <a:latin typeface="Times New Roman" panose="02020603050405020304" pitchFamily="18" charset="0"/>
              <a:ea typeface="微软雅黑" panose="020B0503020204020204" pitchFamily="34" charset="-122"/>
            </a:endParaRPr>
          </a:p>
          <a:p>
            <a:pPr marL="0" indent="0" eaLnBrk="1" hangingPunct="1">
              <a:lnSpc>
                <a:spcPct val="200000"/>
              </a:lnSpc>
              <a:spcBef>
                <a:spcPct val="0"/>
              </a:spcBef>
              <a:buNone/>
            </a:pPr>
            <a:r>
              <a:rPr lang="zh-CN" altLang="en-US" b="1" dirty="0">
                <a:solidFill>
                  <a:srgbClr val="D9D9D9"/>
                </a:solidFill>
                <a:latin typeface="Times New Roman" panose="02020603050405020304" pitchFamily="18" charset="0"/>
                <a:ea typeface="微软雅黑" panose="020B0503020204020204" pitchFamily="34" charset="-122"/>
              </a:rPr>
              <a:t>二、技术合同签订风险防范案例解析</a:t>
            </a:r>
            <a:endParaRPr lang="en-US" altLang="zh-CN" b="1" dirty="0">
              <a:solidFill>
                <a:srgbClr val="D9D9D9"/>
              </a:solidFill>
              <a:latin typeface="Times New Roman" panose="02020603050405020304" pitchFamily="18" charset="0"/>
              <a:ea typeface="微软雅黑" panose="020B0503020204020204" pitchFamily="34" charset="-122"/>
            </a:endParaRPr>
          </a:p>
          <a:p>
            <a:pPr marL="0" lvl="0" indent="0" eaLnBrk="1" hangingPunct="1">
              <a:lnSpc>
                <a:spcPct val="200000"/>
              </a:lnSpc>
              <a:spcBef>
                <a:spcPct val="0"/>
              </a:spcBef>
              <a:buFontTx/>
              <a:buNone/>
            </a:pPr>
            <a:r>
              <a:rPr lang="zh-CN" altLang="en-US" b="1" dirty="0">
                <a:solidFill>
                  <a:srgbClr val="D9D9D9"/>
                </a:solidFill>
                <a:latin typeface="Times New Roman" panose="02020603050405020304" pitchFamily="18" charset="0"/>
                <a:ea typeface="微软雅黑" panose="020B0503020204020204" pitchFamily="34" charset="-122"/>
              </a:rPr>
              <a:t>三、技术合同履行案例解析</a:t>
            </a:r>
            <a:endParaRPr lang="en-US" altLang="zh-CN" b="1" dirty="0">
              <a:solidFill>
                <a:srgbClr val="D9D9D9"/>
              </a:solidFill>
              <a:latin typeface="Times New Roman" panose="02020603050405020304" pitchFamily="18" charset="0"/>
              <a:ea typeface="微软雅黑" panose="020B0503020204020204" pitchFamily="34" charset="-122"/>
            </a:endParaRPr>
          </a:p>
          <a:p>
            <a:pPr marL="0" lvl="0" indent="0" eaLnBrk="1" hangingPunct="1">
              <a:lnSpc>
                <a:spcPct val="200000"/>
              </a:lnSpc>
              <a:spcBef>
                <a:spcPct val="0"/>
              </a:spcBef>
              <a:buFontTx/>
              <a:buNone/>
            </a:pPr>
            <a:r>
              <a:rPr lang="zh-CN" altLang="en-US" b="1" dirty="0">
                <a:solidFill>
                  <a:srgbClr val="D9D9D9"/>
                </a:solidFill>
                <a:latin typeface="Times New Roman" panose="02020603050405020304" pitchFamily="18" charset="0"/>
                <a:ea typeface="微软雅黑" panose="020B0503020204020204" pitchFamily="34" charset="-122"/>
              </a:rPr>
              <a:t>四、技术合同类型案例解析</a:t>
            </a:r>
            <a:endParaRPr lang="en-US" altLang="zh-CN" b="1" dirty="0">
              <a:solidFill>
                <a:srgbClr val="D9D9D9"/>
              </a:solidFill>
              <a:latin typeface="Times New Roman" panose="02020603050405020304" pitchFamily="18" charset="0"/>
              <a:ea typeface="微软雅黑" panose="020B0503020204020204" pitchFamily="34" charset="-122"/>
            </a:endParaRPr>
          </a:p>
        </p:txBody>
      </p:sp>
      <p:sp>
        <p:nvSpPr>
          <p:cNvPr id="5" name="矩形 4"/>
          <p:cNvSpPr/>
          <p:nvPr/>
        </p:nvSpPr>
        <p:spPr>
          <a:xfrm>
            <a:off x="1875172" y="2236685"/>
            <a:ext cx="8569325" cy="7207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725" name="灯片编号占位符 1"/>
          <p:cNvSpPr txBox="1"/>
          <p:nvPr/>
        </p:nvSpPr>
        <p:spPr>
          <a:xfrm>
            <a:off x="10239375" y="6500813"/>
            <a:ext cx="428625" cy="2730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stStyle>
          <a:p>
            <a:pPr marL="0" lvl="0" indent="0" eaLnBrk="1" hangingPunct="1">
              <a:lnSpc>
                <a:spcPct val="100000"/>
              </a:lnSpc>
              <a:spcBef>
                <a:spcPct val="0"/>
              </a:spcBef>
              <a:buFontTx/>
              <a:buNone/>
            </a:pPr>
            <a:fld id="{9A0DB2DC-4C9A-4742-B13C-FB6460FD3503}" type="slidenum">
              <a:rPr lang="zh-CN" altLang="en-US" sz="1400" dirty="0">
                <a:solidFill>
                  <a:srgbClr val="404040"/>
                </a:solidFill>
                <a:latin typeface="Arial Unicode MS" pitchFamily="34" charset="-122"/>
                <a:ea typeface="Arial Unicode MS" pitchFamily="34" charset="-122"/>
              </a:rPr>
              <a:t>8</a:t>
            </a:fld>
            <a:endParaRPr lang="zh-CN" altLang="en-US" sz="1400" dirty="0">
              <a:solidFill>
                <a:srgbClr val="404040"/>
              </a:solidFill>
              <a:latin typeface="Arial Unicode MS" pitchFamily="34" charset="-122"/>
              <a:ea typeface="Arial Unicode MS"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1979" y="242760"/>
            <a:ext cx="9193426" cy="62971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defRPr/>
            </a:pPr>
            <a:r>
              <a:rPr lang="en-US" altLang="zh-CN" sz="2400" dirty="0"/>
              <a:t>《</a:t>
            </a:r>
            <a:r>
              <a:rPr lang="zh-CN" altLang="en-US" sz="2400" dirty="0"/>
              <a:t>民法典</a:t>
            </a:r>
            <a:r>
              <a:rPr lang="en-US" altLang="zh-CN" sz="2400" dirty="0"/>
              <a:t>》</a:t>
            </a:r>
            <a:r>
              <a:rPr lang="zh-CN" altLang="zh-CN" sz="2400" dirty="0"/>
              <a:t>第八百四十五条</a:t>
            </a:r>
            <a:r>
              <a:rPr lang="en-US" altLang="zh-CN" sz="2400" dirty="0"/>
              <a:t>  </a:t>
            </a:r>
            <a:r>
              <a:rPr lang="zh-CN" altLang="zh-CN" sz="2400" dirty="0">
                <a:effectLst>
                  <a:outerShdw blurRad="38100" dist="38100" dir="2700000" algn="tl">
                    <a:srgbClr val="000000">
                      <a:alpha val="43137"/>
                    </a:srgbClr>
                  </a:outerShdw>
                </a:effectLst>
              </a:rPr>
              <a:t>技术合同的内容一般包括</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项目的名称，</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标的的内容、范围和要求，</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履行的计划、地点和方式，</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技术信息和资料的保密，</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solidFill>
                  <a:srgbClr val="FF0000"/>
                </a:solidFill>
                <a:effectLst>
                  <a:outerShdw blurRad="38100" dist="38100" dir="2700000" algn="tl">
                    <a:srgbClr val="000000">
                      <a:alpha val="43137"/>
                    </a:srgbClr>
                  </a:outerShdw>
                </a:effectLst>
              </a:rPr>
              <a:t>技术成果的归属和收益的分配办法</a:t>
            </a:r>
            <a:r>
              <a:rPr lang="zh-CN" altLang="zh-CN" sz="2400" dirty="0">
                <a:effectLst>
                  <a:outerShdw blurRad="38100" dist="38100" dir="2700000" algn="tl">
                    <a:srgbClr val="000000">
                      <a:alpha val="43137"/>
                    </a:srgbClr>
                  </a:outerShdw>
                </a:effectLst>
              </a:rPr>
              <a:t>，</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验收标准和方法，</a:t>
            </a:r>
            <a:endParaRPr lang="en-US" altLang="zh-CN" sz="2400" dirty="0">
              <a:effectLst>
                <a:outerShdw blurRad="38100" dist="38100" dir="2700000" algn="tl">
                  <a:srgbClr val="000000">
                    <a:alpha val="43137"/>
                  </a:srgbClr>
                </a:outerShdw>
              </a:effectLst>
            </a:endParaRP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名词和术语的解释等条款。</a:t>
            </a:r>
          </a:p>
          <a:p>
            <a:pPr marL="457200" indent="-457200">
              <a:lnSpc>
                <a:spcPct val="120000"/>
              </a:lnSpc>
              <a:buClr>
                <a:srgbClr val="FF0000"/>
              </a:buClr>
              <a:buFont typeface="+mj-lt"/>
              <a:buAutoNum type="arabicPeriod"/>
              <a:defRPr/>
            </a:pPr>
            <a:r>
              <a:rPr lang="zh-CN" altLang="zh-CN" sz="2400" dirty="0">
                <a:solidFill>
                  <a:srgbClr val="FF0000"/>
                </a:solidFill>
                <a:effectLst>
                  <a:outerShdw blurRad="38100" dist="38100" dir="2700000" algn="tl">
                    <a:srgbClr val="000000">
                      <a:alpha val="43137"/>
                    </a:srgbClr>
                  </a:outerShdw>
                </a:effectLst>
              </a:rPr>
              <a:t>与履行合同有关</a:t>
            </a:r>
            <a:r>
              <a:rPr lang="zh-CN" altLang="zh-CN" sz="2400" dirty="0">
                <a:effectLst>
                  <a:outerShdw blurRad="38100" dist="38100" dir="2700000" algn="tl">
                    <a:srgbClr val="000000">
                      <a:alpha val="43137"/>
                    </a:srgbClr>
                  </a:outerShdw>
                </a:effectLst>
              </a:rPr>
              <a:t>的技术背景资料、可行性论证和技术评价报告、项目任务书和计划书、技术标准、技术规范、原始设计和工艺文件，以及其他技术文档，按照当事人的约定可以作为合同的组成部分。</a:t>
            </a:r>
          </a:p>
          <a:p>
            <a:pPr marL="457200" indent="-457200">
              <a:lnSpc>
                <a:spcPct val="120000"/>
              </a:lnSpc>
              <a:buClr>
                <a:srgbClr val="FF0000"/>
              </a:buClr>
              <a:buFont typeface="+mj-lt"/>
              <a:buAutoNum type="arabicPeriod"/>
              <a:defRPr/>
            </a:pPr>
            <a:r>
              <a:rPr lang="zh-CN" altLang="zh-CN" sz="2400" dirty="0">
                <a:effectLst>
                  <a:outerShdw blurRad="38100" dist="38100" dir="2700000" algn="tl">
                    <a:srgbClr val="000000">
                      <a:alpha val="43137"/>
                    </a:srgbClr>
                  </a:outerShdw>
                </a:effectLst>
              </a:rPr>
              <a:t>技术合同涉及</a:t>
            </a:r>
            <a:r>
              <a:rPr lang="zh-CN" altLang="zh-CN" sz="2400" b="1" dirty="0">
                <a:solidFill>
                  <a:srgbClr val="FF0000"/>
                </a:solidFill>
                <a:effectLst>
                  <a:outerShdw blurRad="38100" dist="38100" dir="2700000" algn="tl">
                    <a:srgbClr val="000000">
                      <a:alpha val="43137"/>
                    </a:srgbClr>
                  </a:outerShdw>
                </a:effectLst>
              </a:rPr>
              <a:t>专利</a:t>
            </a:r>
            <a:r>
              <a:rPr lang="zh-CN" altLang="zh-CN" sz="2400" dirty="0">
                <a:effectLst>
                  <a:outerShdw blurRad="38100" dist="38100" dir="2700000" algn="tl">
                    <a:srgbClr val="000000">
                      <a:alpha val="43137"/>
                    </a:srgbClr>
                  </a:outerShdw>
                </a:effectLst>
              </a:rPr>
              <a:t>的，应当注明发明创造的名称、专利申请人和专利权人、申请日期、申请号、专利号以及专利权的有效期限。</a:t>
            </a:r>
            <a:endParaRPr lang="zh-CN" altLang="en-US" sz="2400" dirty="0">
              <a:effectLst>
                <a:outerShdw blurRad="38100" dist="38100" dir="2700000" algn="tl">
                  <a:srgbClr val="000000">
                    <a:alpha val="43137"/>
                  </a:srgbClr>
                </a:outerShdw>
              </a:effectLst>
            </a:endParaRPr>
          </a:p>
        </p:txBody>
      </p:sp>
      <p:sp>
        <p:nvSpPr>
          <p:cNvPr id="2" name="文本框 1"/>
          <p:cNvSpPr txBox="1"/>
          <p:nvPr/>
        </p:nvSpPr>
        <p:spPr>
          <a:xfrm>
            <a:off x="10116065" y="1128584"/>
            <a:ext cx="1672281"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zh-CN" altLang="en-US" sz="2800" dirty="0"/>
              <a:t>合同条款完整</a:t>
            </a:r>
            <a:endParaRPr lang="en-US" altLang="zh-CN" sz="2800" dirty="0"/>
          </a:p>
          <a:p>
            <a:pPr>
              <a:lnSpc>
                <a:spcPct val="150000"/>
              </a:lnSpc>
            </a:pPr>
            <a:r>
              <a:rPr lang="zh-CN" altLang="en-US" sz="2800" dirty="0"/>
              <a:t>相关资料完备</a:t>
            </a:r>
          </a:p>
        </p:txBody>
      </p:sp>
    </p:spTree>
    <p:extLst>
      <p:ext uri="{BB962C8B-B14F-4D97-AF65-F5344CB8AC3E}">
        <p14:creationId xmlns:p14="http://schemas.microsoft.com/office/powerpoint/2010/main" val="3910569425"/>
      </p:ext>
    </p:extLst>
  </p:cSld>
  <p:clrMapOvr>
    <a:masterClrMapping/>
  </p:clrMapOvr>
  <p:transition spd="slow">
    <p:wipe dir="d"/>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g4YjI5NDEyZTk2NDAzM2Y2ZTRkNTE5NTE2YzdhZTIifQ=="/>
</p:tagLst>
</file>

<file path=ppt/tags/tag2.xml><?xml version="1.0" encoding="utf-8"?>
<p:tagLst xmlns:a="http://schemas.openxmlformats.org/drawingml/2006/main" xmlns:r="http://schemas.openxmlformats.org/officeDocument/2006/relationships" xmlns:p="http://schemas.openxmlformats.org/presentationml/2006/main">
  <p:tag name="MH" val="20170916173010"/>
  <p:tag name="MH_LIBRARY" val="GRAPHIC"/>
  <p:tag name="TIMING" val="|1.6|0.7|0.8|0.6|0.9"/>
</p:tagLst>
</file>

<file path=ppt/tags/tag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SUBTYPE" val="a"/>
  <p:tag name="KSO_WM_UNIT_VALUE" val="56"/>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SUBTYPE" val="a"/>
  <p:tag name="KSO_WM_UNIT_VALUE" val="56"/>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SUBTYPE" val="a"/>
  <p:tag name="KSO_WM_UNIT_VALUE" val="56"/>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9162</Words>
  <Application>Microsoft Office PowerPoint</Application>
  <PresentationFormat>宽屏</PresentationFormat>
  <Paragraphs>366</Paragraphs>
  <Slides>64</Slides>
  <Notes>1</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64</vt:i4>
      </vt:variant>
    </vt:vector>
  </HeadingPairs>
  <TitlesOfParts>
    <vt:vector size="80" baseType="lpstr">
      <vt:lpstr>？？</vt:lpstr>
      <vt:lpstr>Arial Unicode MS</vt:lpstr>
      <vt:lpstr>等线</vt:lpstr>
      <vt:lpstr>等线 Light</vt:lpstr>
      <vt:lpstr>黑体</vt:lpstr>
      <vt:lpstr>楷体</vt:lpstr>
      <vt:lpstr>隶书</vt:lpstr>
      <vt:lpstr>微软雅黑</vt:lpstr>
      <vt:lpstr>Arial</vt:lpstr>
      <vt:lpstr>Calibri</vt:lpstr>
      <vt:lpstr>Tahoma</vt:lpstr>
      <vt:lpstr>Times</vt:lpstr>
      <vt:lpstr>Times New Roman</vt:lpstr>
      <vt:lpstr>Wingdings</vt:lpstr>
      <vt:lpstr>Office 主题​​</vt:lpstr>
      <vt:lpstr>Office theme</vt:lpstr>
      <vt:lpstr>PowerPoint 演示文稿</vt:lpstr>
      <vt:lpstr>PowerPoint 演示文稿</vt:lpstr>
      <vt:lpstr>技术合同签订与风险管理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上海市科学学研究所</dc:title>
  <dc:creator>w</dc:creator>
  <cp:lastModifiedBy>维嘉 李</cp:lastModifiedBy>
  <cp:revision>719</cp:revision>
  <dcterms:created xsi:type="dcterms:W3CDTF">2017-06-23T04:10:00Z</dcterms:created>
  <dcterms:modified xsi:type="dcterms:W3CDTF">2024-08-19T07:23:18Z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EBD3DAA9592A4B6D96F5A30CA9C88B5D</vt:lpwstr>
  </property>
</Properties>
</file>