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96"/>
  </p:notesMasterIdLst>
  <p:sldIdLst>
    <p:sldId id="256" r:id="rId2"/>
    <p:sldId id="608" r:id="rId3"/>
    <p:sldId id="609" r:id="rId4"/>
    <p:sldId id="610" r:id="rId5"/>
    <p:sldId id="467" r:id="rId6"/>
    <p:sldId id="510" r:id="rId7"/>
    <p:sldId id="576" r:id="rId8"/>
    <p:sldId id="570" r:id="rId9"/>
    <p:sldId id="611" r:id="rId10"/>
    <p:sldId id="483" r:id="rId11"/>
    <p:sldId id="605" r:id="rId12"/>
    <p:sldId id="606" r:id="rId13"/>
    <p:sldId id="484" r:id="rId14"/>
    <p:sldId id="486" r:id="rId15"/>
    <p:sldId id="487" r:id="rId16"/>
    <p:sldId id="607" r:id="rId17"/>
    <p:sldId id="488" r:id="rId18"/>
    <p:sldId id="489" r:id="rId19"/>
    <p:sldId id="577" r:id="rId20"/>
    <p:sldId id="578" r:id="rId21"/>
    <p:sldId id="689" r:id="rId22"/>
    <p:sldId id="590" r:id="rId23"/>
    <p:sldId id="591" r:id="rId24"/>
    <p:sldId id="691" r:id="rId25"/>
    <p:sldId id="597" r:id="rId26"/>
    <p:sldId id="598" r:id="rId27"/>
    <p:sldId id="612" r:id="rId28"/>
    <p:sldId id="613" r:id="rId29"/>
    <p:sldId id="614" r:id="rId30"/>
    <p:sldId id="604" r:id="rId31"/>
    <p:sldId id="573" r:id="rId32"/>
    <p:sldId id="523" r:id="rId33"/>
    <p:sldId id="525" r:id="rId34"/>
    <p:sldId id="524" r:id="rId35"/>
    <p:sldId id="569" r:id="rId36"/>
    <p:sldId id="392" r:id="rId37"/>
    <p:sldId id="622" r:id="rId38"/>
    <p:sldId id="464" r:id="rId39"/>
    <p:sldId id="619" r:id="rId40"/>
    <p:sldId id="620" r:id="rId41"/>
    <p:sldId id="690" r:id="rId42"/>
    <p:sldId id="625" r:id="rId43"/>
    <p:sldId id="626" r:id="rId44"/>
    <p:sldId id="627" r:id="rId45"/>
    <p:sldId id="628" r:id="rId46"/>
    <p:sldId id="629" r:id="rId47"/>
    <p:sldId id="630" r:id="rId48"/>
    <p:sldId id="631" r:id="rId49"/>
    <p:sldId id="632" r:id="rId50"/>
    <p:sldId id="633" r:id="rId51"/>
    <p:sldId id="634" r:id="rId52"/>
    <p:sldId id="635" r:id="rId53"/>
    <p:sldId id="636" r:id="rId54"/>
    <p:sldId id="637" r:id="rId55"/>
    <p:sldId id="692" r:id="rId56"/>
    <p:sldId id="639" r:id="rId57"/>
    <p:sldId id="640" r:id="rId58"/>
    <p:sldId id="641" r:id="rId59"/>
    <p:sldId id="642" r:id="rId60"/>
    <p:sldId id="643" r:id="rId61"/>
    <p:sldId id="644" r:id="rId62"/>
    <p:sldId id="693" r:id="rId63"/>
    <p:sldId id="646" r:id="rId64"/>
    <p:sldId id="647" r:id="rId65"/>
    <p:sldId id="649" r:id="rId66"/>
    <p:sldId id="650" r:id="rId67"/>
    <p:sldId id="651" r:id="rId68"/>
    <p:sldId id="652" r:id="rId69"/>
    <p:sldId id="663" r:id="rId70"/>
    <p:sldId id="664" r:id="rId71"/>
    <p:sldId id="665" r:id="rId72"/>
    <p:sldId id="666" r:id="rId73"/>
    <p:sldId id="667" r:id="rId74"/>
    <p:sldId id="668" r:id="rId75"/>
    <p:sldId id="669" r:id="rId76"/>
    <p:sldId id="670" r:id="rId77"/>
    <p:sldId id="671" r:id="rId78"/>
    <p:sldId id="672" r:id="rId79"/>
    <p:sldId id="673" r:id="rId80"/>
    <p:sldId id="674" r:id="rId81"/>
    <p:sldId id="675" r:id="rId82"/>
    <p:sldId id="676" r:id="rId83"/>
    <p:sldId id="677" r:id="rId84"/>
    <p:sldId id="678" r:id="rId85"/>
    <p:sldId id="679" r:id="rId86"/>
    <p:sldId id="680" r:id="rId87"/>
    <p:sldId id="681" r:id="rId88"/>
    <p:sldId id="699" r:id="rId89"/>
    <p:sldId id="694" r:id="rId90"/>
    <p:sldId id="696" r:id="rId91"/>
    <p:sldId id="697" r:id="rId92"/>
    <p:sldId id="698" r:id="rId93"/>
    <p:sldId id="688" r:id="rId94"/>
    <p:sldId id="618" r:id="rId9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8" autoAdjust="0"/>
    <p:restoredTop sz="94660"/>
  </p:normalViewPr>
  <p:slideViewPr>
    <p:cSldViewPr>
      <p:cViewPr varScale="1">
        <p:scale>
          <a:sx n="53" d="100"/>
          <a:sy n="53" d="100"/>
        </p:scale>
        <p:origin x="50" y="70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73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15F9F6-6A50-4C18-87C8-DAD290097733}" type="datetimeFigureOut">
              <a:rPr lang="zh-CN" altLang="en-US" smtClean="0"/>
              <a:t>2024/8/24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5AA7E4-8E32-4DE6-B6AC-E89D4D936AD6}" type="slidenum">
              <a:rPr lang="zh-CN" altLang="en-US" smtClean="0"/>
              <a:t>‹#›</a:t>
            </a:fld>
            <a:endParaRPr lang="zh-CN" altLang="en-US"/>
          </a:p>
        </p:txBody>
      </p:sp>
    </p:spTree>
    <p:extLst>
      <p:ext uri="{BB962C8B-B14F-4D97-AF65-F5344CB8AC3E}">
        <p14:creationId xmlns:p14="http://schemas.microsoft.com/office/powerpoint/2010/main" val="372034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A3BA729D-54F7-471D-B647-2FA4C9E62893}" type="slidenum">
              <a:rPr lang="zh-CN" altLang="en-US" smtClean="0"/>
              <a:pPr/>
              <a:t>2</a:t>
            </a:fld>
            <a:endParaRPr lang="en-US" altLang="zh-CN" smtClean="0"/>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4230221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217120-76DD-47C2-8D11-8A6FA5F4A569}" type="slidenum">
              <a:rPr lang="zh-CN" altLang="en-US" smtClean="0">
                <a:solidFill>
                  <a:prstClr val="black"/>
                </a:solidFill>
              </a:rPr>
              <a:pPr/>
              <a:t>59</a:t>
            </a:fld>
            <a:endParaRPr lang="en-US" altLang="zh-CN" smtClean="0">
              <a:solidFill>
                <a:prstClr val="black"/>
              </a:solidFill>
            </a:endParaRPr>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617779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104DB748-E133-4410-BF95-3AA5DA7B8BBC}" type="slidenum">
              <a:rPr lang="zh-CN" altLang="en-US" smtClean="0"/>
              <a:pPr/>
              <a:t>63</a:t>
            </a:fld>
            <a:endParaRPr lang="en-US" altLang="zh-CN" smtClean="0"/>
          </a:p>
        </p:txBody>
      </p:sp>
      <p:sp>
        <p:nvSpPr>
          <p:cNvPr id="132099" name="Rectangle 2"/>
          <p:cNvSpPr>
            <a:spLocks noGrp="1" noRot="1" noChangeAspect="1" noChangeArrowheads="1" noTextEdit="1"/>
          </p:cNvSpPr>
          <p:nvPr>
            <p:ph type="sldImg"/>
          </p:nvPr>
        </p:nvSpPr>
        <p:spPr>
          <a:xfrm>
            <a:off x="381000" y="685800"/>
            <a:ext cx="6096000" cy="3429000"/>
          </a:xfrm>
          <a:ln/>
        </p:spPr>
      </p:sp>
      <p:sp>
        <p:nvSpPr>
          <p:cNvPr id="132100"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50124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fld id="{46ACD211-BD20-4549-A039-19D10A1E3671}" type="slidenum">
              <a:rPr lang="zh-CN" altLang="en-US" smtClean="0"/>
              <a:pPr/>
              <a:t>65</a:t>
            </a:fld>
            <a:endParaRPr lang="en-US" altLang="zh-CN" smtClean="0"/>
          </a:p>
        </p:txBody>
      </p:sp>
      <p:sp>
        <p:nvSpPr>
          <p:cNvPr id="171011" name="Rectangle 2"/>
          <p:cNvSpPr>
            <a:spLocks noGrp="1" noRot="1" noChangeAspect="1" noChangeArrowheads="1" noTextEdit="1"/>
          </p:cNvSpPr>
          <p:nvPr>
            <p:ph type="sldImg"/>
          </p:nvPr>
        </p:nvSpPr>
        <p:spPr>
          <a:xfrm>
            <a:off x="381000" y="685800"/>
            <a:ext cx="6096000" cy="3429000"/>
          </a:xfrm>
          <a:ln/>
        </p:spPr>
      </p:sp>
      <p:sp>
        <p:nvSpPr>
          <p:cNvPr id="1710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extLst>
      <p:ext uri="{BB962C8B-B14F-4D97-AF65-F5344CB8AC3E}">
        <p14:creationId xmlns:p14="http://schemas.microsoft.com/office/powerpoint/2010/main" val="1514619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fld id="{7A48BE10-6955-45BF-87AB-9986F0B0238F}" type="slidenum">
              <a:rPr lang="zh-CN" altLang="en-US" smtClean="0"/>
              <a:pPr/>
              <a:t>66</a:t>
            </a:fld>
            <a:endParaRPr lang="en-US" altLang="zh-CN" smtClean="0"/>
          </a:p>
        </p:txBody>
      </p:sp>
      <p:sp>
        <p:nvSpPr>
          <p:cNvPr id="175107" name="Rectangle 2"/>
          <p:cNvSpPr>
            <a:spLocks noGrp="1" noRot="1" noChangeAspect="1" noChangeArrowheads="1" noTextEdit="1"/>
          </p:cNvSpPr>
          <p:nvPr>
            <p:ph type="sldImg"/>
          </p:nvPr>
        </p:nvSpPr>
        <p:spPr>
          <a:xfrm>
            <a:off x="381000" y="685800"/>
            <a:ext cx="6096000" cy="3429000"/>
          </a:xfrm>
          <a:ln/>
        </p:spPr>
      </p:sp>
      <p:sp>
        <p:nvSpPr>
          <p:cNvPr id="17510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extLst>
      <p:ext uri="{BB962C8B-B14F-4D97-AF65-F5344CB8AC3E}">
        <p14:creationId xmlns:p14="http://schemas.microsoft.com/office/powerpoint/2010/main" val="3165104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fld id="{C9DF3225-DFF1-4CD1-9D26-C78CCF9A78E0}" type="slidenum">
              <a:rPr lang="zh-CN" altLang="en-US" smtClean="0"/>
              <a:pPr/>
              <a:t>67</a:t>
            </a:fld>
            <a:endParaRPr lang="en-US" altLang="zh-CN" smtClean="0"/>
          </a:p>
        </p:txBody>
      </p:sp>
      <p:sp>
        <p:nvSpPr>
          <p:cNvPr id="176131" name="Rectangle 2"/>
          <p:cNvSpPr>
            <a:spLocks noGrp="1" noRot="1" noChangeAspect="1" noChangeArrowheads="1" noTextEdit="1"/>
          </p:cNvSpPr>
          <p:nvPr>
            <p:ph type="sldImg"/>
          </p:nvPr>
        </p:nvSpPr>
        <p:spPr>
          <a:xfrm>
            <a:off x="381000" y="685800"/>
            <a:ext cx="6096000" cy="3429000"/>
          </a:xfrm>
          <a:ln/>
        </p:spPr>
      </p:sp>
      <p:sp>
        <p:nvSpPr>
          <p:cNvPr id="1761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extLst>
      <p:ext uri="{BB962C8B-B14F-4D97-AF65-F5344CB8AC3E}">
        <p14:creationId xmlns:p14="http://schemas.microsoft.com/office/powerpoint/2010/main" val="3870879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fld id="{E1C99532-D069-4AD9-8D40-4B28C119AC75}" type="slidenum">
              <a:rPr lang="zh-CN" altLang="en-US" smtClean="0"/>
              <a:pPr/>
              <a:t>68</a:t>
            </a:fld>
            <a:endParaRPr lang="en-US" altLang="zh-CN" smtClean="0"/>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extLst>
      <p:ext uri="{BB962C8B-B14F-4D97-AF65-F5344CB8AC3E}">
        <p14:creationId xmlns:p14="http://schemas.microsoft.com/office/powerpoint/2010/main" val="261913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217120-76DD-47C2-8D11-8A6FA5F4A569}" type="slidenum">
              <a:rPr lang="zh-CN" altLang="en-US" smtClean="0"/>
              <a:pPr/>
              <a:t>69</a:t>
            </a:fld>
            <a:endParaRPr lang="en-US" altLang="zh-CN" smtClean="0"/>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53672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217120-76DD-47C2-8D11-8A6FA5F4A569}" type="slidenum">
              <a:rPr lang="zh-CN" altLang="en-US" smtClean="0"/>
              <a:pPr/>
              <a:t>70</a:t>
            </a:fld>
            <a:endParaRPr lang="en-US" altLang="zh-CN" smtClean="0"/>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2501189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217120-76DD-47C2-8D11-8A6FA5F4A569}" type="slidenum">
              <a:rPr lang="zh-CN" altLang="en-US" smtClean="0"/>
              <a:pPr/>
              <a:t>71</a:t>
            </a:fld>
            <a:endParaRPr lang="en-US" altLang="zh-CN" smtClean="0"/>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1096214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217120-76DD-47C2-8D11-8A6FA5F4A569}" type="slidenum">
              <a:rPr lang="zh-CN" altLang="en-US" smtClean="0"/>
              <a:pPr/>
              <a:t>72</a:t>
            </a:fld>
            <a:endParaRPr lang="en-US" altLang="zh-CN" smtClean="0"/>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33375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A3BA729D-54F7-471D-B647-2FA4C9E62893}" type="slidenum">
              <a:rPr lang="zh-CN" altLang="en-US" smtClean="0"/>
              <a:pPr/>
              <a:t>3</a:t>
            </a:fld>
            <a:endParaRPr lang="en-US" altLang="zh-CN" smtClean="0"/>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1450714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217120-76DD-47C2-8D11-8A6FA5F4A569}" type="slidenum">
              <a:rPr lang="zh-CN" altLang="en-US" smtClean="0"/>
              <a:pPr/>
              <a:t>73</a:t>
            </a:fld>
            <a:endParaRPr lang="en-US" altLang="zh-CN" smtClean="0"/>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2892149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D17A2381-9972-4694-9FCC-A8B6B9850C5D}" type="slidenum">
              <a:rPr lang="en-US" altLang="zh-CN" smtClean="0"/>
              <a:pPr/>
              <a:t>74</a:t>
            </a:fld>
            <a:endParaRPr lang="en-US" altLang="zh-CN" smtClean="0"/>
          </a:p>
        </p:txBody>
      </p:sp>
      <p:sp>
        <p:nvSpPr>
          <p:cNvPr id="44035" name="Rectangle 2"/>
          <p:cNvSpPr>
            <a:spLocks noGrp="1" noRot="1" noChangeAspect="1" noChangeArrowheads="1" noTextEdit="1"/>
          </p:cNvSpPr>
          <p:nvPr>
            <p:ph type="sldImg"/>
          </p:nvPr>
        </p:nvSpPr>
        <p:spPr>
          <a:xfrm>
            <a:off x="381000" y="685800"/>
            <a:ext cx="6096000" cy="3429000"/>
          </a:xfrm>
          <a:ln/>
        </p:spPr>
      </p:sp>
      <p:sp>
        <p:nvSpPr>
          <p:cNvPr id="44036" name="Rectangle 3"/>
          <p:cNvSpPr>
            <a:spLocks noGrp="1" noChangeArrowheads="1"/>
          </p:cNvSpPr>
          <p:nvPr>
            <p:ph type="body" idx="1"/>
          </p:nvPr>
        </p:nvSpPr>
        <p:spPr>
          <a:noFill/>
          <a:ln w="9525"/>
        </p:spPr>
        <p:txBody>
          <a:bodyPr/>
          <a:lstStyle/>
          <a:p>
            <a:endParaRPr lang="zh-CN" altLang="zh-CN" smtClean="0"/>
          </a:p>
        </p:txBody>
      </p:sp>
    </p:spTree>
    <p:extLst>
      <p:ext uri="{BB962C8B-B14F-4D97-AF65-F5344CB8AC3E}">
        <p14:creationId xmlns:p14="http://schemas.microsoft.com/office/powerpoint/2010/main" val="937867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33483F8-D779-42F5-A20C-9E7D249F95A1}" type="slidenum">
              <a:rPr lang="en-US" altLang="zh-CN" smtClean="0"/>
              <a:pPr/>
              <a:t>75</a:t>
            </a:fld>
            <a:endParaRPr lang="en-US" altLang="zh-CN" smtClean="0"/>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w="9525"/>
        </p:spPr>
        <p:txBody>
          <a:bodyPr/>
          <a:lstStyle/>
          <a:p>
            <a:endParaRPr lang="zh-CN" altLang="zh-CN" smtClean="0"/>
          </a:p>
        </p:txBody>
      </p:sp>
    </p:spTree>
    <p:extLst>
      <p:ext uri="{BB962C8B-B14F-4D97-AF65-F5344CB8AC3E}">
        <p14:creationId xmlns:p14="http://schemas.microsoft.com/office/powerpoint/2010/main" val="1590177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E511695F-BDD3-4A53-9798-218BB2A78DFE}" type="slidenum">
              <a:rPr lang="en-US" altLang="zh-CN" smtClean="0">
                <a:ea typeface="宋体" charset="-122"/>
              </a:rPr>
              <a:pPr/>
              <a:t>76</a:t>
            </a:fld>
            <a:endParaRPr lang="en-US" altLang="zh-CN" smtClean="0">
              <a:ea typeface="宋体" charset="-122"/>
            </a:endParaRPr>
          </a:p>
        </p:txBody>
      </p:sp>
      <p:sp>
        <p:nvSpPr>
          <p:cNvPr id="157699" name="Rectangle 2"/>
          <p:cNvSpPr>
            <a:spLocks noGrp="1" noRot="1" noChangeAspect="1" noChangeArrowheads="1" noTextEdit="1"/>
          </p:cNvSpPr>
          <p:nvPr>
            <p:ph type="sldImg"/>
          </p:nvPr>
        </p:nvSpPr>
        <p:spPr>
          <a:xfrm>
            <a:off x="381000" y="685800"/>
            <a:ext cx="6096000" cy="3429000"/>
          </a:xfrm>
          <a:ln/>
        </p:spPr>
      </p:sp>
      <p:sp>
        <p:nvSpPr>
          <p:cNvPr id="157700" name="Rectangle 3"/>
          <p:cNvSpPr>
            <a:spLocks noGrp="1" noChangeArrowheads="1"/>
          </p:cNvSpPr>
          <p:nvPr>
            <p:ph type="body" idx="1"/>
          </p:nvPr>
        </p:nvSpPr>
        <p:spPr>
          <a:noFill/>
          <a:ln w="9525"/>
        </p:spPr>
        <p:txBody>
          <a:bodyPr/>
          <a:lstStyle/>
          <a:p>
            <a:endParaRPr lang="zh-CN" altLang="zh-CN" smtClean="0">
              <a:ea typeface="宋体" charset="-122"/>
            </a:endParaRPr>
          </a:p>
        </p:txBody>
      </p:sp>
    </p:spTree>
    <p:extLst>
      <p:ext uri="{BB962C8B-B14F-4D97-AF65-F5344CB8AC3E}">
        <p14:creationId xmlns:p14="http://schemas.microsoft.com/office/powerpoint/2010/main" val="3893833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A0AF4967-7549-4699-85E6-8E211D0377BD}" type="slidenum">
              <a:rPr lang="en-US" altLang="zh-CN" smtClean="0"/>
              <a:pPr/>
              <a:t>78</a:t>
            </a:fld>
            <a:endParaRPr lang="en-US" altLang="zh-CN" smtClean="0"/>
          </a:p>
        </p:txBody>
      </p:sp>
      <p:sp>
        <p:nvSpPr>
          <p:cNvPr id="161795" name="Rectangle 2"/>
          <p:cNvSpPr>
            <a:spLocks noGrp="1" noRot="1" noChangeAspect="1" noChangeArrowheads="1" noTextEdit="1"/>
          </p:cNvSpPr>
          <p:nvPr>
            <p:ph type="sldImg"/>
          </p:nvPr>
        </p:nvSpPr>
        <p:spPr>
          <a:xfrm>
            <a:off x="381000" y="685800"/>
            <a:ext cx="6096000" cy="3429000"/>
          </a:xfrm>
          <a:ln/>
        </p:spPr>
      </p:sp>
      <p:sp>
        <p:nvSpPr>
          <p:cNvPr id="161796" name="Rectangle 3"/>
          <p:cNvSpPr>
            <a:spLocks noGrp="1" noChangeArrowheads="1"/>
          </p:cNvSpPr>
          <p:nvPr>
            <p:ph type="body" idx="1"/>
          </p:nvPr>
        </p:nvSpPr>
        <p:spPr>
          <a:noFill/>
          <a:ln w="9525"/>
        </p:spPr>
        <p:txBody>
          <a:bodyPr/>
          <a:lstStyle/>
          <a:p>
            <a:pPr eaLnBrk="1" hangingPunct="1"/>
            <a:endParaRPr lang="zh-CN" altLang="zh-CN" smtClean="0"/>
          </a:p>
        </p:txBody>
      </p:sp>
    </p:spTree>
    <p:extLst>
      <p:ext uri="{BB962C8B-B14F-4D97-AF65-F5344CB8AC3E}">
        <p14:creationId xmlns:p14="http://schemas.microsoft.com/office/powerpoint/2010/main" val="1687861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1E93D31-79CE-4C83-A12F-1FED0C9C4DAA}" type="slidenum">
              <a:rPr lang="zh-CN" altLang="en-US" smtClean="0"/>
              <a:pPr/>
              <a:t>79</a:t>
            </a:fld>
            <a:endParaRPr lang="en-US" altLang="zh-CN" smtClean="0"/>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172275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A720D09-9B6E-439A-BD51-43D8955720C8}" type="slidenum">
              <a:rPr lang="zh-CN" altLang="en-US" smtClean="0"/>
              <a:pPr/>
              <a:t>80</a:t>
            </a:fld>
            <a:endParaRPr lang="en-US" altLang="zh-CN" smtClean="0"/>
          </a:p>
        </p:txBody>
      </p:sp>
      <p:sp>
        <p:nvSpPr>
          <p:cNvPr id="56323" name="Rectangle 2"/>
          <p:cNvSpPr>
            <a:spLocks noGrp="1" noRot="1" noChangeAspect="1" noChangeArrowheads="1" noTextEdit="1"/>
          </p:cNvSpPr>
          <p:nvPr>
            <p:ph type="sldImg"/>
          </p:nvPr>
        </p:nvSpPr>
        <p:spPr>
          <a:xfrm>
            <a:off x="381000" y="685800"/>
            <a:ext cx="6096000" cy="3429000"/>
          </a:xfrm>
          <a:ln/>
        </p:spPr>
      </p:sp>
      <p:sp>
        <p:nvSpPr>
          <p:cNvPr id="56324"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1340692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1866BFB-A46E-4B76-9CA3-7A6F205860EA}" type="slidenum">
              <a:rPr lang="zh-CN" altLang="en-US" smtClean="0"/>
              <a:pPr/>
              <a:t>81</a:t>
            </a:fld>
            <a:endParaRPr lang="en-US" altLang="zh-CN" smtClean="0"/>
          </a:p>
        </p:txBody>
      </p:sp>
      <p:sp>
        <p:nvSpPr>
          <p:cNvPr id="57347" name="Rectangle 2"/>
          <p:cNvSpPr>
            <a:spLocks noGrp="1" noRot="1" noChangeAspect="1" noChangeArrowheads="1" noTextEdit="1"/>
          </p:cNvSpPr>
          <p:nvPr>
            <p:ph type="sldImg"/>
          </p:nvPr>
        </p:nvSpPr>
        <p:spPr>
          <a:xfrm>
            <a:off x="381000" y="685800"/>
            <a:ext cx="6096000" cy="3429000"/>
          </a:xfrm>
          <a:ln/>
        </p:spPr>
      </p:sp>
      <p:sp>
        <p:nvSpPr>
          <p:cNvPr id="57348"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2111485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2BE6AB00-A42D-4DE6-912F-0F4818BFDFB9}" type="slidenum">
              <a:rPr lang="zh-CN" altLang="en-US" smtClean="0"/>
              <a:pPr/>
              <a:t>82</a:t>
            </a:fld>
            <a:endParaRPr lang="en-US" altLang="zh-CN" smtClean="0"/>
          </a:p>
        </p:txBody>
      </p:sp>
      <p:sp>
        <p:nvSpPr>
          <p:cNvPr id="58371" name="Rectangle 2"/>
          <p:cNvSpPr>
            <a:spLocks noGrp="1" noRot="1" noChangeAspect="1" noChangeArrowheads="1" noTextEdit="1"/>
          </p:cNvSpPr>
          <p:nvPr>
            <p:ph type="sldImg"/>
          </p:nvPr>
        </p:nvSpPr>
        <p:spPr>
          <a:xfrm>
            <a:off x="381000" y="685800"/>
            <a:ext cx="6096000" cy="3429000"/>
          </a:xfrm>
          <a:ln/>
        </p:spPr>
      </p:sp>
      <p:sp>
        <p:nvSpPr>
          <p:cNvPr id="5837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2210796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0D12A94-F917-42C4-B093-AF9FC522E880}" type="slidenum">
              <a:rPr lang="zh-CN" altLang="en-US" smtClean="0"/>
              <a:pPr/>
              <a:t>83</a:t>
            </a:fld>
            <a:endParaRPr lang="en-US" altLang="zh-CN" smtClean="0"/>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3948746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fld id="{B2FBC16E-F1C9-400C-8ADD-0C104FEAFFE8}" type="slidenum">
              <a:rPr lang="en-US" altLang="zh-CN" smtClean="0"/>
              <a:pPr/>
              <a:t>22</a:t>
            </a:fld>
            <a:endParaRPr lang="en-US" altLang="zh-CN" dirty="0" smtClean="0"/>
          </a:p>
        </p:txBody>
      </p:sp>
      <p:sp>
        <p:nvSpPr>
          <p:cNvPr id="41987" name="Rectangle 2"/>
          <p:cNvSpPr>
            <a:spLocks noGrp="1" noRot="1" noChangeAspect="1" noChangeArrowheads="1" noTextEdit="1"/>
          </p:cNvSpPr>
          <p:nvPr>
            <p:ph type="sldImg"/>
          </p:nvPr>
        </p:nvSpPr>
        <p:spPr>
          <a:xfrm>
            <a:off x="381000" y="685800"/>
            <a:ext cx="6096000" cy="3429000"/>
          </a:xfrm>
          <a:ln/>
        </p:spPr>
      </p:sp>
      <p:sp>
        <p:nvSpPr>
          <p:cNvPr id="4198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p>
        </p:txBody>
      </p:sp>
    </p:spTree>
    <p:extLst>
      <p:ext uri="{BB962C8B-B14F-4D97-AF65-F5344CB8AC3E}">
        <p14:creationId xmlns:p14="http://schemas.microsoft.com/office/powerpoint/2010/main" val="4285973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217120-76DD-47C2-8D11-8A6FA5F4A569}" type="slidenum">
              <a:rPr lang="zh-CN" altLang="en-US" smtClean="0"/>
              <a:pPr/>
              <a:t>84</a:t>
            </a:fld>
            <a:endParaRPr lang="en-US" altLang="zh-CN" smtClean="0"/>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2603691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A00E8609-1138-4CEF-8FB3-F50A90D481EC}" type="slidenum">
              <a:rPr lang="zh-CN" altLang="en-US" smtClean="0"/>
              <a:pPr/>
              <a:t>85</a:t>
            </a:fld>
            <a:endParaRPr lang="en-US" altLang="zh-CN" smtClean="0"/>
          </a:p>
        </p:txBody>
      </p:sp>
      <p:sp>
        <p:nvSpPr>
          <p:cNvPr id="109571" name="Rectangle 2"/>
          <p:cNvSpPr>
            <a:spLocks noGrp="1" noRot="1" noChangeAspect="1" noChangeArrowheads="1" noTextEdit="1"/>
          </p:cNvSpPr>
          <p:nvPr>
            <p:ph type="sldImg"/>
          </p:nvPr>
        </p:nvSpPr>
        <p:spPr>
          <a:xfrm>
            <a:off x="381000" y="685800"/>
            <a:ext cx="6096000" cy="3429000"/>
          </a:xfrm>
          <a:ln/>
        </p:spPr>
      </p:sp>
      <p:sp>
        <p:nvSpPr>
          <p:cNvPr id="10957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789104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D68A6E2-6F52-48F8-9B46-A54FC3EFD72B}" type="slidenum">
              <a:rPr lang="zh-CN" altLang="en-US" smtClean="0">
                <a:solidFill>
                  <a:prstClr val="black"/>
                </a:solidFill>
              </a:rPr>
              <a:pPr/>
              <a:t>89</a:t>
            </a:fld>
            <a:endParaRPr lang="en-US" altLang="zh-CN" smtClean="0">
              <a:solidFill>
                <a:prstClr val="black"/>
              </a:solidFill>
            </a:endParaRPr>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601706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D68A6E2-6F52-48F8-9B46-A54FC3EFD72B}" type="slidenum">
              <a:rPr lang="zh-CN" altLang="en-US" smtClean="0">
                <a:solidFill>
                  <a:prstClr val="black"/>
                </a:solidFill>
              </a:rPr>
              <a:pPr/>
              <a:t>91</a:t>
            </a:fld>
            <a:endParaRPr lang="en-US" altLang="zh-CN" smtClean="0">
              <a:solidFill>
                <a:prstClr val="black"/>
              </a:solidFill>
            </a:endParaRPr>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94922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fld id="{05860619-7E09-4131-83FB-C12C0C4E4A72}" type="slidenum">
              <a:rPr lang="en-US" altLang="zh-CN" smtClean="0"/>
              <a:pPr/>
              <a:t>23</a:t>
            </a:fld>
            <a:endParaRPr lang="en-US" altLang="zh-CN" dirty="0" smtClean="0"/>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p>
        </p:txBody>
      </p:sp>
    </p:spTree>
    <p:extLst>
      <p:ext uri="{BB962C8B-B14F-4D97-AF65-F5344CB8AC3E}">
        <p14:creationId xmlns:p14="http://schemas.microsoft.com/office/powerpoint/2010/main" val="1512720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fld id="{8D2E86D5-C757-4617-BB94-BC567FFA439A}" type="slidenum">
              <a:rPr lang="en-US" altLang="zh-CN" smtClean="0">
                <a:solidFill>
                  <a:srgbClr val="000000"/>
                </a:solidFill>
              </a:rPr>
              <a:pPr/>
              <a:t>29</a:t>
            </a:fld>
            <a:endParaRPr lang="en-US" altLang="zh-CN" smtClean="0">
              <a:solidFill>
                <a:srgbClr val="000000"/>
              </a:solidFill>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endParaRPr lang="zh-CN" altLang="zh-CN" smtClean="0"/>
          </a:p>
        </p:txBody>
      </p:sp>
    </p:spTree>
    <p:extLst>
      <p:ext uri="{BB962C8B-B14F-4D97-AF65-F5344CB8AC3E}">
        <p14:creationId xmlns:p14="http://schemas.microsoft.com/office/powerpoint/2010/main" val="3927324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CA7534B9-F5A7-4BB8-822C-B6FDC7A3511C}" type="slidenum">
              <a:rPr lang="zh-CN" altLang="en-US" smtClean="0"/>
              <a:pPr/>
              <a:t>46</a:t>
            </a:fld>
            <a:endParaRPr lang="en-US" altLang="zh-CN" smtClean="0"/>
          </a:p>
        </p:txBody>
      </p:sp>
      <p:sp>
        <p:nvSpPr>
          <p:cNvPr id="10547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182358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217120-76DD-47C2-8D11-8A6FA5F4A569}" type="slidenum">
              <a:rPr lang="zh-CN" altLang="en-US" smtClean="0">
                <a:solidFill>
                  <a:prstClr val="black"/>
                </a:solidFill>
              </a:rPr>
              <a:pPr/>
              <a:t>56</a:t>
            </a:fld>
            <a:endParaRPr lang="en-US" altLang="zh-CN" smtClean="0">
              <a:solidFill>
                <a:prstClr val="black"/>
              </a:solidFill>
            </a:endParaRPr>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163653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217120-76DD-47C2-8D11-8A6FA5F4A569}" type="slidenum">
              <a:rPr lang="zh-CN" altLang="en-US" smtClean="0">
                <a:solidFill>
                  <a:prstClr val="black"/>
                </a:solidFill>
              </a:rPr>
              <a:pPr/>
              <a:t>57</a:t>
            </a:fld>
            <a:endParaRPr lang="en-US" altLang="zh-CN" smtClean="0">
              <a:solidFill>
                <a:prstClr val="black"/>
              </a:solidFill>
            </a:endParaRPr>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1570966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217120-76DD-47C2-8D11-8A6FA5F4A569}" type="slidenum">
              <a:rPr lang="zh-CN" altLang="en-US" smtClean="0">
                <a:solidFill>
                  <a:prstClr val="black"/>
                </a:solidFill>
              </a:rPr>
              <a:pPr/>
              <a:t>58</a:t>
            </a:fld>
            <a:endParaRPr lang="en-US" altLang="zh-CN" smtClean="0">
              <a:solidFill>
                <a:prstClr val="black"/>
              </a:solidFill>
            </a:endParaRPr>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w="9525"/>
        </p:spPr>
        <p:txBody>
          <a:bodyPr/>
          <a:lstStyle/>
          <a:p>
            <a:endParaRPr lang="zh-CN" altLang="en-US" smtClean="0"/>
          </a:p>
        </p:txBody>
      </p:sp>
    </p:spTree>
    <p:extLst>
      <p:ext uri="{BB962C8B-B14F-4D97-AF65-F5344CB8AC3E}">
        <p14:creationId xmlns:p14="http://schemas.microsoft.com/office/powerpoint/2010/main" val="2750539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单击以编辑母版副标题样式</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30820CF-B880-4189-942D-D702A7CBA730}" type="datetimeFigureOut">
              <a:rPr lang="zh-CN" altLang="en-US" smtClean="0"/>
              <a:t>2024/8/24</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0C913308-F349-4B6D-A68A-DD1791B4A57B}"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3397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7072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583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zh-CN" altLang="en-US" smtClean="0"/>
              <a:t>单击此处编辑母版标题样式</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编辑母版文本样式</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1401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1786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zh-CN" altLang="en-US" smtClean="0"/>
              <a:t>单击此处编辑母版标题样式</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7954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zh-CN" altLang="en-US" smtClean="0"/>
              <a:t>单击此处编辑母版标题样式</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8581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9864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536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914400" y="1981200"/>
            <a:ext cx="10363200" cy="4114800"/>
          </a:xfrm>
        </p:spPr>
        <p:txBody>
          <a:bodyPr/>
          <a:lstStyle/>
          <a:p>
            <a:pPr lvl="0"/>
            <a:endParaRPr lang="zh-CN" altLang="en-US" noProof="0" smtClean="0"/>
          </a:p>
        </p:txBody>
      </p:sp>
      <p:sp>
        <p:nvSpPr>
          <p:cNvPr id="4" name="Rectangle 4"/>
          <p:cNvSpPr>
            <a:spLocks noGrp="1" noChangeArrowheads="1"/>
          </p:cNvSpPr>
          <p:nvPr>
            <p:ph type="sldNum" sz="quarter" idx="10"/>
          </p:nvPr>
        </p:nvSpPr>
        <p:spPr>
          <a:ln/>
        </p:spPr>
        <p:txBody>
          <a:bodyPr/>
          <a:lstStyle>
            <a:lvl1pPr>
              <a:defRPr/>
            </a:lvl1pPr>
          </a:lstStyle>
          <a:p>
            <a:pPr>
              <a:defRPr/>
            </a:pPr>
            <a:fld id="{73453E65-70F5-404B-8FC8-D84EA886F045}" type="slidenum">
              <a:rPr lang="zh-CN" altLang="en-US"/>
              <a:pPr>
                <a:defRPr/>
              </a:pPr>
              <a:t>‹#›</a:t>
            </a:fld>
            <a:endParaRPr lang="en-US" altLang="zh-CN">
              <a:solidFill>
                <a:srgbClr val="00CCFF"/>
              </a:solidFill>
            </a:endParaRPr>
          </a:p>
        </p:txBody>
      </p:sp>
    </p:spTree>
    <p:extLst>
      <p:ext uri="{BB962C8B-B14F-4D97-AF65-F5344CB8AC3E}">
        <p14:creationId xmlns:p14="http://schemas.microsoft.com/office/powerpoint/2010/main" val="801176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67086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144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80363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022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701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17821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4011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zh-CN" altLang="en-US" smtClean="0"/>
              <a:t>单击此处编辑母版标题样式</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530820CF-B880-4189-942D-D702A7CBA730}" type="datetimeFigureOut">
              <a:rPr lang="zh-CN" altLang="en-US" smtClean="0"/>
              <a:t>2024/8/24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63882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30820CF-B880-4189-942D-D702A7CBA730}" type="datetimeFigureOut">
              <a:rPr lang="zh-CN" altLang="en-US" smtClean="0"/>
              <a:t>2024/8/24</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7304792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isbreeding.caas.c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2.bin"/><Relationship Id="rId4" Type="http://schemas.openxmlformats.org/officeDocument/2006/relationships/image" Target="../media/image14.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isbreeding.caas.cn&#65292;&#21363;&#23558;&#21457;&#24067;5.0&#29256;"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isbreeding.caas.c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isbreeding.caas.c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isbreeding.caas.cn/"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207568" y="1628800"/>
            <a:ext cx="7776864" cy="1515533"/>
          </a:xfrm>
        </p:spPr>
        <p:txBody>
          <a:bodyPr>
            <a:noAutofit/>
          </a:bodyPr>
          <a:lstStyle/>
          <a:p>
            <a:r>
              <a:rPr lang="zh-CN" altLang="en-US" sz="4400" b="1" dirty="0">
                <a:solidFill>
                  <a:srgbClr val="C00000"/>
                </a:solidFill>
                <a:latin typeface="黑体" panose="02010609060101010101" pitchFamily="49" charset="-122"/>
                <a:ea typeface="黑体" panose="02010609060101010101" pitchFamily="49" charset="-122"/>
                <a:cs typeface="Times New Roman" panose="02020603050405020304" pitchFamily="18" charset="0"/>
              </a:rPr>
              <a:t>作物优异基因挖掘方法</a:t>
            </a:r>
            <a:r>
              <a:rPr lang="zh-CN" altLang="en-US" sz="4400" b="1" dirty="0" smtClean="0">
                <a:solidFill>
                  <a:srgbClr val="C00000"/>
                </a:solidFill>
                <a:latin typeface="黑体" panose="02010609060101010101" pitchFamily="49" charset="-122"/>
                <a:ea typeface="黑体" panose="02010609060101010101" pitchFamily="49" charset="-122"/>
                <a:cs typeface="Times New Roman" panose="02020603050405020304" pitchFamily="18" charset="0"/>
              </a:rPr>
              <a:t>与</a:t>
            </a:r>
            <a:r>
              <a:rPr lang="en-US" altLang="zh-CN" sz="4400" b="1" dirty="0" smtClean="0">
                <a:solidFill>
                  <a:srgbClr val="C00000"/>
                </a:solidFill>
                <a:latin typeface="黑体" panose="02010609060101010101" pitchFamily="49" charset="-122"/>
                <a:ea typeface="黑体" panose="02010609060101010101" pitchFamily="49" charset="-122"/>
                <a:cs typeface="Times New Roman" panose="02020603050405020304" pitchFamily="18" charset="0"/>
              </a:rPr>
              <a:t/>
            </a:r>
            <a:br>
              <a:rPr lang="en-US" altLang="zh-CN" sz="4400" b="1" dirty="0" smtClean="0">
                <a:solidFill>
                  <a:srgbClr val="C00000"/>
                </a:solidFill>
                <a:latin typeface="黑体" panose="02010609060101010101" pitchFamily="49" charset="-122"/>
                <a:ea typeface="黑体" panose="02010609060101010101" pitchFamily="49" charset="-122"/>
                <a:cs typeface="Times New Roman" panose="02020603050405020304" pitchFamily="18" charset="0"/>
              </a:rPr>
            </a:br>
            <a:r>
              <a:rPr lang="zh-CN" altLang="en-US" sz="4400" b="1" dirty="0" smtClean="0">
                <a:solidFill>
                  <a:srgbClr val="C00000"/>
                </a:solidFill>
                <a:latin typeface="黑体" panose="02010609060101010101" pitchFamily="49" charset="-122"/>
                <a:ea typeface="黑体" panose="02010609060101010101" pitchFamily="49" charset="-122"/>
                <a:cs typeface="Times New Roman" panose="02020603050405020304" pitchFamily="18" charset="0"/>
              </a:rPr>
              <a:t>分子育种</a:t>
            </a:r>
            <a:r>
              <a:rPr lang="zh-CN" altLang="en-US" sz="4400" b="1" dirty="0">
                <a:solidFill>
                  <a:srgbClr val="C00000"/>
                </a:solidFill>
                <a:latin typeface="黑体" panose="02010609060101010101" pitchFamily="49" charset="-122"/>
                <a:ea typeface="黑体" panose="02010609060101010101" pitchFamily="49" charset="-122"/>
                <a:cs typeface="Times New Roman" panose="02020603050405020304" pitchFamily="18" charset="0"/>
              </a:rPr>
              <a:t>预测设计</a:t>
            </a:r>
          </a:p>
        </p:txBody>
      </p:sp>
      <p:sp>
        <p:nvSpPr>
          <p:cNvPr id="3" name="副标题 2"/>
          <p:cNvSpPr>
            <a:spLocks noGrp="1"/>
          </p:cNvSpPr>
          <p:nvPr>
            <p:ph type="subTitle" idx="1"/>
          </p:nvPr>
        </p:nvSpPr>
        <p:spPr>
          <a:xfrm>
            <a:off x="1919536" y="3657597"/>
            <a:ext cx="8352928" cy="1320802"/>
          </a:xfrm>
        </p:spPr>
        <p:txBody>
          <a:bodyPr>
            <a:noAutofit/>
          </a:bodyPr>
          <a:lstStyle/>
          <a:p>
            <a:pPr>
              <a:spcBef>
                <a:spcPts val="600"/>
              </a:spcBef>
            </a:pPr>
            <a:r>
              <a:rPr lang="zh-CN" altLang="en-US" sz="2800" dirty="0">
                <a:solidFill>
                  <a:srgbClr val="3333FF"/>
                </a:solidFill>
                <a:latin typeface="Calibri" panose="020F0502020204030204" pitchFamily="34" charset="0"/>
                <a:ea typeface="黑体" panose="02010609060101010101" pitchFamily="49" charset="-122"/>
                <a:cs typeface="Calibri" panose="020F0502020204030204" pitchFamily="34" charset="0"/>
              </a:rPr>
              <a:t>王建康</a:t>
            </a:r>
            <a:endParaRPr lang="en-US" altLang="zh-CN" sz="28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zh-CN" altLang="en-US" sz="2800" dirty="0">
                <a:solidFill>
                  <a:srgbClr val="3333FF"/>
                </a:solidFill>
                <a:latin typeface="Calibri" panose="020F0502020204030204" pitchFamily="34" charset="0"/>
                <a:ea typeface="黑体" panose="02010609060101010101" pitchFamily="49" charset="-122"/>
                <a:cs typeface="Calibri" panose="020F0502020204030204" pitchFamily="34" charset="0"/>
              </a:rPr>
              <a:t>中国农业科学院作物科学研究所</a:t>
            </a:r>
            <a:endParaRPr lang="en-US" altLang="zh-CN" sz="28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en-US" altLang="zh-CN" sz="2800" dirty="0" smtClean="0">
                <a:solidFill>
                  <a:srgbClr val="3333FF"/>
                </a:solidFill>
                <a:latin typeface="Calibri" panose="020F0502020204030204" pitchFamily="34" charset="0"/>
                <a:ea typeface="Calibri" panose="020F0502020204030204" pitchFamily="34" charset="0"/>
                <a:cs typeface="Calibri" panose="020F0502020204030204" pitchFamily="34" charset="0"/>
              </a:rPr>
              <a:t>wangjiankang@caas.cn; https</a:t>
            </a:r>
            <a:r>
              <a:rPr lang="en-US" altLang="zh-CN" sz="2800" dirty="0">
                <a:solidFill>
                  <a:srgbClr val="3333FF"/>
                </a:solidFill>
                <a:latin typeface="Calibri" panose="020F0502020204030204" pitchFamily="34" charset="0"/>
                <a:ea typeface="Calibri" panose="020F0502020204030204" pitchFamily="34" charset="0"/>
                <a:cs typeface="Calibri" panose="020F0502020204030204" pitchFamily="34" charset="0"/>
              </a:rPr>
              <a:t>://isbreeding.caas.cn </a:t>
            </a:r>
            <a:endParaRPr lang="zh-CN" altLang="en-US" sz="2800" dirty="0">
              <a:solidFill>
                <a:srgbClr val="3333FF"/>
              </a:solidFill>
              <a:latin typeface="Calibri" panose="020F0502020204030204" pitchFamily="34" charset="0"/>
              <a:cs typeface="Calibri" panose="020F0502020204030204" pitchFamily="34" charset="0"/>
            </a:endParaRPr>
          </a:p>
        </p:txBody>
      </p:sp>
      <p:sp>
        <p:nvSpPr>
          <p:cNvPr id="4" name="文本框 3"/>
          <p:cNvSpPr txBox="1"/>
          <p:nvPr/>
        </p:nvSpPr>
        <p:spPr>
          <a:xfrm>
            <a:off x="119336" y="116632"/>
            <a:ext cx="8064896" cy="954107"/>
          </a:xfrm>
          <a:prstGeom prst="rect">
            <a:avLst/>
          </a:prstGeom>
          <a:noFill/>
        </p:spPr>
        <p:txBody>
          <a:bodyPr wrap="square" rtlCol="0">
            <a:spAutoFit/>
          </a:bodyPr>
          <a:lstStyle/>
          <a:p>
            <a:r>
              <a:rPr lang="zh-CN" altLang="en-US" sz="2800" dirty="0">
                <a:solidFill>
                  <a:srgbClr val="3333FF"/>
                </a:solidFill>
                <a:latin typeface="+mj-lt"/>
                <a:ea typeface="黑体" panose="02010609060101010101" pitchFamily="49" charset="-122"/>
              </a:rPr>
              <a:t>作物分子育种领域专业</a:t>
            </a:r>
            <a:r>
              <a:rPr lang="zh-CN" altLang="en-US" sz="2800" dirty="0" smtClean="0">
                <a:solidFill>
                  <a:srgbClr val="3333FF"/>
                </a:solidFill>
                <a:latin typeface="+mj-lt"/>
                <a:ea typeface="黑体" panose="02010609060101010101" pitchFamily="49" charset="-122"/>
              </a:rPr>
              <a:t>技术转移</a:t>
            </a:r>
            <a:r>
              <a:rPr lang="zh-CN" altLang="en-US" sz="2800" dirty="0">
                <a:solidFill>
                  <a:srgbClr val="3333FF"/>
                </a:solidFill>
                <a:latin typeface="+mj-lt"/>
                <a:ea typeface="黑体" panose="02010609060101010101" pitchFamily="49" charset="-122"/>
              </a:rPr>
              <a:t>转化能力提升班</a:t>
            </a:r>
          </a:p>
          <a:p>
            <a:r>
              <a:rPr lang="en-US" altLang="zh-CN" sz="2800" dirty="0">
                <a:solidFill>
                  <a:srgbClr val="3333FF"/>
                </a:solidFill>
                <a:latin typeface="+mj-lt"/>
                <a:ea typeface="黑体" panose="02010609060101010101" pitchFamily="49" charset="-122"/>
              </a:rPr>
              <a:t>2024</a:t>
            </a:r>
            <a:r>
              <a:rPr lang="zh-CN" altLang="en-US" sz="2800" dirty="0">
                <a:solidFill>
                  <a:srgbClr val="3333FF"/>
                </a:solidFill>
                <a:latin typeface="+mj-lt"/>
                <a:ea typeface="黑体" panose="02010609060101010101" pitchFamily="49" charset="-122"/>
              </a:rPr>
              <a:t>年</a:t>
            </a:r>
            <a:r>
              <a:rPr lang="en-US" altLang="zh-CN" sz="2800" dirty="0">
                <a:solidFill>
                  <a:srgbClr val="3333FF"/>
                </a:solidFill>
                <a:latin typeface="+mj-lt"/>
                <a:ea typeface="黑体" panose="02010609060101010101" pitchFamily="49" charset="-122"/>
              </a:rPr>
              <a:t>8</a:t>
            </a:r>
            <a:r>
              <a:rPr lang="zh-CN" altLang="en-US" sz="2800" dirty="0">
                <a:solidFill>
                  <a:srgbClr val="3333FF"/>
                </a:solidFill>
                <a:latin typeface="+mj-lt"/>
                <a:ea typeface="黑体" panose="02010609060101010101" pitchFamily="49" charset="-122"/>
              </a:rPr>
              <a:t>月</a:t>
            </a:r>
            <a:r>
              <a:rPr lang="en-US" altLang="zh-CN" sz="2800" dirty="0">
                <a:solidFill>
                  <a:srgbClr val="3333FF"/>
                </a:solidFill>
                <a:latin typeface="+mj-lt"/>
                <a:ea typeface="黑体" panose="02010609060101010101" pitchFamily="49" charset="-122"/>
              </a:rPr>
              <a:t>25</a:t>
            </a:r>
            <a:r>
              <a:rPr lang="zh-CN" altLang="en-US" sz="2800" dirty="0">
                <a:solidFill>
                  <a:srgbClr val="3333FF"/>
                </a:solidFill>
                <a:latin typeface="+mj-lt"/>
                <a:ea typeface="黑体" panose="02010609060101010101" pitchFamily="49" charset="-122"/>
              </a:rPr>
              <a:t>日至</a:t>
            </a:r>
            <a:r>
              <a:rPr lang="en-US" altLang="zh-CN" sz="2800" dirty="0">
                <a:solidFill>
                  <a:srgbClr val="3333FF"/>
                </a:solidFill>
                <a:latin typeface="+mj-lt"/>
                <a:ea typeface="黑体" panose="02010609060101010101" pitchFamily="49" charset="-122"/>
              </a:rPr>
              <a:t>30</a:t>
            </a:r>
            <a:r>
              <a:rPr lang="zh-CN" altLang="en-US" sz="2800" dirty="0" smtClean="0">
                <a:solidFill>
                  <a:srgbClr val="3333FF"/>
                </a:solidFill>
                <a:latin typeface="+mj-lt"/>
                <a:ea typeface="黑体" panose="02010609060101010101" pitchFamily="49" charset="-122"/>
              </a:rPr>
              <a:t>日，辽宁沈阳</a:t>
            </a:r>
            <a:endParaRPr lang="zh-CN" altLang="en-US" sz="2800" dirty="0">
              <a:solidFill>
                <a:srgbClr val="3333FF"/>
              </a:solidFill>
              <a:latin typeface="+mj-lt"/>
              <a:ea typeface="黑体" panose="02010609060101010101" pitchFamily="49"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1712" y="5028833"/>
            <a:ext cx="1832960" cy="1784543"/>
          </a:xfrm>
          <a:prstGeom prst="rect">
            <a:avLst/>
          </a:prstGeom>
        </p:spPr>
      </p:pic>
    </p:spTree>
    <p:extLst>
      <p:ext uri="{BB962C8B-B14F-4D97-AF65-F5344CB8AC3E}">
        <p14:creationId xmlns:p14="http://schemas.microsoft.com/office/powerpoint/2010/main" val="258263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176" y="620688"/>
            <a:ext cx="8460432" cy="5616624"/>
          </a:xfrm>
          <a:prstGeom prst="rect">
            <a:avLst/>
          </a:prstGeom>
          <a:solidFill>
            <a:schemeClr val="accent1">
              <a:lumMod val="20000"/>
              <a:lumOff val="80000"/>
            </a:schemeClr>
          </a:solidFill>
          <a:ln>
            <a:noFill/>
          </a:ln>
        </p:spPr>
      </p:pic>
      <p:sp>
        <p:nvSpPr>
          <p:cNvPr id="2" name="标题 1"/>
          <p:cNvSpPr>
            <a:spLocks noGrp="1"/>
          </p:cNvSpPr>
          <p:nvPr>
            <p:ph type="title"/>
          </p:nvPr>
        </p:nvSpPr>
        <p:spPr>
          <a:xfrm>
            <a:off x="623392" y="836712"/>
            <a:ext cx="3456384" cy="1296144"/>
          </a:xfrm>
        </p:spPr>
        <p:txBody>
          <a:bodyPr>
            <a:noAutofit/>
          </a:bodyPr>
          <a:lstStyle/>
          <a:p>
            <a:pPr algn="ctr"/>
            <a:r>
              <a:rPr lang="zh-CN" altLang="zh-CN" sz="3600" b="1" dirty="0">
                <a:solidFill>
                  <a:srgbClr val="C00000"/>
                </a:solidFill>
                <a:latin typeface="黑体" panose="02010609060101010101" pitchFamily="49" charset="-122"/>
                <a:ea typeface="黑体" panose="02010609060101010101" pitchFamily="49" charset="-122"/>
              </a:rPr>
              <a:t>常用</a:t>
            </a:r>
            <a:r>
              <a:rPr lang="zh-CN" altLang="en-US" sz="3600" b="1" dirty="0">
                <a:solidFill>
                  <a:srgbClr val="C00000"/>
                </a:solidFill>
                <a:latin typeface="黑体" panose="02010609060101010101" pitchFamily="49" charset="-122"/>
                <a:ea typeface="黑体" panose="02010609060101010101" pitchFamily="49" charset="-122"/>
              </a:rPr>
              <a:t>纯系双亲</a:t>
            </a:r>
            <a:r>
              <a:rPr lang="zh-CN" altLang="zh-CN" sz="3600" b="1" dirty="0">
                <a:solidFill>
                  <a:srgbClr val="C00000"/>
                </a:solidFill>
                <a:latin typeface="黑体" panose="02010609060101010101" pitchFamily="49" charset="-122"/>
                <a:ea typeface="黑体" panose="02010609060101010101" pitchFamily="49" charset="-122"/>
              </a:rPr>
              <a:t>群体及</a:t>
            </a:r>
            <a:r>
              <a:rPr lang="zh-CN" altLang="en-US" sz="3600" b="1" dirty="0">
                <a:solidFill>
                  <a:srgbClr val="C00000"/>
                </a:solidFill>
                <a:latin typeface="黑体" panose="02010609060101010101" pitchFamily="49" charset="-122"/>
                <a:ea typeface="黑体" panose="02010609060101010101" pitchFamily="49" charset="-122"/>
              </a:rPr>
              <a:t>其</a:t>
            </a:r>
            <a:r>
              <a:rPr lang="zh-CN" altLang="zh-CN" sz="3600" b="1" dirty="0">
                <a:solidFill>
                  <a:srgbClr val="C00000"/>
                </a:solidFill>
                <a:latin typeface="黑体" panose="02010609060101010101" pitchFamily="49" charset="-122"/>
                <a:ea typeface="黑体" panose="02010609060101010101" pitchFamily="49" charset="-122"/>
              </a:rPr>
              <a:t>衍生关系</a:t>
            </a:r>
            <a:endParaRPr lang="en-US" altLang="zh-CN" sz="3600" b="1" dirty="0">
              <a:solidFill>
                <a:srgbClr val="C0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994544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66800" y="620688"/>
            <a:ext cx="10058400" cy="864096"/>
          </a:xfrm>
        </p:spPr>
        <p:txBody>
          <a:bodyPr>
            <a:noAutofit/>
          </a:bodyPr>
          <a:lstStyle/>
          <a:p>
            <a:pPr algn="ctr"/>
            <a:r>
              <a:rPr lang="zh-CN" altLang="zh-CN" sz="3600" b="1" dirty="0">
                <a:solidFill>
                  <a:srgbClr val="C00000"/>
                </a:solidFill>
                <a:latin typeface="+mn-lt"/>
                <a:ea typeface="黑体" panose="02010609060101010101" pitchFamily="49" charset="-122"/>
              </a:rPr>
              <a:t>常见双亲群体</a:t>
            </a:r>
            <a:r>
              <a:rPr lang="zh-CN" altLang="zh-CN" sz="3600" b="1" dirty="0" smtClean="0">
                <a:solidFill>
                  <a:srgbClr val="C00000"/>
                </a:solidFill>
                <a:latin typeface="+mn-lt"/>
                <a:ea typeface="黑体" panose="02010609060101010101" pitchFamily="49" charset="-122"/>
              </a:rPr>
              <a:t>中等位基因</a:t>
            </a:r>
            <a:r>
              <a:rPr lang="zh-CN" altLang="zh-CN" sz="3600" b="1" dirty="0">
                <a:solidFill>
                  <a:srgbClr val="C00000"/>
                </a:solidFill>
                <a:latin typeface="+mn-lt"/>
                <a:ea typeface="黑体" panose="02010609060101010101" pitchFamily="49" charset="-122"/>
              </a:rPr>
              <a:t>和基因型的理论频率</a:t>
            </a:r>
            <a:endParaRPr lang="zh-CN" altLang="en-US" sz="3600" b="1" dirty="0">
              <a:solidFill>
                <a:srgbClr val="C00000"/>
              </a:solidFill>
              <a:latin typeface="+mn-lt"/>
              <a:ea typeface="黑体" panose="02010609060101010101" pitchFamily="49" charset="-122"/>
              <a:cs typeface="Times New Roman" panose="02020603050405020304" pitchFamily="18" charset="0"/>
            </a:endParaRPr>
          </a:p>
        </p:txBody>
      </p:sp>
      <p:sp>
        <p:nvSpPr>
          <p:cNvPr id="3" name="内容占位符 2"/>
          <p:cNvSpPr>
            <a:spLocks noGrp="1"/>
          </p:cNvSpPr>
          <p:nvPr>
            <p:ph idx="1"/>
          </p:nvPr>
        </p:nvSpPr>
        <p:spPr/>
        <p:txBody>
          <a:bodyPr/>
          <a:lstStyle/>
          <a:p>
            <a:endParaRPr lang="zh-CN" altLang="en-US"/>
          </a:p>
        </p:txBody>
      </p:sp>
      <p:graphicFrame>
        <p:nvGraphicFramePr>
          <p:cNvPr id="4" name="表格 3"/>
          <p:cNvGraphicFramePr>
            <a:graphicFrameLocks noGrp="1"/>
          </p:cNvGraphicFramePr>
          <p:nvPr>
            <p:extLst>
              <p:ext uri="{D42A27DB-BD31-4B8C-83A1-F6EECF244321}">
                <p14:modId xmlns:p14="http://schemas.microsoft.com/office/powerpoint/2010/main" val="2709034552"/>
              </p:ext>
            </p:extLst>
          </p:nvPr>
        </p:nvGraphicFramePr>
        <p:xfrm>
          <a:off x="1019651" y="1484784"/>
          <a:ext cx="10105549" cy="4682868"/>
        </p:xfrm>
        <a:graphic>
          <a:graphicData uri="http://schemas.openxmlformats.org/drawingml/2006/table">
            <a:tbl>
              <a:tblPr firstRow="1" firstCol="1" bandRow="1">
                <a:tableStyleId>{5C22544A-7EE6-4342-B048-85BDC9FD1C3A}</a:tableStyleId>
              </a:tblPr>
              <a:tblGrid>
                <a:gridCol w="1651803">
                  <a:extLst>
                    <a:ext uri="{9D8B030D-6E8A-4147-A177-3AD203B41FA5}">
                      <a16:colId xmlns:a16="http://schemas.microsoft.com/office/drawing/2014/main" val="20000"/>
                    </a:ext>
                  </a:extLst>
                </a:gridCol>
                <a:gridCol w="1578504">
                  <a:extLst>
                    <a:ext uri="{9D8B030D-6E8A-4147-A177-3AD203B41FA5}">
                      <a16:colId xmlns:a16="http://schemas.microsoft.com/office/drawing/2014/main" val="20001"/>
                    </a:ext>
                  </a:extLst>
                </a:gridCol>
                <a:gridCol w="1881350">
                  <a:extLst>
                    <a:ext uri="{9D8B030D-6E8A-4147-A177-3AD203B41FA5}">
                      <a16:colId xmlns:a16="http://schemas.microsoft.com/office/drawing/2014/main" val="20002"/>
                    </a:ext>
                  </a:extLst>
                </a:gridCol>
                <a:gridCol w="1699448">
                  <a:extLst>
                    <a:ext uri="{9D8B030D-6E8A-4147-A177-3AD203B41FA5}">
                      <a16:colId xmlns:a16="http://schemas.microsoft.com/office/drawing/2014/main" val="20003"/>
                    </a:ext>
                  </a:extLst>
                </a:gridCol>
                <a:gridCol w="1664630">
                  <a:extLst>
                    <a:ext uri="{9D8B030D-6E8A-4147-A177-3AD203B41FA5}">
                      <a16:colId xmlns:a16="http://schemas.microsoft.com/office/drawing/2014/main" val="20004"/>
                    </a:ext>
                  </a:extLst>
                </a:gridCol>
                <a:gridCol w="1629814">
                  <a:extLst>
                    <a:ext uri="{9D8B030D-6E8A-4147-A177-3AD203B41FA5}">
                      <a16:colId xmlns:a16="http://schemas.microsoft.com/office/drawing/2014/main" val="20005"/>
                    </a:ext>
                  </a:extLst>
                </a:gridCol>
              </a:tblGrid>
              <a:tr h="390239">
                <a:tc rowSpan="2">
                  <a:txBody>
                    <a:bodyPr/>
                    <a:lstStyle/>
                    <a:p>
                      <a:pPr algn="l">
                        <a:spcAft>
                          <a:spcPts val="0"/>
                        </a:spcAft>
                      </a:pPr>
                      <a:r>
                        <a:rPr lang="zh-CN" sz="24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群体编号</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rowSpan="2">
                  <a:txBody>
                    <a:bodyPr/>
                    <a:lstStyle/>
                    <a:p>
                      <a:pPr algn="l">
                        <a:spcAft>
                          <a:spcPts val="0"/>
                        </a:spcAft>
                      </a:pPr>
                      <a:r>
                        <a:rPr lang="zh-CN" sz="24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名称</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rowSpan="2">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P</a:t>
                      </a:r>
                      <a:r>
                        <a:rPr lang="en-US" sz="2400" kern="0" baseline="-250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a:t>
                      </a:r>
                      <a:r>
                        <a:rPr lang="zh-CN" sz="24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等位基因</a:t>
                      </a:r>
                      <a:r>
                        <a:rPr lang="en-US" sz="2400" i="1"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A</a:t>
                      </a:r>
                      <a:r>
                        <a:rPr lang="zh-CN" sz="24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的频率</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gridSpan="3">
                  <a:txBody>
                    <a:bodyPr/>
                    <a:lstStyle/>
                    <a:p>
                      <a:pPr algn="l">
                        <a:spcAft>
                          <a:spcPts val="0"/>
                        </a:spcAft>
                      </a:pPr>
                      <a:r>
                        <a:rPr lang="zh-CN" sz="24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期望或理论频率</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390239">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2400" kern="0" dirty="0">
                          <a:effectLst/>
                          <a:latin typeface="Calibri" panose="020F0502020204030204" pitchFamily="34" charset="0"/>
                          <a:ea typeface="黑体" panose="02010609060101010101" pitchFamily="49" charset="-122"/>
                          <a:cs typeface="Calibri" panose="020F0502020204030204" pitchFamily="34" charset="0"/>
                        </a:rPr>
                        <a:t>基因型</a:t>
                      </a:r>
                      <a:r>
                        <a:rPr lang="en-US" sz="2400" i="1" kern="0" dirty="0">
                          <a:effectLst/>
                          <a:latin typeface="Calibri" panose="020F0502020204030204" pitchFamily="34" charset="0"/>
                          <a:ea typeface="Calibri" panose="020F0502020204030204" pitchFamily="34" charset="0"/>
                          <a:cs typeface="Calibri" panose="020F0502020204030204" pitchFamily="34" charset="0"/>
                        </a:rPr>
                        <a:t>AA</a:t>
                      </a:r>
                      <a:endParaRPr lang="zh-CN" sz="2400" i="1"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zh-CN" sz="2400" kern="0" dirty="0">
                          <a:effectLst/>
                          <a:latin typeface="Calibri" panose="020F0502020204030204" pitchFamily="34" charset="0"/>
                          <a:ea typeface="黑体" panose="02010609060101010101" pitchFamily="49" charset="-122"/>
                          <a:cs typeface="Calibri" panose="020F0502020204030204" pitchFamily="34" charset="0"/>
                        </a:rPr>
                        <a:t>基因型</a:t>
                      </a:r>
                      <a:r>
                        <a:rPr lang="en-US" sz="2400" i="1" kern="0" dirty="0">
                          <a:effectLst/>
                          <a:latin typeface="Calibri" panose="020F0502020204030204" pitchFamily="34" charset="0"/>
                          <a:ea typeface="Calibri" panose="020F0502020204030204" pitchFamily="34" charset="0"/>
                          <a:cs typeface="Calibri" panose="020F0502020204030204" pitchFamily="34" charset="0"/>
                        </a:rPr>
                        <a:t>Aa</a:t>
                      </a:r>
                      <a:endParaRPr lang="zh-CN" sz="2400" i="1"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zh-CN" sz="2400" kern="0" dirty="0">
                          <a:effectLst/>
                          <a:latin typeface="Calibri" panose="020F0502020204030204" pitchFamily="34" charset="0"/>
                          <a:ea typeface="黑体" panose="02010609060101010101" pitchFamily="49" charset="-122"/>
                          <a:cs typeface="Calibri" panose="020F0502020204030204" pitchFamily="34" charset="0"/>
                        </a:rPr>
                        <a:t>基因型</a:t>
                      </a:r>
                      <a:r>
                        <a:rPr lang="en-US" sz="2400" i="1" kern="0" dirty="0">
                          <a:effectLst/>
                          <a:latin typeface="Calibri" panose="020F0502020204030204" pitchFamily="34" charset="0"/>
                          <a:ea typeface="Calibri" panose="020F0502020204030204" pitchFamily="34" charset="0"/>
                          <a:cs typeface="Calibri" panose="020F0502020204030204" pitchFamily="34" charset="0"/>
                        </a:rPr>
                        <a:t>aa</a:t>
                      </a:r>
                      <a:endParaRPr lang="zh-CN" sz="2400" i="1"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1"/>
                  </a:ext>
                </a:extLst>
              </a:tr>
              <a:tr h="390239">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1</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P1BC1F1</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2"/>
                  </a:ext>
                </a:extLst>
              </a:tr>
              <a:tr h="390239">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2</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P2BC1F1</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3"/>
                  </a:ext>
                </a:extLst>
              </a:tr>
              <a:tr h="390239">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3</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F1DH</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4"/>
                  </a:ext>
                </a:extLst>
              </a:tr>
              <a:tr h="390239">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4</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F1RIL</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5"/>
                  </a:ext>
                </a:extLst>
              </a:tr>
              <a:tr h="390239">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P1BC1RIL</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6"/>
                  </a:ext>
                </a:extLst>
              </a:tr>
              <a:tr h="390239">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6</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P2BC1RIL</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0.75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7"/>
                  </a:ext>
                </a:extLst>
              </a:tr>
              <a:tr h="390239">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7</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F2</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8"/>
                  </a:ext>
                </a:extLst>
              </a:tr>
              <a:tr h="390239">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8</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F3</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0.375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0.375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9"/>
                  </a:ext>
                </a:extLst>
              </a:tr>
              <a:tr h="390239">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9</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P1BC2F1</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0.875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10"/>
                  </a:ext>
                </a:extLst>
              </a:tr>
              <a:tr h="390239">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10</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P2BC2F1</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0.125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0.75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600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66800" y="620688"/>
            <a:ext cx="10058400" cy="864096"/>
          </a:xfrm>
        </p:spPr>
        <p:txBody>
          <a:bodyPr>
            <a:noAutofit/>
          </a:bodyPr>
          <a:lstStyle/>
          <a:p>
            <a:r>
              <a:rPr lang="zh-CN" altLang="zh-CN" sz="3600" b="1" dirty="0">
                <a:solidFill>
                  <a:srgbClr val="C00000"/>
                </a:solidFill>
                <a:ea typeface="黑体" panose="02010609060101010101" pitchFamily="49" charset="-122"/>
              </a:rPr>
              <a:t>常见双亲群体中等位基因和基因型的理论频率</a:t>
            </a:r>
            <a:endParaRPr lang="zh-CN" altLang="en-US" sz="3600" b="1" dirty="0">
              <a:latin typeface="+mn-lt"/>
              <a:ea typeface="黑体" panose="02010609060101010101" pitchFamily="49" charset="-122"/>
              <a:cs typeface="Times New Roman" panose="02020603050405020304" pitchFamily="18" charset="0"/>
            </a:endParaRPr>
          </a:p>
        </p:txBody>
      </p:sp>
      <p:sp>
        <p:nvSpPr>
          <p:cNvPr id="3" name="内容占位符 2"/>
          <p:cNvSpPr>
            <a:spLocks noGrp="1"/>
          </p:cNvSpPr>
          <p:nvPr>
            <p:ph idx="1"/>
          </p:nvPr>
        </p:nvSpPr>
        <p:spPr/>
        <p:txBody>
          <a:bodyPr/>
          <a:lstStyle/>
          <a:p>
            <a:endParaRPr lang="zh-CN" altLang="en-US"/>
          </a:p>
        </p:txBody>
      </p:sp>
      <p:graphicFrame>
        <p:nvGraphicFramePr>
          <p:cNvPr id="4" name="表格 3"/>
          <p:cNvGraphicFramePr>
            <a:graphicFrameLocks noGrp="1"/>
          </p:cNvGraphicFramePr>
          <p:nvPr>
            <p:extLst>
              <p:ext uri="{D42A27DB-BD31-4B8C-83A1-F6EECF244321}">
                <p14:modId xmlns:p14="http://schemas.microsoft.com/office/powerpoint/2010/main" val="1701746527"/>
              </p:ext>
            </p:extLst>
          </p:nvPr>
        </p:nvGraphicFramePr>
        <p:xfrm>
          <a:off x="1066800" y="1484784"/>
          <a:ext cx="9997752" cy="4749156"/>
        </p:xfrm>
        <a:graphic>
          <a:graphicData uri="http://schemas.openxmlformats.org/drawingml/2006/table">
            <a:tbl>
              <a:tblPr firstRow="1" firstCol="1" bandRow="1">
                <a:tableStyleId>{5C22544A-7EE6-4342-B048-85BDC9FD1C3A}</a:tableStyleId>
              </a:tblPr>
              <a:tblGrid>
                <a:gridCol w="1629556">
                  <a:extLst>
                    <a:ext uri="{9D8B030D-6E8A-4147-A177-3AD203B41FA5}">
                      <a16:colId xmlns:a16="http://schemas.microsoft.com/office/drawing/2014/main" val="20000"/>
                    </a:ext>
                  </a:extLst>
                </a:gridCol>
                <a:gridCol w="1634979">
                  <a:extLst>
                    <a:ext uri="{9D8B030D-6E8A-4147-A177-3AD203B41FA5}">
                      <a16:colId xmlns:a16="http://schemas.microsoft.com/office/drawing/2014/main" val="20001"/>
                    </a:ext>
                  </a:extLst>
                </a:gridCol>
                <a:gridCol w="1806585">
                  <a:extLst>
                    <a:ext uri="{9D8B030D-6E8A-4147-A177-3AD203B41FA5}">
                      <a16:colId xmlns:a16="http://schemas.microsoft.com/office/drawing/2014/main" val="20002"/>
                    </a:ext>
                  </a:extLst>
                </a:gridCol>
                <a:gridCol w="1676559">
                  <a:extLst>
                    <a:ext uri="{9D8B030D-6E8A-4147-A177-3AD203B41FA5}">
                      <a16:colId xmlns:a16="http://schemas.microsoft.com/office/drawing/2014/main" val="20003"/>
                    </a:ext>
                  </a:extLst>
                </a:gridCol>
                <a:gridCol w="1642210">
                  <a:extLst>
                    <a:ext uri="{9D8B030D-6E8A-4147-A177-3AD203B41FA5}">
                      <a16:colId xmlns:a16="http://schemas.microsoft.com/office/drawing/2014/main" val="20004"/>
                    </a:ext>
                  </a:extLst>
                </a:gridCol>
                <a:gridCol w="1607863">
                  <a:extLst>
                    <a:ext uri="{9D8B030D-6E8A-4147-A177-3AD203B41FA5}">
                      <a16:colId xmlns:a16="http://schemas.microsoft.com/office/drawing/2014/main" val="20005"/>
                    </a:ext>
                  </a:extLst>
                </a:gridCol>
              </a:tblGrid>
              <a:tr h="395763">
                <a:tc rowSpan="2">
                  <a:txBody>
                    <a:bodyPr/>
                    <a:lstStyle/>
                    <a:p>
                      <a:pPr algn="l">
                        <a:spcAft>
                          <a:spcPts val="0"/>
                        </a:spcAft>
                      </a:pPr>
                      <a:r>
                        <a:rPr lang="zh-CN" sz="24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群体编号</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rowSpan="2">
                  <a:txBody>
                    <a:bodyPr/>
                    <a:lstStyle/>
                    <a:p>
                      <a:pPr algn="l">
                        <a:spcAft>
                          <a:spcPts val="0"/>
                        </a:spcAft>
                      </a:pPr>
                      <a:r>
                        <a:rPr lang="zh-CN" sz="24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名称</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rowSpan="2">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P</a:t>
                      </a:r>
                      <a:r>
                        <a:rPr lang="en-US" sz="2400" kern="0" baseline="-250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a:t>
                      </a:r>
                      <a:r>
                        <a:rPr lang="zh-CN" sz="24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等位基因</a:t>
                      </a:r>
                      <a:r>
                        <a:rPr lang="en-US" sz="2400" i="1"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A</a:t>
                      </a:r>
                      <a:r>
                        <a:rPr lang="zh-CN" sz="24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的频率</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gridSpan="3">
                  <a:txBody>
                    <a:bodyPr/>
                    <a:lstStyle/>
                    <a:p>
                      <a:pPr algn="l">
                        <a:spcAft>
                          <a:spcPts val="0"/>
                        </a:spcAft>
                      </a:pPr>
                      <a:r>
                        <a:rPr lang="zh-CN" sz="24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期望或理论频率</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39576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zh-CN" sz="2400" kern="0" dirty="0">
                          <a:effectLst/>
                          <a:latin typeface="Calibri" panose="020F0502020204030204" pitchFamily="34" charset="0"/>
                          <a:ea typeface="黑体" panose="02010609060101010101" pitchFamily="49" charset="-122"/>
                          <a:cs typeface="Calibri" panose="020F0502020204030204" pitchFamily="34" charset="0"/>
                        </a:rPr>
                        <a:t>基因型</a:t>
                      </a:r>
                      <a:r>
                        <a:rPr lang="en-US" sz="2400" i="1" kern="0" dirty="0">
                          <a:effectLst/>
                          <a:latin typeface="Calibri" panose="020F0502020204030204" pitchFamily="34" charset="0"/>
                          <a:ea typeface="Calibri" panose="020F0502020204030204" pitchFamily="34" charset="0"/>
                          <a:cs typeface="Calibri" panose="020F0502020204030204" pitchFamily="34" charset="0"/>
                        </a:rPr>
                        <a:t>AA</a:t>
                      </a:r>
                      <a:endParaRPr lang="zh-CN" sz="2400" i="1"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zh-CN" sz="2400" kern="0" dirty="0">
                          <a:effectLst/>
                          <a:latin typeface="Calibri" panose="020F0502020204030204" pitchFamily="34" charset="0"/>
                          <a:ea typeface="黑体" panose="02010609060101010101" pitchFamily="49" charset="-122"/>
                          <a:cs typeface="Calibri" panose="020F0502020204030204" pitchFamily="34" charset="0"/>
                        </a:rPr>
                        <a:t>基因型</a:t>
                      </a:r>
                      <a:r>
                        <a:rPr lang="en-US" sz="2400" i="1" kern="0" dirty="0">
                          <a:effectLst/>
                          <a:latin typeface="Calibri" panose="020F0502020204030204" pitchFamily="34" charset="0"/>
                          <a:ea typeface="Calibri" panose="020F0502020204030204" pitchFamily="34" charset="0"/>
                          <a:cs typeface="Calibri" panose="020F0502020204030204" pitchFamily="34" charset="0"/>
                        </a:rPr>
                        <a:t>Aa</a:t>
                      </a:r>
                      <a:endParaRPr lang="zh-CN" sz="2400" i="1"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zh-CN" sz="2400" kern="0" dirty="0">
                          <a:effectLst/>
                          <a:latin typeface="Calibri" panose="020F0502020204030204" pitchFamily="34" charset="0"/>
                          <a:ea typeface="黑体" panose="02010609060101010101" pitchFamily="49" charset="-122"/>
                          <a:cs typeface="Calibri" panose="020F0502020204030204" pitchFamily="34" charset="0"/>
                        </a:rPr>
                        <a:t>基因型</a:t>
                      </a:r>
                      <a:r>
                        <a:rPr lang="en-US" sz="2400" i="1" kern="0" dirty="0">
                          <a:effectLst/>
                          <a:latin typeface="Calibri" panose="020F0502020204030204" pitchFamily="34" charset="0"/>
                          <a:ea typeface="Calibri" panose="020F0502020204030204" pitchFamily="34" charset="0"/>
                          <a:cs typeface="Calibri" panose="020F0502020204030204" pitchFamily="34" charset="0"/>
                        </a:rPr>
                        <a:t>aa</a:t>
                      </a:r>
                      <a:endParaRPr lang="zh-CN" sz="2400" i="1"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1"/>
                  </a:ext>
                </a:extLst>
              </a:tr>
              <a:tr h="395763">
                <a:tc>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11</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P1BC2RIL </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0.875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0.875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0.125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2"/>
                  </a:ext>
                </a:extLst>
              </a:tr>
              <a:tr h="395763">
                <a:tc>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12</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P2BC2RIL </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0.125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0.125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0.875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3"/>
                  </a:ext>
                </a:extLst>
              </a:tr>
              <a:tr h="395763">
                <a:tc>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13</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P1BC1F2</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0.625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0.125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4"/>
                  </a:ext>
                </a:extLst>
              </a:tr>
              <a:tr h="395763">
                <a:tc>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14</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P2BC1F2</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0.125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0.625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5"/>
                  </a:ext>
                </a:extLst>
              </a:tr>
              <a:tr h="395763">
                <a:tc>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15</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P1BC2F2</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0.875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0.8125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0.125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0.0625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6"/>
                  </a:ext>
                </a:extLst>
              </a:tr>
              <a:tr h="395763">
                <a:tc>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16</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P2BC2F2</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0.125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0.0625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0.125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0.8125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7"/>
                  </a:ext>
                </a:extLst>
              </a:tr>
              <a:tr h="395763">
                <a:tc>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17</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P1BC1DH</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8"/>
                  </a:ext>
                </a:extLst>
              </a:tr>
              <a:tr h="395763">
                <a:tc>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18</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P2BC1DH</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0.75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09"/>
                  </a:ext>
                </a:extLst>
              </a:tr>
              <a:tr h="395763">
                <a:tc>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19</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P1BC2DH</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0.875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0.875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0.125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10"/>
                  </a:ext>
                </a:extLst>
              </a:tr>
              <a:tr h="395763">
                <a:tc>
                  <a:txBody>
                    <a:bodyPr/>
                    <a:lstStyle/>
                    <a:p>
                      <a:pPr algn="l">
                        <a:spcAft>
                          <a:spcPts val="0"/>
                        </a:spcAft>
                      </a:pPr>
                      <a:r>
                        <a:rPr lang="en-US" sz="24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20</a:t>
                      </a:r>
                      <a:endParaRPr lang="zh-CN" sz="24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P2BC2DH</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0.125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0.125</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0</a:t>
                      </a:r>
                      <a:endParaRPr lang="zh-CN" sz="24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l">
                        <a:spcAft>
                          <a:spcPts val="0"/>
                        </a:spcAft>
                      </a:pPr>
                      <a:r>
                        <a:rPr lang="en-US" sz="2400" kern="0" dirty="0">
                          <a:effectLst/>
                          <a:latin typeface="Calibri" panose="020F0502020204030204" pitchFamily="34" charset="0"/>
                          <a:ea typeface="Calibri" panose="020F0502020204030204" pitchFamily="34" charset="0"/>
                          <a:cs typeface="Calibri" panose="020F0502020204030204" pitchFamily="34" charset="0"/>
                        </a:rPr>
                        <a:t>0.875</a:t>
                      </a:r>
                      <a:endParaRPr lang="zh-CN" sz="24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95742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66800" y="620688"/>
            <a:ext cx="10058400" cy="1011560"/>
          </a:xfrm>
        </p:spPr>
        <p:txBody>
          <a:bodyPr>
            <a:normAutofit/>
          </a:bodyPr>
          <a:lstStyle/>
          <a:p>
            <a:pPr algn="ctr"/>
            <a:r>
              <a:rPr lang="zh-CN" altLang="en-US" sz="3600" b="1" dirty="0">
                <a:solidFill>
                  <a:srgbClr val="C00000"/>
                </a:solidFill>
                <a:latin typeface="黑体" panose="02010609060101010101" pitchFamily="49" charset="-122"/>
                <a:ea typeface="黑体" panose="02010609060101010101" pitchFamily="49" charset="-122"/>
              </a:rPr>
              <a:t>按基因频率的群体分类</a:t>
            </a:r>
            <a:endParaRPr lang="en-US" altLang="zh-CN" sz="36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839416" y="1658203"/>
            <a:ext cx="10357792" cy="4579109"/>
          </a:xfrm>
        </p:spPr>
        <p:txBody>
          <a:bodyPr>
            <a:noAutofit/>
          </a:bodyPr>
          <a:lstStyle/>
          <a:p>
            <a:pPr>
              <a:spcBef>
                <a:spcPts val="600"/>
              </a:spcBef>
              <a:spcAft>
                <a:spcPts val="600"/>
              </a:spcAft>
            </a:pPr>
            <a:r>
              <a:rPr lang="zh-CN" altLang="zh-CN" sz="2000" dirty="0">
                <a:latin typeface="Arial" panose="020B0604020202020204" pitchFamily="34" charset="0"/>
                <a:ea typeface="黑体" panose="02010609060101010101" pitchFamily="49" charset="-122"/>
                <a:cs typeface="Arial" panose="020B0604020202020204" pitchFamily="34" charset="0"/>
              </a:rPr>
              <a:t>假定在一个具有多态性的基因座位上，亲本</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zh-CN" altLang="zh-CN" sz="2000" dirty="0">
                <a:latin typeface="Arial" panose="020B0604020202020204" pitchFamily="34" charset="0"/>
                <a:ea typeface="黑体" panose="02010609060101010101" pitchFamily="49" charset="-122"/>
                <a:cs typeface="Arial" panose="020B0604020202020204" pitchFamily="34" charset="0"/>
              </a:rPr>
              <a:t>携带的等位基因为</a:t>
            </a:r>
            <a:r>
              <a:rPr lang="en-US" altLang="zh-CN" sz="2000" i="1" dirty="0">
                <a:latin typeface="Arial" panose="020B0604020202020204" pitchFamily="34" charset="0"/>
                <a:ea typeface="黑体" panose="02010609060101010101" pitchFamily="49" charset="-122"/>
                <a:cs typeface="Arial" panose="020B0604020202020204" pitchFamily="34" charset="0"/>
              </a:rPr>
              <a:t>A</a:t>
            </a:r>
            <a:r>
              <a:rPr lang="zh-CN" altLang="zh-CN" sz="2000" dirty="0">
                <a:latin typeface="Arial" panose="020B0604020202020204" pitchFamily="34" charset="0"/>
                <a:ea typeface="黑体" panose="02010609060101010101" pitchFamily="49" charset="-122"/>
                <a:cs typeface="Arial" panose="020B0604020202020204" pitchFamily="34" charset="0"/>
              </a:rPr>
              <a:t>，亲本</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zh-CN" altLang="zh-CN" sz="2000" dirty="0">
                <a:latin typeface="Arial" panose="020B0604020202020204" pitchFamily="34" charset="0"/>
                <a:ea typeface="黑体" panose="02010609060101010101" pitchFamily="49" charset="-122"/>
                <a:cs typeface="Arial" panose="020B0604020202020204" pitchFamily="34" charset="0"/>
              </a:rPr>
              <a:t>携带的等位基因为</a:t>
            </a:r>
            <a:r>
              <a:rPr lang="en-US" altLang="zh-CN" sz="2000" i="1" dirty="0">
                <a:latin typeface="Arial" panose="020B0604020202020204" pitchFamily="34" charset="0"/>
                <a:ea typeface="黑体" panose="02010609060101010101" pitchFamily="49" charset="-122"/>
                <a:cs typeface="Arial" panose="020B0604020202020204" pitchFamily="34" charset="0"/>
              </a:rPr>
              <a:t>a</a:t>
            </a:r>
            <a:r>
              <a:rPr lang="zh-CN" altLang="zh-CN" sz="2000" dirty="0">
                <a:latin typeface="Arial" panose="020B0604020202020204" pitchFamily="34" charset="0"/>
                <a:ea typeface="黑体" panose="02010609060101010101" pitchFamily="49" charset="-122"/>
                <a:cs typeface="Arial" panose="020B0604020202020204" pitchFamily="34" charset="0"/>
              </a:rPr>
              <a:t>。按照亲本</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zh-CN" altLang="zh-CN" sz="2000" dirty="0">
                <a:latin typeface="Arial" panose="020B0604020202020204" pitchFamily="34" charset="0"/>
                <a:ea typeface="黑体" panose="02010609060101010101" pitchFamily="49" charset="-122"/>
                <a:cs typeface="Arial" panose="020B0604020202020204" pitchFamily="34" charset="0"/>
              </a:rPr>
              <a:t>等位基因</a:t>
            </a:r>
            <a:r>
              <a:rPr lang="en-US" altLang="zh-CN" sz="2000" i="1" dirty="0">
                <a:latin typeface="Arial" panose="020B0604020202020204" pitchFamily="34" charset="0"/>
                <a:ea typeface="黑体" panose="02010609060101010101" pitchFamily="49" charset="-122"/>
                <a:cs typeface="Arial" panose="020B0604020202020204" pitchFamily="34" charset="0"/>
              </a:rPr>
              <a:t>A</a:t>
            </a:r>
            <a:r>
              <a:rPr lang="zh-CN" altLang="zh-CN" sz="2000" dirty="0">
                <a:latin typeface="Arial" panose="020B0604020202020204" pitchFamily="34" charset="0"/>
                <a:ea typeface="黑体" panose="02010609060101010101" pitchFamily="49" charset="-122"/>
                <a:cs typeface="Arial" panose="020B0604020202020204" pitchFamily="34" charset="0"/>
              </a:rPr>
              <a:t>的频率</a:t>
            </a:r>
            <a:r>
              <a:rPr lang="en-US" altLang="zh-CN" sz="2000" i="1" dirty="0" err="1">
                <a:latin typeface="Arial" panose="020B0604020202020204" pitchFamily="34" charset="0"/>
                <a:ea typeface="黑体" panose="02010609060101010101" pitchFamily="49" charset="-122"/>
                <a:cs typeface="Arial" panose="020B0604020202020204" pitchFamily="34" charset="0"/>
              </a:rPr>
              <a:t>f</a:t>
            </a:r>
            <a:r>
              <a:rPr lang="en-US" altLang="zh-CN" sz="2000" i="1" baseline="-25000" dirty="0" err="1">
                <a:latin typeface="Arial" panose="020B0604020202020204" pitchFamily="34" charset="0"/>
                <a:ea typeface="黑体" panose="02010609060101010101" pitchFamily="49" charset="-122"/>
                <a:cs typeface="Arial" panose="020B0604020202020204" pitchFamily="34" charset="0"/>
              </a:rPr>
              <a:t>A</a:t>
            </a:r>
            <a:r>
              <a:rPr lang="zh-CN" altLang="zh-CN" sz="2000" dirty="0">
                <a:latin typeface="Arial" panose="020B0604020202020204" pitchFamily="34" charset="0"/>
                <a:ea typeface="黑体" panose="02010609060101010101" pitchFamily="49" charset="-122"/>
                <a:cs typeface="Arial" panose="020B0604020202020204" pitchFamily="34" charset="0"/>
              </a:rPr>
              <a:t>从大到小的顺序，可把</a:t>
            </a:r>
            <a:r>
              <a:rPr lang="zh-CN" altLang="en-US" sz="2000" dirty="0">
                <a:latin typeface="Arial" panose="020B0604020202020204" pitchFamily="34" charset="0"/>
                <a:ea typeface="黑体" panose="02010609060101010101" pitchFamily="49" charset="-122"/>
                <a:cs typeface="Arial" panose="020B0604020202020204" pitchFamily="34" charset="0"/>
              </a:rPr>
              <a:t>前面</a:t>
            </a:r>
            <a:r>
              <a:rPr lang="en-US" altLang="zh-CN" sz="2000" dirty="0">
                <a:latin typeface="Arial" panose="020B0604020202020204" pitchFamily="34" charset="0"/>
                <a:ea typeface="黑体" panose="02010609060101010101" pitchFamily="49" charset="-122"/>
                <a:cs typeface="Arial" panose="020B0604020202020204" pitchFamily="34" charset="0"/>
              </a:rPr>
              <a:t>20</a:t>
            </a:r>
            <a:r>
              <a:rPr lang="zh-CN" altLang="zh-CN" sz="2000" dirty="0">
                <a:latin typeface="Arial" panose="020B0604020202020204" pitchFamily="34" charset="0"/>
                <a:ea typeface="黑体" panose="02010609060101010101" pitchFamily="49" charset="-122"/>
                <a:cs typeface="Arial" panose="020B0604020202020204" pitchFamily="34" charset="0"/>
              </a:rPr>
              <a:t>种群体分为以下</a:t>
            </a:r>
            <a:r>
              <a:rPr lang="en-US" altLang="zh-CN" sz="2000" dirty="0">
                <a:latin typeface="Arial" panose="020B0604020202020204" pitchFamily="34" charset="0"/>
                <a:ea typeface="黑体" panose="02010609060101010101" pitchFamily="49" charset="-122"/>
                <a:cs typeface="Arial" panose="020B0604020202020204" pitchFamily="34" charset="0"/>
              </a:rPr>
              <a:t>5</a:t>
            </a:r>
            <a:r>
              <a:rPr lang="zh-CN" altLang="zh-CN" sz="2000" dirty="0">
                <a:latin typeface="Arial" panose="020B0604020202020204" pitchFamily="34" charset="0"/>
                <a:ea typeface="黑体" panose="02010609060101010101" pitchFamily="49" charset="-122"/>
                <a:cs typeface="Arial" panose="020B0604020202020204" pitchFamily="34" charset="0"/>
              </a:rPr>
              <a:t>类：</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spcBef>
                <a:spcPts val="600"/>
              </a:spcBef>
              <a:spcAft>
                <a:spcPts val="600"/>
              </a:spcAft>
            </a:pPr>
            <a:r>
              <a:rPr lang="en-US" altLang="zh-CN" sz="1800" dirty="0">
                <a:latin typeface="Arial" panose="020B0604020202020204" pitchFamily="34" charset="0"/>
                <a:ea typeface="黑体" panose="02010609060101010101" pitchFamily="49" charset="-122"/>
                <a:cs typeface="Arial" panose="020B0604020202020204" pitchFamily="34" charset="0"/>
              </a:rPr>
              <a:t> </a:t>
            </a:r>
            <a:r>
              <a:rPr lang="en-US" altLang="zh-CN" sz="2000" i="1" dirty="0" err="1">
                <a:latin typeface="Arial" panose="020B0604020202020204" pitchFamily="34" charset="0"/>
                <a:ea typeface="黑体" panose="02010609060101010101" pitchFamily="49" charset="-122"/>
                <a:cs typeface="Arial" panose="020B0604020202020204" pitchFamily="34" charset="0"/>
              </a:rPr>
              <a:t>f</a:t>
            </a:r>
            <a:r>
              <a:rPr lang="en-US" altLang="zh-CN" sz="2000" i="1" baseline="-25000" dirty="0" err="1">
                <a:latin typeface="Arial" panose="020B0604020202020204" pitchFamily="34" charset="0"/>
                <a:ea typeface="黑体" panose="02010609060101010101" pitchFamily="49" charset="-122"/>
                <a:cs typeface="Arial" panose="020B0604020202020204" pitchFamily="34" charset="0"/>
              </a:rPr>
              <a:t>A</a:t>
            </a:r>
            <a:r>
              <a:rPr lang="en-US" altLang="zh-CN" sz="2000" dirty="0">
                <a:latin typeface="Arial" panose="020B0604020202020204" pitchFamily="34" charset="0"/>
                <a:ea typeface="黑体" panose="02010609060101010101" pitchFamily="49" charset="-122"/>
                <a:cs typeface="Arial" panose="020B0604020202020204" pitchFamily="34" charset="0"/>
              </a:rPr>
              <a:t>=0.875</a:t>
            </a:r>
            <a:r>
              <a:rPr lang="zh-CN" altLang="zh-CN" sz="2000" dirty="0">
                <a:latin typeface="Arial" panose="020B0604020202020204" pitchFamily="34" charset="0"/>
                <a:ea typeface="黑体" panose="02010609060101010101" pitchFamily="49" charset="-122"/>
                <a:cs typeface="Arial" panose="020B0604020202020204" pitchFamily="34" charset="0"/>
              </a:rPr>
              <a:t>，包括与亲本</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zh-CN" altLang="zh-CN" sz="2000" dirty="0">
                <a:latin typeface="Arial" panose="020B0604020202020204" pitchFamily="34" charset="0"/>
                <a:ea typeface="黑体" panose="02010609060101010101" pitchFamily="49" charset="-122"/>
                <a:cs typeface="Arial" panose="020B0604020202020204" pitchFamily="34" charset="0"/>
              </a:rPr>
              <a:t>的两代回交群体及其一代自交、多代重复自交和加倍单倍体家系群体，即</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zh-CN" altLang="zh-CN" sz="2000" dirty="0">
                <a:latin typeface="Arial" panose="020B0604020202020204" pitchFamily="34" charset="0"/>
                <a:ea typeface="黑体" panose="02010609060101010101" pitchFamily="49" charset="-122"/>
                <a:cs typeface="Arial" panose="020B0604020202020204" pitchFamily="34" charset="0"/>
              </a:rPr>
              <a:t>、</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zh-CN" altLang="zh-CN" sz="2000" dirty="0">
                <a:latin typeface="Arial" panose="020B0604020202020204" pitchFamily="34" charset="0"/>
                <a:ea typeface="黑体" panose="02010609060101010101" pitchFamily="49" charset="-122"/>
                <a:cs typeface="Arial" panose="020B0604020202020204" pitchFamily="34" charset="0"/>
              </a:rPr>
              <a:t>、</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RIL</a:t>
            </a:r>
            <a:r>
              <a:rPr lang="zh-CN" altLang="zh-CN" sz="2000" dirty="0">
                <a:latin typeface="Arial" panose="020B0604020202020204" pitchFamily="34" charset="0"/>
                <a:ea typeface="黑体" panose="02010609060101010101" pitchFamily="49" charset="-122"/>
                <a:cs typeface="Arial" panose="020B0604020202020204" pitchFamily="34" charset="0"/>
              </a:rPr>
              <a:t>和</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DH</a:t>
            </a:r>
            <a:r>
              <a:rPr lang="zh-CN" altLang="zh-CN" sz="2000" dirty="0">
                <a:latin typeface="Arial" panose="020B0604020202020204" pitchFamily="34" charset="0"/>
                <a:ea typeface="黑体" panose="02010609060101010101" pitchFamily="49" charset="-122"/>
                <a:cs typeface="Arial" panose="020B0604020202020204" pitchFamily="34" charset="0"/>
              </a:rPr>
              <a:t>；</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spcBef>
                <a:spcPts val="600"/>
              </a:spcBef>
              <a:spcAft>
                <a:spcPts val="600"/>
              </a:spcAft>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i="1" dirty="0" err="1">
                <a:latin typeface="Arial" panose="020B0604020202020204" pitchFamily="34" charset="0"/>
                <a:ea typeface="黑体" panose="02010609060101010101" pitchFamily="49" charset="-122"/>
                <a:cs typeface="Arial" panose="020B0604020202020204" pitchFamily="34" charset="0"/>
              </a:rPr>
              <a:t>f</a:t>
            </a:r>
            <a:r>
              <a:rPr lang="en-US" altLang="zh-CN" sz="2000" i="1" baseline="-25000" dirty="0" err="1">
                <a:latin typeface="Arial" panose="020B0604020202020204" pitchFamily="34" charset="0"/>
                <a:ea typeface="黑体" panose="02010609060101010101" pitchFamily="49" charset="-122"/>
                <a:cs typeface="Arial" panose="020B0604020202020204" pitchFamily="34" charset="0"/>
              </a:rPr>
              <a:t>A</a:t>
            </a:r>
            <a:r>
              <a:rPr lang="en-US" altLang="zh-CN" sz="2000" dirty="0">
                <a:latin typeface="Arial" panose="020B0604020202020204" pitchFamily="34" charset="0"/>
                <a:ea typeface="黑体" panose="02010609060101010101" pitchFamily="49" charset="-122"/>
                <a:cs typeface="Arial" panose="020B0604020202020204" pitchFamily="34" charset="0"/>
              </a:rPr>
              <a:t>=0.75</a:t>
            </a:r>
            <a:r>
              <a:rPr lang="zh-CN" altLang="zh-CN" sz="2000" dirty="0">
                <a:latin typeface="Arial" panose="020B0604020202020204" pitchFamily="34" charset="0"/>
                <a:ea typeface="黑体" panose="02010609060101010101" pitchFamily="49" charset="-122"/>
                <a:cs typeface="Arial" panose="020B0604020202020204" pitchFamily="34" charset="0"/>
              </a:rPr>
              <a:t>，包括与亲本</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zh-CN" altLang="zh-CN" sz="2000" dirty="0">
                <a:latin typeface="Arial" panose="020B0604020202020204" pitchFamily="34" charset="0"/>
                <a:ea typeface="黑体" panose="02010609060101010101" pitchFamily="49" charset="-122"/>
                <a:cs typeface="Arial" panose="020B0604020202020204" pitchFamily="34" charset="0"/>
              </a:rPr>
              <a:t>的一代回交群体及其一代自交、多代重复自交和加倍单倍体家系群体，即</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zh-CN" altLang="zh-CN" sz="2000" dirty="0">
                <a:latin typeface="Arial" panose="020B0604020202020204" pitchFamily="34" charset="0"/>
                <a:ea typeface="黑体" panose="02010609060101010101" pitchFamily="49" charset="-122"/>
                <a:cs typeface="Arial" panose="020B0604020202020204" pitchFamily="34" charset="0"/>
              </a:rPr>
              <a:t>、</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zh-CN" altLang="zh-CN" sz="2000" dirty="0">
                <a:latin typeface="Arial" panose="020B0604020202020204" pitchFamily="34" charset="0"/>
                <a:ea typeface="黑体" panose="02010609060101010101" pitchFamily="49" charset="-122"/>
                <a:cs typeface="Arial" panose="020B0604020202020204" pitchFamily="34" charset="0"/>
              </a:rPr>
              <a:t>、</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RIL</a:t>
            </a:r>
            <a:r>
              <a:rPr lang="zh-CN" altLang="zh-CN" sz="2000" dirty="0">
                <a:latin typeface="Arial" panose="020B0604020202020204" pitchFamily="34" charset="0"/>
                <a:ea typeface="黑体" panose="02010609060101010101" pitchFamily="49" charset="-122"/>
                <a:cs typeface="Arial" panose="020B0604020202020204" pitchFamily="34" charset="0"/>
              </a:rPr>
              <a:t>和</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DH</a:t>
            </a:r>
            <a:r>
              <a:rPr lang="zh-CN" altLang="zh-CN" sz="2000" dirty="0">
                <a:latin typeface="Arial" panose="020B0604020202020204" pitchFamily="34" charset="0"/>
                <a:ea typeface="黑体" panose="02010609060101010101" pitchFamily="49" charset="-122"/>
                <a:cs typeface="Arial" panose="020B0604020202020204" pitchFamily="34" charset="0"/>
              </a:rPr>
              <a:t>；</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spcBef>
                <a:spcPts val="600"/>
              </a:spcBef>
              <a:spcAft>
                <a:spcPts val="600"/>
              </a:spcAft>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i="1" dirty="0" err="1">
                <a:latin typeface="Arial" panose="020B0604020202020204" pitchFamily="34" charset="0"/>
                <a:ea typeface="黑体" panose="02010609060101010101" pitchFamily="49" charset="-122"/>
                <a:cs typeface="Arial" panose="020B0604020202020204" pitchFamily="34" charset="0"/>
              </a:rPr>
              <a:t>f</a:t>
            </a:r>
            <a:r>
              <a:rPr lang="en-US" altLang="zh-CN" sz="2000" i="1" baseline="-25000" dirty="0" err="1">
                <a:latin typeface="Arial" panose="020B0604020202020204" pitchFamily="34" charset="0"/>
                <a:ea typeface="黑体" panose="02010609060101010101" pitchFamily="49" charset="-122"/>
                <a:cs typeface="Arial" panose="020B0604020202020204" pitchFamily="34" charset="0"/>
              </a:rPr>
              <a:t>A</a:t>
            </a:r>
            <a:r>
              <a:rPr lang="en-US" altLang="zh-CN" sz="2000" dirty="0">
                <a:latin typeface="Arial" panose="020B0604020202020204" pitchFamily="34" charset="0"/>
                <a:ea typeface="黑体" panose="02010609060101010101" pitchFamily="49" charset="-122"/>
                <a:cs typeface="Arial" panose="020B0604020202020204" pitchFamily="34" charset="0"/>
              </a:rPr>
              <a:t>=0.5</a:t>
            </a:r>
            <a:r>
              <a:rPr lang="zh-CN" altLang="zh-CN" sz="2000" dirty="0">
                <a:latin typeface="Arial" panose="020B0604020202020204" pitchFamily="34" charset="0"/>
                <a:ea typeface="黑体" panose="02010609060101010101" pitchFamily="49" charset="-122"/>
                <a:cs typeface="Arial" panose="020B0604020202020204" pitchFamily="34" charset="0"/>
              </a:rPr>
              <a:t>，包括杂种</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zh-CN" altLang="zh-CN" sz="2000" dirty="0">
                <a:latin typeface="Arial" panose="020B0604020202020204" pitchFamily="34" charset="0"/>
                <a:ea typeface="黑体" panose="02010609060101010101" pitchFamily="49" charset="-122"/>
                <a:cs typeface="Arial" panose="020B0604020202020204" pitchFamily="34" charset="0"/>
              </a:rPr>
              <a:t>的一代自交、两代自交、多代重复自交和加倍单倍体家系群体，即</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zh-CN" altLang="zh-CN" sz="2000" dirty="0">
                <a:latin typeface="Arial" panose="020B0604020202020204" pitchFamily="34" charset="0"/>
                <a:ea typeface="黑体" panose="02010609060101010101" pitchFamily="49" charset="-122"/>
                <a:cs typeface="Arial" panose="020B0604020202020204" pitchFamily="34" charset="0"/>
              </a:rPr>
              <a:t>、</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3</a:t>
            </a:r>
            <a:r>
              <a:rPr lang="zh-CN" altLang="zh-CN" sz="2000" dirty="0">
                <a:latin typeface="Arial" panose="020B0604020202020204" pitchFamily="34" charset="0"/>
                <a:ea typeface="黑体" panose="02010609060101010101" pitchFamily="49" charset="-122"/>
                <a:cs typeface="Arial" panose="020B0604020202020204" pitchFamily="34" charset="0"/>
              </a:rPr>
              <a:t>、</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RIL</a:t>
            </a:r>
            <a:r>
              <a:rPr lang="zh-CN" altLang="zh-CN" sz="2000" dirty="0">
                <a:latin typeface="Arial" panose="020B0604020202020204" pitchFamily="34" charset="0"/>
                <a:ea typeface="黑体" panose="02010609060101010101" pitchFamily="49" charset="-122"/>
                <a:cs typeface="Arial" panose="020B0604020202020204" pitchFamily="34" charset="0"/>
              </a:rPr>
              <a:t>和</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DH</a:t>
            </a:r>
            <a:r>
              <a:rPr lang="zh-CN" altLang="zh-CN" sz="2000" dirty="0">
                <a:latin typeface="Arial" panose="020B0604020202020204" pitchFamily="34" charset="0"/>
                <a:ea typeface="黑体" panose="02010609060101010101" pitchFamily="49" charset="-122"/>
                <a:cs typeface="Arial" panose="020B0604020202020204" pitchFamily="34" charset="0"/>
              </a:rPr>
              <a:t>；</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spcBef>
                <a:spcPts val="600"/>
              </a:spcBef>
              <a:spcAft>
                <a:spcPts val="600"/>
              </a:spcAft>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i="1" dirty="0" err="1">
                <a:latin typeface="Arial" panose="020B0604020202020204" pitchFamily="34" charset="0"/>
                <a:ea typeface="黑体" panose="02010609060101010101" pitchFamily="49" charset="-122"/>
                <a:cs typeface="Arial" panose="020B0604020202020204" pitchFamily="34" charset="0"/>
              </a:rPr>
              <a:t>f</a:t>
            </a:r>
            <a:r>
              <a:rPr lang="en-US" altLang="zh-CN" sz="2000" i="1" baseline="-25000" dirty="0" err="1">
                <a:latin typeface="Arial" panose="020B0604020202020204" pitchFamily="34" charset="0"/>
                <a:ea typeface="黑体" panose="02010609060101010101" pitchFamily="49" charset="-122"/>
                <a:cs typeface="Arial" panose="020B0604020202020204" pitchFamily="34" charset="0"/>
              </a:rPr>
              <a:t>A</a:t>
            </a:r>
            <a:r>
              <a:rPr lang="en-US" altLang="zh-CN" sz="2000" dirty="0">
                <a:latin typeface="Arial" panose="020B0604020202020204" pitchFamily="34" charset="0"/>
                <a:ea typeface="黑体" panose="02010609060101010101" pitchFamily="49" charset="-122"/>
                <a:cs typeface="Arial" panose="020B0604020202020204" pitchFamily="34" charset="0"/>
              </a:rPr>
              <a:t>=0.25</a:t>
            </a:r>
            <a:r>
              <a:rPr lang="zh-CN" altLang="zh-CN" sz="2000" dirty="0">
                <a:latin typeface="Arial" panose="020B0604020202020204" pitchFamily="34" charset="0"/>
                <a:ea typeface="黑体" panose="02010609060101010101" pitchFamily="49" charset="-122"/>
                <a:cs typeface="Arial" panose="020B0604020202020204" pitchFamily="34" charset="0"/>
              </a:rPr>
              <a:t>，包括与亲本</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zh-CN" altLang="zh-CN" sz="2000" dirty="0">
                <a:latin typeface="Arial" panose="020B0604020202020204" pitchFamily="34" charset="0"/>
                <a:ea typeface="黑体" panose="02010609060101010101" pitchFamily="49" charset="-122"/>
                <a:cs typeface="Arial" panose="020B0604020202020204" pitchFamily="34" charset="0"/>
              </a:rPr>
              <a:t>的一代回交群体及其一代自交、多代重复自交和加倍单倍体家系群体，即</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zh-CN" altLang="zh-CN" sz="2000" dirty="0">
                <a:latin typeface="Arial" panose="020B0604020202020204" pitchFamily="34" charset="0"/>
                <a:ea typeface="黑体" panose="02010609060101010101" pitchFamily="49" charset="-122"/>
                <a:cs typeface="Arial" panose="020B0604020202020204" pitchFamily="34" charset="0"/>
              </a:rPr>
              <a:t>、</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zh-CN" altLang="zh-CN" sz="2000" dirty="0">
                <a:latin typeface="Arial" panose="020B0604020202020204" pitchFamily="34" charset="0"/>
                <a:ea typeface="黑体" panose="02010609060101010101" pitchFamily="49" charset="-122"/>
                <a:cs typeface="Arial" panose="020B0604020202020204" pitchFamily="34" charset="0"/>
              </a:rPr>
              <a:t>、</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BC1RIL</a:t>
            </a:r>
            <a:r>
              <a:rPr lang="zh-CN" altLang="zh-CN" sz="2000" dirty="0">
                <a:latin typeface="Arial" panose="020B0604020202020204" pitchFamily="34" charset="0"/>
                <a:ea typeface="黑体" panose="02010609060101010101" pitchFamily="49" charset="-122"/>
                <a:cs typeface="Arial" panose="020B0604020202020204" pitchFamily="34" charset="0"/>
              </a:rPr>
              <a:t>和</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en-US" altLang="zh-CN" sz="2000" dirty="0">
                <a:latin typeface="Arial" panose="020B0604020202020204" pitchFamily="34" charset="0"/>
                <a:ea typeface="黑体" panose="02010609060101010101" pitchFamily="49" charset="-122"/>
                <a:cs typeface="Arial" panose="020B0604020202020204" pitchFamily="34" charset="0"/>
              </a:rPr>
              <a:t>DH</a:t>
            </a:r>
            <a:r>
              <a:rPr lang="zh-CN" altLang="zh-CN" sz="2000" dirty="0">
                <a:latin typeface="Arial" panose="020B0604020202020204" pitchFamily="34" charset="0"/>
                <a:ea typeface="黑体" panose="02010609060101010101" pitchFamily="49" charset="-122"/>
                <a:cs typeface="Arial" panose="020B0604020202020204" pitchFamily="34" charset="0"/>
              </a:rPr>
              <a:t>；</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spcBef>
                <a:spcPts val="600"/>
              </a:spcBef>
              <a:spcAft>
                <a:spcPts val="600"/>
              </a:spcAft>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i="1" dirty="0" err="1">
                <a:latin typeface="Arial" panose="020B0604020202020204" pitchFamily="34" charset="0"/>
                <a:ea typeface="黑体" panose="02010609060101010101" pitchFamily="49" charset="-122"/>
                <a:cs typeface="Arial" panose="020B0604020202020204" pitchFamily="34" charset="0"/>
              </a:rPr>
              <a:t>f</a:t>
            </a:r>
            <a:r>
              <a:rPr lang="en-US" altLang="zh-CN" sz="2000" i="1" baseline="-25000" dirty="0" err="1">
                <a:latin typeface="Arial" panose="020B0604020202020204" pitchFamily="34" charset="0"/>
                <a:ea typeface="黑体" panose="02010609060101010101" pitchFamily="49" charset="-122"/>
                <a:cs typeface="Arial" panose="020B0604020202020204" pitchFamily="34" charset="0"/>
              </a:rPr>
              <a:t>A</a:t>
            </a:r>
            <a:r>
              <a:rPr lang="en-US" altLang="zh-CN" sz="2000" dirty="0">
                <a:latin typeface="Arial" panose="020B0604020202020204" pitchFamily="34" charset="0"/>
                <a:ea typeface="黑体" panose="02010609060101010101" pitchFamily="49" charset="-122"/>
                <a:cs typeface="Arial" panose="020B0604020202020204" pitchFamily="34" charset="0"/>
              </a:rPr>
              <a:t>=0.125</a:t>
            </a:r>
            <a:r>
              <a:rPr lang="zh-CN" altLang="zh-CN" sz="2000" dirty="0">
                <a:latin typeface="Arial" panose="020B0604020202020204" pitchFamily="34" charset="0"/>
                <a:ea typeface="黑体" panose="02010609060101010101" pitchFamily="49" charset="-122"/>
                <a:cs typeface="Arial" panose="020B0604020202020204" pitchFamily="34" charset="0"/>
              </a:rPr>
              <a:t>，包括与亲本</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zh-CN" altLang="zh-CN" sz="2000" dirty="0">
                <a:latin typeface="Arial" panose="020B0604020202020204" pitchFamily="34" charset="0"/>
                <a:ea typeface="黑体" panose="02010609060101010101" pitchFamily="49" charset="-122"/>
                <a:cs typeface="Arial" panose="020B0604020202020204" pitchFamily="34" charset="0"/>
              </a:rPr>
              <a:t>的两代回交群体及其一代自交、多代重复自交和加倍单倍体家系群体，即</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1</a:t>
            </a:r>
            <a:r>
              <a:rPr lang="zh-CN" altLang="zh-CN" sz="2000" dirty="0">
                <a:latin typeface="Arial" panose="020B0604020202020204" pitchFamily="34" charset="0"/>
                <a:ea typeface="黑体" panose="02010609060101010101" pitchFamily="49" charset="-122"/>
                <a:cs typeface="Arial" panose="020B0604020202020204" pitchFamily="34" charset="0"/>
              </a:rPr>
              <a:t>、</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F</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zh-CN" altLang="zh-CN" sz="2000" dirty="0">
                <a:latin typeface="Arial" panose="020B0604020202020204" pitchFamily="34" charset="0"/>
                <a:ea typeface="黑体" panose="02010609060101010101" pitchFamily="49" charset="-122"/>
                <a:cs typeface="Arial" panose="020B0604020202020204" pitchFamily="34" charset="0"/>
              </a:rPr>
              <a:t>、</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RIL</a:t>
            </a:r>
            <a:r>
              <a:rPr lang="zh-CN" altLang="zh-CN" sz="2000" dirty="0">
                <a:latin typeface="Arial" panose="020B0604020202020204" pitchFamily="34" charset="0"/>
                <a:ea typeface="黑体" panose="02010609060101010101" pitchFamily="49" charset="-122"/>
                <a:cs typeface="Arial" panose="020B0604020202020204" pitchFamily="34" charset="0"/>
              </a:rPr>
              <a:t>和</a:t>
            </a:r>
            <a:r>
              <a:rPr lang="en-US" altLang="zh-CN" sz="2000" dirty="0">
                <a:latin typeface="Arial" panose="020B0604020202020204" pitchFamily="34" charset="0"/>
                <a:ea typeface="黑体" panose="02010609060101010101" pitchFamily="49" charset="-122"/>
                <a:cs typeface="Arial" panose="020B0604020202020204" pitchFamily="34" charset="0"/>
              </a:rPr>
              <a:t>P</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BC</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2</a:t>
            </a:r>
            <a:r>
              <a:rPr lang="en-US" altLang="zh-CN" sz="2000" dirty="0">
                <a:latin typeface="Arial" panose="020B0604020202020204" pitchFamily="34" charset="0"/>
                <a:ea typeface="黑体" panose="02010609060101010101" pitchFamily="49" charset="-122"/>
                <a:cs typeface="Arial" panose="020B0604020202020204" pitchFamily="34" charset="0"/>
              </a:rPr>
              <a:t>DH</a:t>
            </a:r>
            <a:r>
              <a:rPr lang="zh-CN" altLang="zh-CN" sz="2000" dirty="0">
                <a:latin typeface="Arial" panose="020B0604020202020204" pitchFamily="34" charset="0"/>
                <a:ea typeface="黑体" panose="02010609060101010101" pitchFamily="49" charset="-122"/>
                <a:cs typeface="Arial" panose="020B0604020202020204" pitchFamily="34" charset="0"/>
              </a:rPr>
              <a:t>。</a:t>
            </a:r>
          </a:p>
        </p:txBody>
      </p:sp>
    </p:spTree>
    <p:extLst>
      <p:ext uri="{BB962C8B-B14F-4D97-AF65-F5344CB8AC3E}">
        <p14:creationId xmlns:p14="http://schemas.microsoft.com/office/powerpoint/2010/main" val="3736596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3600" b="1" dirty="0">
                <a:solidFill>
                  <a:srgbClr val="C00000"/>
                </a:solidFill>
                <a:latin typeface="黑体" panose="02010609060101010101" pitchFamily="49" charset="-122"/>
                <a:ea typeface="黑体" panose="02010609060101010101" pitchFamily="49" charset="-122"/>
              </a:rPr>
              <a:t>按基因型是否纯合的群体分类</a:t>
            </a:r>
            <a:endParaRPr lang="en-US" altLang="zh-CN" sz="36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noAutofit/>
          </a:bodyPr>
          <a:lstStyle/>
          <a:p>
            <a:r>
              <a:rPr lang="zh-CN" altLang="zh-CN" dirty="0">
                <a:latin typeface="Calibri" panose="020F0502020204030204" pitchFamily="34" charset="0"/>
                <a:ea typeface="黑体" panose="02010609060101010101" pitchFamily="49" charset="-122"/>
                <a:cs typeface="Calibri" panose="020F0502020204030204" pitchFamily="34" charset="0"/>
              </a:rPr>
              <a:t>按照群体中是否包含杂合基因型</a:t>
            </a:r>
            <a:r>
              <a:rPr lang="en-US" altLang="zh-CN" i="1" dirty="0">
                <a:latin typeface="Calibri" panose="020F0502020204030204" pitchFamily="34" charset="0"/>
                <a:ea typeface="Calibri" panose="020F0502020204030204" pitchFamily="34" charset="0"/>
                <a:cs typeface="Calibri" panose="020F0502020204030204" pitchFamily="34" charset="0"/>
              </a:rPr>
              <a:t>Aa</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zh-CN" altLang="zh-CN" dirty="0">
                <a:latin typeface="Calibri" panose="020F0502020204030204" pitchFamily="34" charset="0"/>
                <a:ea typeface="黑体" panose="02010609060101010101" pitchFamily="49" charset="-122"/>
                <a:cs typeface="Calibri" panose="020F0502020204030204" pitchFamily="34" charset="0"/>
              </a:rPr>
              <a:t>这</a:t>
            </a:r>
            <a:r>
              <a:rPr lang="en-US" altLang="zh-CN" dirty="0">
                <a:latin typeface="Calibri" panose="020F0502020204030204" pitchFamily="34" charset="0"/>
                <a:ea typeface="Calibri" panose="020F0502020204030204" pitchFamily="34" charset="0"/>
                <a:cs typeface="Calibri" panose="020F0502020204030204" pitchFamily="34" charset="0"/>
              </a:rPr>
              <a:t>20</a:t>
            </a:r>
            <a:r>
              <a:rPr lang="zh-CN" altLang="zh-CN" dirty="0">
                <a:latin typeface="Calibri" panose="020F0502020204030204" pitchFamily="34" charset="0"/>
                <a:ea typeface="黑体" panose="02010609060101010101" pitchFamily="49" charset="-122"/>
                <a:cs typeface="Calibri" panose="020F0502020204030204" pitchFamily="34" charset="0"/>
              </a:rPr>
              <a:t>种群体又可分为暂时群体和永久群体两大类</a:t>
            </a:r>
            <a:r>
              <a:rPr lang="zh-CN" altLang="en-US" dirty="0">
                <a:latin typeface="Calibri" panose="020F0502020204030204" pitchFamily="34" charset="0"/>
                <a:ea typeface="黑体" panose="02010609060101010101" pitchFamily="49" charset="-122"/>
                <a:cs typeface="Calibri" panose="020F0502020204030204" pitchFamily="34" charset="0"/>
              </a:rPr>
              <a:t>。</a:t>
            </a:r>
            <a:endParaRPr lang="en-US" altLang="zh-CN" dirty="0">
              <a:latin typeface="Calibri" panose="020F0502020204030204" pitchFamily="34" charset="0"/>
              <a:ea typeface="Calibri" panose="020F0502020204030204" pitchFamily="34" charset="0"/>
              <a:cs typeface="Calibri" panose="020F0502020204030204" pitchFamily="34" charset="0"/>
            </a:endParaRPr>
          </a:p>
          <a:p>
            <a:r>
              <a:rPr lang="zh-CN" altLang="zh-CN" dirty="0">
                <a:latin typeface="Calibri" panose="020F0502020204030204" pitchFamily="34" charset="0"/>
                <a:ea typeface="黑体" panose="02010609060101010101" pitchFamily="49" charset="-122"/>
                <a:cs typeface="Calibri" panose="020F0502020204030204" pitchFamily="34" charset="0"/>
              </a:rPr>
              <a:t>杂合基因型</a:t>
            </a:r>
            <a:r>
              <a:rPr lang="en-US" altLang="zh-CN" i="1" dirty="0">
                <a:latin typeface="Calibri" panose="020F0502020204030204" pitchFamily="34" charset="0"/>
                <a:ea typeface="Calibri" panose="020F0502020204030204" pitchFamily="34" charset="0"/>
                <a:cs typeface="Calibri" panose="020F0502020204030204" pitchFamily="34" charset="0"/>
              </a:rPr>
              <a:t>Aa</a:t>
            </a:r>
            <a:r>
              <a:rPr lang="zh-CN" altLang="zh-CN" dirty="0">
                <a:latin typeface="Calibri" panose="020F0502020204030204" pitchFamily="34" charset="0"/>
                <a:ea typeface="黑体" panose="02010609060101010101" pitchFamily="49" charset="-122"/>
                <a:cs typeface="Calibri" panose="020F0502020204030204" pitchFamily="34" charset="0"/>
              </a:rPr>
              <a:t>自交之后基因型会发生变化</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zh-CN" altLang="zh-CN" dirty="0">
                <a:latin typeface="Calibri" panose="020F0502020204030204" pitchFamily="34" charset="0"/>
                <a:ea typeface="黑体" panose="02010609060101010101" pitchFamily="49" charset="-122"/>
                <a:cs typeface="Calibri" panose="020F0502020204030204" pitchFamily="34" charset="0"/>
              </a:rPr>
              <a:t>因此包含杂合基因型的群体称为暂时群体</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BC</a:t>
            </a:r>
            <a:r>
              <a:rPr lang="en-US" altLang="zh-CN" baseline="-25000" dirty="0">
                <a:latin typeface="Calibri" panose="020F0502020204030204" pitchFamily="34" charset="0"/>
                <a:ea typeface="Calibri" panose="020F0502020204030204" pitchFamily="34" charset="0"/>
                <a:cs typeface="Calibri" panose="020F0502020204030204" pitchFamily="34" charset="0"/>
              </a:rPr>
              <a:t>2</a:t>
            </a:r>
            <a:r>
              <a:rPr lang="en-US" altLang="zh-CN" dirty="0">
                <a:latin typeface="Calibri" panose="020F0502020204030204" pitchFamily="34" charset="0"/>
                <a:ea typeface="Calibri" panose="020F0502020204030204" pitchFamily="34" charset="0"/>
                <a:cs typeface="Calibri" panose="020F0502020204030204" pitchFamily="34" charset="0"/>
              </a:rPr>
              <a:t>F</a:t>
            </a:r>
            <a:r>
              <a:rPr lang="en-US" altLang="zh-CN" baseline="-25000" dirty="0">
                <a:latin typeface="Calibri" panose="020F0502020204030204" pitchFamily="34" charset="0"/>
                <a:ea typeface="Calibri" panose="020F0502020204030204" pitchFamily="34" charset="0"/>
                <a:cs typeface="Calibri" panose="020F0502020204030204" pitchFamily="34" charset="0"/>
              </a:rPr>
              <a:t>1</a:t>
            </a:r>
            <a:r>
              <a:rPr lang="zh-CN" altLang="zh-CN" dirty="0">
                <a:latin typeface="Calibri" panose="020F0502020204030204" pitchFamily="34" charset="0"/>
                <a:ea typeface="黑体" panose="02010609060101010101" pitchFamily="49" charset="-122"/>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BC</a:t>
            </a:r>
            <a:r>
              <a:rPr lang="en-US" altLang="zh-CN" baseline="-25000" dirty="0">
                <a:latin typeface="Calibri" panose="020F0502020204030204" pitchFamily="34" charset="0"/>
                <a:ea typeface="Calibri" panose="020F0502020204030204" pitchFamily="34" charset="0"/>
                <a:cs typeface="Calibri" panose="020F0502020204030204" pitchFamily="34" charset="0"/>
              </a:rPr>
              <a:t>2</a:t>
            </a:r>
            <a:r>
              <a:rPr lang="en-US" altLang="zh-CN" dirty="0">
                <a:latin typeface="Calibri" panose="020F0502020204030204" pitchFamily="34" charset="0"/>
                <a:ea typeface="Calibri" panose="020F0502020204030204" pitchFamily="34" charset="0"/>
                <a:cs typeface="Calibri" panose="020F0502020204030204" pitchFamily="34" charset="0"/>
              </a:rPr>
              <a:t>F</a:t>
            </a:r>
            <a:r>
              <a:rPr lang="en-US" altLang="zh-CN" baseline="-25000" dirty="0">
                <a:latin typeface="Calibri" panose="020F0502020204030204" pitchFamily="34" charset="0"/>
                <a:ea typeface="Calibri" panose="020F0502020204030204" pitchFamily="34" charset="0"/>
                <a:cs typeface="Calibri" panose="020F0502020204030204" pitchFamily="34" charset="0"/>
              </a:rPr>
              <a:t>2</a:t>
            </a:r>
            <a:r>
              <a:rPr lang="zh-CN" altLang="zh-CN" dirty="0">
                <a:latin typeface="Calibri" panose="020F0502020204030204" pitchFamily="34" charset="0"/>
                <a:ea typeface="黑体" panose="02010609060101010101" pitchFamily="49" charset="-122"/>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BC</a:t>
            </a:r>
            <a:r>
              <a:rPr lang="en-US" altLang="zh-CN" baseline="-25000" dirty="0">
                <a:latin typeface="Calibri" panose="020F0502020204030204" pitchFamily="34" charset="0"/>
                <a:ea typeface="Calibri" panose="020F0502020204030204" pitchFamily="34" charset="0"/>
                <a:cs typeface="Calibri" panose="020F0502020204030204" pitchFamily="34" charset="0"/>
              </a:rPr>
              <a:t>1</a:t>
            </a:r>
            <a:r>
              <a:rPr lang="en-US" altLang="zh-CN" dirty="0">
                <a:latin typeface="Calibri" panose="020F0502020204030204" pitchFamily="34" charset="0"/>
                <a:ea typeface="Calibri" panose="020F0502020204030204" pitchFamily="34" charset="0"/>
                <a:cs typeface="Calibri" panose="020F0502020204030204" pitchFamily="34" charset="0"/>
              </a:rPr>
              <a:t>F</a:t>
            </a:r>
            <a:r>
              <a:rPr lang="en-US" altLang="zh-CN" baseline="-25000" dirty="0">
                <a:latin typeface="Calibri" panose="020F0502020204030204" pitchFamily="34" charset="0"/>
                <a:ea typeface="Calibri" panose="020F0502020204030204" pitchFamily="34" charset="0"/>
                <a:cs typeface="Calibri" panose="020F0502020204030204" pitchFamily="34" charset="0"/>
              </a:rPr>
              <a:t>1</a:t>
            </a:r>
            <a:r>
              <a:rPr lang="zh-CN" altLang="zh-CN" dirty="0">
                <a:latin typeface="Calibri" panose="020F0502020204030204" pitchFamily="34" charset="0"/>
                <a:ea typeface="黑体" panose="02010609060101010101" pitchFamily="49" charset="-122"/>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BC</a:t>
            </a:r>
            <a:r>
              <a:rPr lang="en-US" altLang="zh-CN" baseline="-25000" dirty="0">
                <a:latin typeface="Calibri" panose="020F0502020204030204" pitchFamily="34" charset="0"/>
                <a:ea typeface="Calibri" panose="020F0502020204030204" pitchFamily="34" charset="0"/>
                <a:cs typeface="Calibri" panose="020F0502020204030204" pitchFamily="34" charset="0"/>
              </a:rPr>
              <a:t>1</a:t>
            </a:r>
            <a:r>
              <a:rPr lang="en-US" altLang="zh-CN" dirty="0">
                <a:latin typeface="Calibri" panose="020F0502020204030204" pitchFamily="34" charset="0"/>
                <a:ea typeface="Calibri" panose="020F0502020204030204" pitchFamily="34" charset="0"/>
                <a:cs typeface="Calibri" panose="020F0502020204030204" pitchFamily="34" charset="0"/>
              </a:rPr>
              <a:t>F</a:t>
            </a:r>
            <a:r>
              <a:rPr lang="en-US" altLang="zh-CN" baseline="-25000" dirty="0">
                <a:latin typeface="Calibri" panose="020F0502020204030204" pitchFamily="34" charset="0"/>
                <a:ea typeface="Calibri" panose="020F0502020204030204" pitchFamily="34" charset="0"/>
                <a:cs typeface="Calibri" panose="020F0502020204030204" pitchFamily="34" charset="0"/>
              </a:rPr>
              <a:t>2</a:t>
            </a:r>
            <a:r>
              <a:rPr lang="zh-CN" altLang="zh-CN" dirty="0">
                <a:latin typeface="Calibri" panose="020F0502020204030204" pitchFamily="34" charset="0"/>
                <a:ea typeface="黑体" panose="02010609060101010101" pitchFamily="49" charset="-122"/>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F</a:t>
            </a:r>
            <a:r>
              <a:rPr lang="en-US" altLang="zh-CN" baseline="-25000" dirty="0">
                <a:latin typeface="Calibri" panose="020F0502020204030204" pitchFamily="34" charset="0"/>
                <a:ea typeface="Calibri" panose="020F0502020204030204" pitchFamily="34" charset="0"/>
                <a:cs typeface="Calibri" panose="020F0502020204030204" pitchFamily="34" charset="0"/>
              </a:rPr>
              <a:t>2</a:t>
            </a:r>
            <a:r>
              <a:rPr lang="zh-CN" altLang="zh-CN" dirty="0">
                <a:latin typeface="Calibri" panose="020F0502020204030204" pitchFamily="34" charset="0"/>
                <a:ea typeface="黑体" panose="02010609060101010101" pitchFamily="49" charset="-122"/>
                <a:cs typeface="Calibri" panose="020F0502020204030204" pitchFamily="34" charset="0"/>
              </a:rPr>
              <a:t>和</a:t>
            </a:r>
            <a:r>
              <a:rPr lang="en-US" altLang="zh-CN" dirty="0">
                <a:latin typeface="Calibri" panose="020F0502020204030204" pitchFamily="34" charset="0"/>
                <a:ea typeface="Calibri" panose="020F0502020204030204" pitchFamily="34" charset="0"/>
                <a:cs typeface="Calibri" panose="020F0502020204030204" pitchFamily="34" charset="0"/>
              </a:rPr>
              <a:t>F</a:t>
            </a:r>
            <a:r>
              <a:rPr lang="en-US" altLang="zh-CN" baseline="-25000" dirty="0">
                <a:latin typeface="Calibri" panose="020F0502020204030204" pitchFamily="34" charset="0"/>
                <a:ea typeface="Calibri" panose="020F0502020204030204" pitchFamily="34" charset="0"/>
                <a:cs typeface="Calibri" panose="020F0502020204030204" pitchFamily="34" charset="0"/>
              </a:rPr>
              <a:t>3</a:t>
            </a:r>
            <a:r>
              <a:rPr lang="zh-CN" altLang="zh-CN" dirty="0">
                <a:latin typeface="Calibri" panose="020F0502020204030204" pitchFamily="34" charset="0"/>
                <a:ea typeface="黑体" panose="02010609060101010101" pitchFamily="49" charset="-122"/>
                <a:cs typeface="Calibri" panose="020F0502020204030204" pitchFamily="34" charset="0"/>
              </a:rPr>
              <a:t>均可视为暂时群体</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zh-CN" altLang="zh-CN" dirty="0">
                <a:latin typeface="Calibri" panose="020F0502020204030204" pitchFamily="34" charset="0"/>
                <a:ea typeface="黑体" panose="02010609060101010101" pitchFamily="49" charset="-122"/>
                <a:cs typeface="Calibri" panose="020F0502020204030204" pitchFamily="34" charset="0"/>
              </a:rPr>
              <a:t>暂时群体中</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zh-CN" altLang="zh-CN" dirty="0">
                <a:latin typeface="Calibri" panose="020F0502020204030204" pitchFamily="34" charset="0"/>
                <a:ea typeface="黑体" panose="02010609060101010101" pitchFamily="49" charset="-122"/>
                <a:cs typeface="Calibri" panose="020F0502020204030204" pitchFamily="34" charset="0"/>
              </a:rPr>
              <a:t>表型数据一般只能利用单株进行测定</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 </a:t>
            </a:r>
            <a:r>
              <a:rPr lang="zh-CN" altLang="zh-CN" dirty="0">
                <a:latin typeface="Calibri" panose="020F0502020204030204" pitchFamily="34" charset="0"/>
                <a:ea typeface="黑体" panose="02010609060101010101" pitchFamily="49" charset="-122"/>
                <a:cs typeface="Calibri" panose="020F0502020204030204" pitchFamily="34" charset="0"/>
              </a:rPr>
              <a:t>无法有效控制误差方差</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zh-CN" altLang="zh-CN" dirty="0">
                <a:latin typeface="Calibri" panose="020F0502020204030204" pitchFamily="34" charset="0"/>
                <a:ea typeface="黑体" panose="02010609060101010101" pitchFamily="49" charset="-122"/>
                <a:cs typeface="Calibri" panose="020F0502020204030204" pitchFamily="34" charset="0"/>
              </a:rPr>
              <a:t>也无法进行多环境的表型鉴定</a:t>
            </a:r>
            <a:r>
              <a:rPr lang="zh-CN" altLang="en-US" dirty="0">
                <a:latin typeface="Calibri" panose="020F0502020204030204" pitchFamily="34" charset="0"/>
                <a:ea typeface="黑体" panose="02010609060101010101" pitchFamily="49" charset="-122"/>
                <a:cs typeface="Calibri" panose="020F0502020204030204" pitchFamily="34" charset="0"/>
              </a:rPr>
              <a:t>。</a:t>
            </a:r>
            <a:endParaRPr lang="en-US" altLang="zh-CN" dirty="0">
              <a:latin typeface="Calibri" panose="020F0502020204030204" pitchFamily="34" charset="0"/>
              <a:ea typeface="Calibri" panose="020F0502020204030204" pitchFamily="34" charset="0"/>
              <a:cs typeface="Calibri" panose="020F0502020204030204" pitchFamily="34" charset="0"/>
            </a:endParaRPr>
          </a:p>
          <a:p>
            <a:r>
              <a:rPr lang="zh-CN" altLang="en-US" dirty="0">
                <a:solidFill>
                  <a:srgbClr val="3333FF"/>
                </a:solidFill>
                <a:latin typeface="Calibri" panose="020F0502020204030204" pitchFamily="34" charset="0"/>
                <a:ea typeface="黑体" panose="02010609060101010101" pitchFamily="49" charset="-122"/>
                <a:cs typeface="Calibri" panose="020F0502020204030204" pitchFamily="34" charset="0"/>
              </a:rPr>
              <a:t>注：杂合群体中，有时可以用个体的自交家系来近似地评价个体的表现。</a:t>
            </a:r>
            <a:endParaRPr lang="en-US" altLang="zh-CN" dirty="0">
              <a:solidFill>
                <a:srgbClr val="3333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6159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620689"/>
            <a:ext cx="9601196" cy="1008112"/>
          </a:xfrm>
        </p:spPr>
        <p:txBody>
          <a:bodyPr>
            <a:normAutofit/>
          </a:bodyPr>
          <a:lstStyle/>
          <a:p>
            <a:pPr algn="ctr"/>
            <a:r>
              <a:rPr lang="zh-CN" altLang="en-US" sz="3600" b="1" dirty="0">
                <a:solidFill>
                  <a:srgbClr val="C00000"/>
                </a:solidFill>
                <a:latin typeface="黑体" panose="02010609060101010101" pitchFamily="49" charset="-122"/>
                <a:ea typeface="黑体" panose="02010609060101010101" pitchFamily="49" charset="-122"/>
              </a:rPr>
              <a:t>永久群体</a:t>
            </a:r>
            <a:endParaRPr lang="en-US" altLang="zh-CN" sz="36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1199456" y="1628800"/>
            <a:ext cx="9793088" cy="4536503"/>
          </a:xfrm>
        </p:spPr>
        <p:txBody>
          <a:bodyPr>
            <a:noAutofit/>
          </a:bodyPr>
          <a:lstStyle/>
          <a:p>
            <a:r>
              <a:rPr lang="zh-CN" altLang="zh-CN" dirty="0">
                <a:latin typeface="Calibri" panose="020F0502020204030204" pitchFamily="34" charset="0"/>
                <a:ea typeface="黑体" panose="02010609060101010101" pitchFamily="49" charset="-122"/>
                <a:cs typeface="Calibri" panose="020F0502020204030204" pitchFamily="34" charset="0"/>
              </a:rPr>
              <a:t>如果一个群体是由纯合基因型组成的家系构成，同一个家系内的个体有相同的基因型，家系间的基因型互不相同。这样的群体自交后，基因型不再发生变化，因此称为永久群体。</a:t>
            </a:r>
            <a:endParaRPr lang="en-US" altLang="zh-CN" dirty="0">
              <a:latin typeface="Calibri" panose="020F0502020204030204" pitchFamily="34" charset="0"/>
              <a:ea typeface="Calibri" panose="020F0502020204030204" pitchFamily="34" charset="0"/>
              <a:cs typeface="Calibri" panose="020F0502020204030204" pitchFamily="34" charset="0"/>
            </a:endParaRPr>
          </a:p>
          <a:p>
            <a:r>
              <a:rPr lang="zh-CN" altLang="zh-CN" dirty="0">
                <a:latin typeface="Calibri" panose="020F0502020204030204" pitchFamily="34" charset="0"/>
                <a:ea typeface="黑体" panose="02010609060101010101" pitchFamily="49" charset="-122"/>
                <a:cs typeface="Calibri" panose="020F0502020204030204" pitchFamily="34" charset="0"/>
              </a:rPr>
              <a:t>永久群体中，单个</a:t>
            </a:r>
            <a:r>
              <a:rPr lang="zh-CN" altLang="en-US" dirty="0">
                <a:latin typeface="Calibri" panose="020F0502020204030204" pitchFamily="34" charset="0"/>
                <a:ea typeface="黑体" panose="02010609060101010101" pitchFamily="49" charset="-122"/>
                <a:cs typeface="Calibri" panose="020F0502020204030204" pitchFamily="34" charset="0"/>
              </a:rPr>
              <a:t>纯合</a:t>
            </a:r>
            <a:r>
              <a:rPr lang="zh-CN" altLang="zh-CN" dirty="0">
                <a:latin typeface="Calibri" panose="020F0502020204030204" pitchFamily="34" charset="0"/>
                <a:ea typeface="黑体" panose="02010609060101010101" pitchFamily="49" charset="-122"/>
                <a:cs typeface="Calibri" panose="020F0502020204030204" pitchFamily="34" charset="0"/>
              </a:rPr>
              <a:t>基因型的表型数据，可以建立在多个具有相同基因型的单株构成家系的基础之上。因此，可以在不同年份（季节）和不同地点下评价数量性状的表现，获得多环境表型性状的重复观测值，从而有效控制误差方差，并开展基因型和环境互作研究。</a:t>
            </a:r>
            <a:endParaRPr lang="en-US" altLang="zh-CN" dirty="0">
              <a:latin typeface="Calibri" panose="020F0502020204030204" pitchFamily="34" charset="0"/>
              <a:ea typeface="Calibri" panose="020F0502020204030204" pitchFamily="34" charset="0"/>
              <a:cs typeface="Calibri" panose="020F0502020204030204" pitchFamily="34" charset="0"/>
            </a:endParaRPr>
          </a:p>
          <a:p>
            <a:r>
              <a:rPr lang="zh-CN" altLang="zh-CN" dirty="0">
                <a:latin typeface="Calibri" panose="020F0502020204030204" pitchFamily="34" charset="0"/>
                <a:ea typeface="黑体" panose="02010609060101010101" pitchFamily="49" charset="-122"/>
                <a:cs typeface="Calibri" panose="020F0502020204030204" pitchFamily="34" charset="0"/>
              </a:rPr>
              <a:t>永久群体中，个体的自交后代具有与该个体</a:t>
            </a:r>
            <a:r>
              <a:rPr lang="zh-CN" altLang="en-US" dirty="0">
                <a:latin typeface="Calibri" panose="020F0502020204030204" pitchFamily="34" charset="0"/>
                <a:ea typeface="黑体" panose="02010609060101010101" pitchFamily="49" charset="-122"/>
                <a:cs typeface="Calibri" panose="020F0502020204030204" pitchFamily="34" charset="0"/>
              </a:rPr>
              <a:t>具有</a:t>
            </a:r>
            <a:r>
              <a:rPr lang="zh-CN" altLang="zh-CN" dirty="0">
                <a:latin typeface="Calibri" panose="020F0502020204030204" pitchFamily="34" charset="0"/>
                <a:ea typeface="黑体" panose="02010609060101010101" pitchFamily="49" charset="-122"/>
                <a:cs typeface="Calibri" panose="020F0502020204030204" pitchFamily="34" charset="0"/>
              </a:rPr>
              <a:t>相同的基因型</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zh-CN" altLang="zh-CN" dirty="0">
                <a:latin typeface="Calibri" panose="020F0502020204030204" pitchFamily="34" charset="0"/>
                <a:ea typeface="黑体" panose="02010609060101010101" pitchFamily="49" charset="-122"/>
                <a:cs typeface="Calibri" panose="020F0502020204030204" pitchFamily="34" charset="0"/>
              </a:rPr>
              <a:t>基因型相同的一组个体习惯上称为一个家系。如</a:t>
            </a:r>
            <a:r>
              <a:rPr lang="en-US" altLang="zh-CN" dirty="0">
                <a:latin typeface="Calibri" panose="020F0502020204030204" pitchFamily="34" charset="0"/>
                <a:ea typeface="Calibri" panose="020F0502020204030204" pitchFamily="34" charset="0"/>
                <a:cs typeface="Calibri" panose="020F0502020204030204" pitchFamily="34" charset="0"/>
              </a:rPr>
              <a:t>DH</a:t>
            </a:r>
            <a:r>
              <a:rPr lang="zh-CN" altLang="zh-CN" dirty="0">
                <a:latin typeface="Calibri" panose="020F0502020204030204" pitchFamily="34" charset="0"/>
                <a:ea typeface="黑体" panose="02010609060101010101" pitchFamily="49" charset="-122"/>
                <a:cs typeface="Calibri" panose="020F0502020204030204" pitchFamily="34" charset="0"/>
              </a:rPr>
              <a:t>和</a:t>
            </a:r>
            <a:r>
              <a:rPr lang="en-US" altLang="zh-CN" dirty="0">
                <a:latin typeface="Calibri" panose="020F0502020204030204" pitchFamily="34" charset="0"/>
                <a:ea typeface="Calibri" panose="020F0502020204030204" pitchFamily="34" charset="0"/>
                <a:cs typeface="Calibri" panose="020F0502020204030204" pitchFamily="34" charset="0"/>
              </a:rPr>
              <a:t>RIL</a:t>
            </a:r>
            <a:r>
              <a:rPr lang="zh-CN" altLang="zh-CN" dirty="0">
                <a:latin typeface="Calibri" panose="020F0502020204030204" pitchFamily="34" charset="0"/>
                <a:ea typeface="黑体" panose="02010609060101010101" pitchFamily="49" charset="-122"/>
                <a:cs typeface="Calibri" panose="020F0502020204030204" pitchFamily="34" charset="0"/>
              </a:rPr>
              <a:t>群体中，每个</a:t>
            </a:r>
            <a:r>
              <a:rPr lang="en-US" altLang="zh-CN" dirty="0">
                <a:latin typeface="Calibri" panose="020F0502020204030204" pitchFamily="34" charset="0"/>
                <a:ea typeface="Calibri" panose="020F0502020204030204" pitchFamily="34" charset="0"/>
                <a:cs typeface="Calibri" panose="020F0502020204030204" pitchFamily="34" charset="0"/>
              </a:rPr>
              <a:t>DH</a:t>
            </a:r>
            <a:r>
              <a:rPr lang="zh-CN" altLang="zh-CN" dirty="0">
                <a:latin typeface="Calibri" panose="020F0502020204030204" pitchFamily="34" charset="0"/>
                <a:ea typeface="黑体" panose="02010609060101010101" pitchFamily="49" charset="-122"/>
                <a:cs typeface="Calibri" panose="020F0502020204030204" pitchFamily="34" charset="0"/>
              </a:rPr>
              <a:t>或</a:t>
            </a:r>
            <a:r>
              <a:rPr lang="en-US" altLang="zh-CN" dirty="0">
                <a:latin typeface="Calibri" panose="020F0502020204030204" pitchFamily="34" charset="0"/>
                <a:ea typeface="Calibri" panose="020F0502020204030204" pitchFamily="34" charset="0"/>
                <a:cs typeface="Calibri" panose="020F0502020204030204" pitchFamily="34" charset="0"/>
              </a:rPr>
              <a:t>RIL</a:t>
            </a:r>
            <a:r>
              <a:rPr lang="zh-CN" altLang="zh-CN" dirty="0">
                <a:latin typeface="Calibri" panose="020F0502020204030204" pitchFamily="34" charset="0"/>
                <a:ea typeface="黑体" panose="02010609060101010101" pitchFamily="49" charset="-122"/>
                <a:cs typeface="Calibri" panose="020F0502020204030204" pitchFamily="34" charset="0"/>
              </a:rPr>
              <a:t>成员称为一个</a:t>
            </a:r>
            <a:r>
              <a:rPr lang="en-US" altLang="zh-CN" dirty="0">
                <a:latin typeface="Calibri" panose="020F0502020204030204" pitchFamily="34" charset="0"/>
                <a:ea typeface="Calibri" panose="020F0502020204030204" pitchFamily="34" charset="0"/>
                <a:cs typeface="Calibri" panose="020F0502020204030204" pitchFamily="34" charset="0"/>
              </a:rPr>
              <a:t>DH</a:t>
            </a:r>
            <a:r>
              <a:rPr lang="zh-CN" altLang="zh-CN" dirty="0">
                <a:latin typeface="Calibri" panose="020F0502020204030204" pitchFamily="34" charset="0"/>
                <a:ea typeface="黑体" panose="02010609060101010101" pitchFamily="49" charset="-122"/>
                <a:cs typeface="Calibri" panose="020F0502020204030204" pitchFamily="34" charset="0"/>
              </a:rPr>
              <a:t>或</a:t>
            </a:r>
            <a:r>
              <a:rPr lang="en-US" altLang="zh-CN" dirty="0">
                <a:latin typeface="Calibri" panose="020F0502020204030204" pitchFamily="34" charset="0"/>
                <a:ea typeface="Calibri" panose="020F0502020204030204" pitchFamily="34" charset="0"/>
                <a:cs typeface="Calibri" panose="020F0502020204030204" pitchFamily="34" charset="0"/>
              </a:rPr>
              <a:t>RIL</a:t>
            </a:r>
            <a:r>
              <a:rPr lang="zh-CN" altLang="zh-CN" dirty="0">
                <a:latin typeface="Calibri" panose="020F0502020204030204" pitchFamily="34" charset="0"/>
                <a:ea typeface="黑体" panose="02010609060101010101" pitchFamily="49" charset="-122"/>
                <a:cs typeface="Calibri" panose="020F0502020204030204" pitchFamily="34" charset="0"/>
              </a:rPr>
              <a:t>家系。</a:t>
            </a:r>
            <a:r>
              <a:rPr lang="zh-CN" altLang="en-US" dirty="0">
                <a:latin typeface="Calibri" panose="020F0502020204030204" pitchFamily="34" charset="0"/>
                <a:ea typeface="黑体" panose="02010609060101010101" pitchFamily="49" charset="-122"/>
                <a:cs typeface="Calibri" panose="020F0502020204030204" pitchFamily="34" charset="0"/>
              </a:rPr>
              <a:t>一个永久群体，一般由数十或数百个纯合基因型家系组成。</a:t>
            </a:r>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275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620689"/>
            <a:ext cx="9601196" cy="936104"/>
          </a:xfrm>
        </p:spPr>
        <p:txBody>
          <a:bodyPr>
            <a:noAutofit/>
          </a:bodyPr>
          <a:lstStyle/>
          <a:p>
            <a:pPr algn="ct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纯系群体的局限性与永久回交和</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F</a:t>
            </a:r>
            <a:r>
              <a:rPr lang="en-US" altLang="zh-CN" sz="36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群体的创建</a:t>
            </a:r>
            <a:endPar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内容占位符 2"/>
          <p:cNvSpPr>
            <a:spLocks noGrp="1"/>
          </p:cNvSpPr>
          <p:nvPr>
            <p:ph idx="1"/>
          </p:nvPr>
        </p:nvSpPr>
        <p:spPr>
          <a:xfrm>
            <a:off x="1066800" y="1556792"/>
            <a:ext cx="10058400" cy="4536504"/>
          </a:xfrm>
        </p:spPr>
        <p:txBody>
          <a:bodyPr>
            <a:noAutofit/>
          </a:bodyPr>
          <a:lstStyle/>
          <a:p>
            <a:r>
              <a:rPr lang="zh-CN" altLang="en-US" sz="2400" dirty="0">
                <a:latin typeface="Calibri" panose="020F0502020204030204" pitchFamily="34" charset="0"/>
                <a:ea typeface="黑体" panose="02010609060101010101" pitchFamily="49" charset="-122"/>
                <a:cs typeface="Calibri" panose="020F0502020204030204" pitchFamily="34" charset="0"/>
              </a:rPr>
              <a:t>利用纯合基因型构成的群体，只能研究两个纯合基因型（即</a:t>
            </a:r>
            <a:r>
              <a:rPr lang="en-US" altLang="zh-CN" sz="2400" i="1" dirty="0">
                <a:latin typeface="Calibri" panose="020F0502020204030204" pitchFamily="34" charset="0"/>
                <a:ea typeface="Calibri" panose="020F0502020204030204" pitchFamily="34" charset="0"/>
                <a:cs typeface="Calibri" panose="020F0502020204030204" pitchFamily="34" charset="0"/>
              </a:rPr>
              <a:t>AA</a:t>
            </a:r>
            <a:r>
              <a:rPr lang="zh-CN" altLang="en-US" sz="2400" dirty="0">
                <a:latin typeface="Calibri" panose="020F0502020204030204" pitchFamily="34" charset="0"/>
                <a:ea typeface="黑体" panose="02010609060101010101" pitchFamily="49" charset="-122"/>
                <a:cs typeface="Calibri" panose="020F0502020204030204" pitchFamily="34" charset="0"/>
              </a:rPr>
              <a:t>和 </a:t>
            </a:r>
            <a:r>
              <a:rPr lang="en-US" altLang="zh-CN" sz="2400" i="1" dirty="0">
                <a:latin typeface="Calibri" panose="020F0502020204030204" pitchFamily="34" charset="0"/>
                <a:ea typeface="Calibri" panose="020F0502020204030204" pitchFamily="34" charset="0"/>
                <a:cs typeface="Calibri" panose="020F0502020204030204" pitchFamily="34" charset="0"/>
              </a:rPr>
              <a:t>aa</a:t>
            </a:r>
            <a:r>
              <a:rPr lang="zh-CN" altLang="en-US" sz="2400" dirty="0">
                <a:latin typeface="Calibri" panose="020F0502020204030204" pitchFamily="34" charset="0"/>
                <a:ea typeface="黑体" panose="02010609060101010101" pitchFamily="49" charset="-122"/>
                <a:cs typeface="Calibri" panose="020F0502020204030204" pitchFamily="34" charset="0"/>
              </a:rPr>
              <a:t>）之间的差异（或加性效应）。</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r>
              <a:rPr lang="zh-CN" altLang="en-US" sz="2400" dirty="0">
                <a:latin typeface="Calibri" panose="020F0502020204030204" pitchFamily="34" charset="0"/>
                <a:ea typeface="黑体" panose="02010609060101010101" pitchFamily="49" charset="-122"/>
                <a:cs typeface="Calibri" panose="020F0502020204030204" pitchFamily="34" charset="0"/>
              </a:rPr>
              <a:t>估计与杂合基因型（</a:t>
            </a:r>
            <a:r>
              <a:rPr lang="en-US" altLang="zh-CN" sz="2400" i="1" dirty="0">
                <a:latin typeface="Calibri" panose="020F0502020204030204" pitchFamily="34" charset="0"/>
                <a:ea typeface="Calibri" panose="020F0502020204030204" pitchFamily="34" charset="0"/>
                <a:cs typeface="Calibri" panose="020F0502020204030204" pitchFamily="34" charset="0"/>
              </a:rPr>
              <a:t>Aa</a:t>
            </a:r>
            <a:r>
              <a:rPr lang="zh-CN" altLang="en-US" sz="2400" dirty="0">
                <a:latin typeface="Calibri" panose="020F0502020204030204" pitchFamily="34" charset="0"/>
                <a:ea typeface="黑体" panose="02010609060101010101" pitchFamily="49" charset="-122"/>
                <a:cs typeface="Calibri" panose="020F0502020204030204" pitchFamily="34" charset="0"/>
              </a:rPr>
              <a:t>）相关的遗传效应（包括显性效应，以及加显、显加和显显上位性效应等），仍然需要包含杂合基因型的</a:t>
            </a:r>
            <a:r>
              <a:rPr lang="zh-CN" altLang="zh-CN" sz="2400" dirty="0">
                <a:latin typeface="Calibri" panose="020F0502020204030204" pitchFamily="34" charset="0"/>
                <a:ea typeface="黑体" panose="02010609060101010101" pitchFamily="49" charset="-122"/>
                <a:cs typeface="Calibri" panose="020F0502020204030204" pitchFamily="34" charset="0"/>
              </a:rPr>
              <a:t>群体</a:t>
            </a:r>
            <a:r>
              <a:rPr lang="zh-CN" altLang="en-US" sz="2400" dirty="0">
                <a:latin typeface="Calibri" panose="020F0502020204030204" pitchFamily="34" charset="0"/>
                <a:ea typeface="黑体" panose="02010609060101010101" pitchFamily="49" charset="-122"/>
                <a:cs typeface="Calibri" panose="020F0502020204030204" pitchFamily="34" charset="0"/>
              </a:rPr>
              <a:t>，如</a:t>
            </a:r>
            <a:r>
              <a:rPr lang="en-US" altLang="zh-CN" sz="2400" dirty="0">
                <a:latin typeface="Calibri" panose="020F0502020204030204" pitchFamily="34" charset="0"/>
                <a:ea typeface="Calibri" panose="020F0502020204030204" pitchFamily="34" charset="0"/>
                <a:cs typeface="Calibri" panose="020F0502020204030204" pitchFamily="34" charset="0"/>
              </a:rPr>
              <a:t>F</a:t>
            </a:r>
            <a:r>
              <a:rPr lang="en-US" altLang="zh-CN" sz="2400" baseline="-25000" dirty="0">
                <a:latin typeface="Calibri" panose="020F0502020204030204" pitchFamily="34" charset="0"/>
                <a:ea typeface="Calibri" panose="020F0502020204030204" pitchFamily="34" charset="0"/>
                <a:cs typeface="Calibri" panose="020F0502020204030204" pitchFamily="34" charset="0"/>
              </a:rPr>
              <a:t>2</a:t>
            </a:r>
            <a:r>
              <a:rPr lang="zh-CN" altLang="en-US" sz="2400" dirty="0">
                <a:latin typeface="Calibri" panose="020F0502020204030204" pitchFamily="34" charset="0"/>
                <a:ea typeface="黑体" panose="02010609060101010101" pitchFamily="49" charset="-122"/>
                <a:cs typeface="Calibri" panose="020F0502020204030204" pitchFamily="34" charset="0"/>
              </a:rPr>
              <a:t>、</a:t>
            </a:r>
            <a:r>
              <a:rPr lang="en-US" altLang="zh-CN" sz="2400" dirty="0">
                <a:latin typeface="Calibri" panose="020F0502020204030204" pitchFamily="34" charset="0"/>
                <a:ea typeface="Calibri" panose="020F0502020204030204" pitchFamily="34" charset="0"/>
                <a:cs typeface="Calibri" panose="020F0502020204030204" pitchFamily="34" charset="0"/>
              </a:rPr>
              <a:t>F</a:t>
            </a:r>
            <a:r>
              <a:rPr lang="en-US" altLang="zh-CN" sz="2400" baseline="-25000" dirty="0">
                <a:latin typeface="Calibri" panose="020F0502020204030204" pitchFamily="34" charset="0"/>
                <a:ea typeface="Calibri" panose="020F0502020204030204" pitchFamily="34" charset="0"/>
                <a:cs typeface="Calibri" panose="020F0502020204030204" pitchFamily="34" charset="0"/>
              </a:rPr>
              <a:t>3</a:t>
            </a:r>
            <a:r>
              <a:rPr lang="zh-CN" altLang="en-US" sz="2400" dirty="0">
                <a:latin typeface="Calibri" panose="020F0502020204030204" pitchFamily="34" charset="0"/>
                <a:ea typeface="黑体" panose="02010609060101010101" pitchFamily="49" charset="-122"/>
                <a:cs typeface="Calibri" panose="020F0502020204030204" pitchFamily="34" charset="0"/>
              </a:rPr>
              <a:t>等。</a:t>
            </a:r>
            <a:r>
              <a:rPr lang="en-US" altLang="zh-CN" sz="2400" dirty="0">
                <a:latin typeface="Calibri" panose="020F0502020204030204" pitchFamily="34" charset="0"/>
                <a:ea typeface="Calibri" panose="020F0502020204030204" pitchFamily="34" charset="0"/>
                <a:cs typeface="Calibri" panose="020F0502020204030204" pitchFamily="34" charset="0"/>
              </a:rPr>
              <a:t>F</a:t>
            </a:r>
            <a:r>
              <a:rPr lang="en-US" altLang="zh-CN" sz="2400" baseline="-25000" dirty="0">
                <a:latin typeface="Calibri" panose="020F0502020204030204" pitchFamily="34" charset="0"/>
                <a:ea typeface="Calibri" panose="020F0502020204030204" pitchFamily="34" charset="0"/>
                <a:cs typeface="Calibri" panose="020F0502020204030204" pitchFamily="34" charset="0"/>
              </a:rPr>
              <a:t>2</a:t>
            </a:r>
            <a:r>
              <a:rPr lang="zh-CN" altLang="en-US" sz="2400" dirty="0">
                <a:latin typeface="Calibri" panose="020F0502020204030204" pitchFamily="34" charset="0"/>
                <a:ea typeface="黑体" panose="02010609060101010101" pitchFamily="49" charset="-122"/>
                <a:cs typeface="Calibri" panose="020F0502020204030204" pitchFamily="34" charset="0"/>
              </a:rPr>
              <a:t>或</a:t>
            </a:r>
            <a:r>
              <a:rPr lang="en-US" altLang="zh-CN" sz="2400" dirty="0">
                <a:latin typeface="Calibri" panose="020F0502020204030204" pitchFamily="34" charset="0"/>
                <a:ea typeface="Calibri" panose="020F0502020204030204" pitchFamily="34" charset="0"/>
                <a:cs typeface="Calibri" panose="020F0502020204030204" pitchFamily="34" charset="0"/>
              </a:rPr>
              <a:t>F</a:t>
            </a:r>
            <a:r>
              <a:rPr lang="en-US" altLang="zh-CN" sz="2400" baseline="-25000" dirty="0">
                <a:latin typeface="Calibri" panose="020F0502020204030204" pitchFamily="34" charset="0"/>
                <a:ea typeface="Calibri" panose="020F0502020204030204" pitchFamily="34" charset="0"/>
                <a:cs typeface="Calibri" panose="020F0502020204030204" pitchFamily="34" charset="0"/>
              </a:rPr>
              <a:t>3</a:t>
            </a:r>
            <a:r>
              <a:rPr lang="zh-CN" altLang="en-US" sz="2400" dirty="0">
                <a:latin typeface="Calibri" panose="020F0502020204030204" pitchFamily="34" charset="0"/>
                <a:ea typeface="黑体" panose="02010609060101010101" pitchFamily="49" charset="-122"/>
                <a:cs typeface="Calibri" panose="020F0502020204030204" pitchFamily="34" charset="0"/>
              </a:rPr>
              <a:t>群体中，个体基因型异质、杂合，自交会发生基因型分离，个体的基因型不可重复，无法开展有重复的表型鉴定。</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r>
              <a:rPr lang="zh-CN" altLang="en-US" sz="2400" dirty="0">
                <a:latin typeface="Calibri" panose="020F0502020204030204" pitchFamily="34" charset="0"/>
                <a:ea typeface="黑体" panose="02010609060101010101" pitchFamily="49" charset="-122"/>
                <a:cs typeface="Calibri" panose="020F0502020204030204" pitchFamily="34" charset="0"/>
              </a:rPr>
              <a:t>为克服上述问题，可利用</a:t>
            </a:r>
            <a:r>
              <a:rPr lang="en-US" altLang="zh-CN" sz="2400" dirty="0">
                <a:latin typeface="Calibri" panose="020F0502020204030204" pitchFamily="34" charset="0"/>
                <a:ea typeface="Calibri" panose="020F0502020204030204" pitchFamily="34" charset="0"/>
                <a:cs typeface="Calibri" panose="020F0502020204030204" pitchFamily="34" charset="0"/>
              </a:rPr>
              <a:t>DH</a:t>
            </a:r>
            <a:r>
              <a:rPr lang="zh-CN" altLang="en-US" sz="2400" dirty="0">
                <a:latin typeface="Calibri" panose="020F0502020204030204" pitchFamily="34" charset="0"/>
                <a:ea typeface="黑体" panose="02010609060101010101" pitchFamily="49" charset="-122"/>
                <a:cs typeface="Calibri" panose="020F0502020204030204" pitchFamily="34" charset="0"/>
              </a:rPr>
              <a:t>或</a:t>
            </a:r>
            <a:r>
              <a:rPr lang="en-US" altLang="zh-CN" sz="2400" dirty="0">
                <a:latin typeface="Calibri" panose="020F0502020204030204" pitchFamily="34" charset="0"/>
                <a:ea typeface="Calibri" panose="020F0502020204030204" pitchFamily="34" charset="0"/>
                <a:cs typeface="Calibri" panose="020F0502020204030204" pitchFamily="34" charset="0"/>
              </a:rPr>
              <a:t>RIL</a:t>
            </a:r>
            <a:r>
              <a:rPr lang="zh-CN" altLang="en-US" sz="2400" dirty="0">
                <a:latin typeface="Calibri" panose="020F0502020204030204" pitchFamily="34" charset="0"/>
                <a:ea typeface="黑体" panose="02010609060101010101" pitchFamily="49" charset="-122"/>
                <a:cs typeface="Calibri" panose="020F0502020204030204" pitchFamily="34" charset="0"/>
              </a:rPr>
              <a:t>群体与亲本回交，产生</a:t>
            </a:r>
            <a:r>
              <a:rPr lang="zh-CN" altLang="en-US" sz="2400" dirty="0">
                <a:solidFill>
                  <a:srgbClr val="3333FF"/>
                </a:solidFill>
                <a:latin typeface="Calibri" panose="020F0502020204030204" pitchFamily="34" charset="0"/>
                <a:ea typeface="黑体" panose="02010609060101010101" pitchFamily="49" charset="-122"/>
                <a:cs typeface="Calibri" panose="020F0502020204030204" pitchFamily="34" charset="0"/>
              </a:rPr>
              <a:t>“永久回交”</a:t>
            </a:r>
            <a:r>
              <a:rPr lang="zh-CN" altLang="en-US" sz="2400" dirty="0">
                <a:latin typeface="Calibri" panose="020F0502020204030204" pitchFamily="34" charset="0"/>
                <a:ea typeface="黑体" panose="02010609060101010101" pitchFamily="49" charset="-122"/>
                <a:cs typeface="Calibri" panose="020F0502020204030204" pitchFamily="34" charset="0"/>
              </a:rPr>
              <a:t>群体；</a:t>
            </a:r>
            <a:r>
              <a:rPr lang="en-US" altLang="zh-CN" sz="2400" dirty="0">
                <a:latin typeface="Calibri" panose="020F0502020204030204" pitchFamily="34" charset="0"/>
                <a:ea typeface="Calibri" panose="020F0502020204030204" pitchFamily="34" charset="0"/>
                <a:cs typeface="Calibri" panose="020F0502020204030204" pitchFamily="34" charset="0"/>
              </a:rPr>
              <a:t> DH</a:t>
            </a:r>
            <a:r>
              <a:rPr lang="zh-CN" altLang="en-US" sz="2400" dirty="0">
                <a:latin typeface="Calibri" panose="020F0502020204030204" pitchFamily="34" charset="0"/>
                <a:ea typeface="黑体" panose="02010609060101010101" pitchFamily="49" charset="-122"/>
                <a:cs typeface="Calibri" panose="020F0502020204030204" pitchFamily="34" charset="0"/>
              </a:rPr>
              <a:t>或</a:t>
            </a:r>
            <a:r>
              <a:rPr lang="en-US" altLang="zh-CN" sz="2400" dirty="0">
                <a:latin typeface="Calibri" panose="020F0502020204030204" pitchFamily="34" charset="0"/>
                <a:ea typeface="Calibri" panose="020F0502020204030204" pitchFamily="34" charset="0"/>
                <a:cs typeface="Calibri" panose="020F0502020204030204" pitchFamily="34" charset="0"/>
              </a:rPr>
              <a:t>RIL</a:t>
            </a:r>
            <a:r>
              <a:rPr lang="zh-CN" altLang="en-US" sz="2400" dirty="0">
                <a:latin typeface="Calibri" panose="020F0502020204030204" pitchFamily="34" charset="0"/>
                <a:ea typeface="黑体" panose="02010609060101010101" pitchFamily="49" charset="-122"/>
                <a:cs typeface="Calibri" panose="020F0502020204030204" pitchFamily="34" charset="0"/>
              </a:rPr>
              <a:t>群体内的互交，产生</a:t>
            </a:r>
            <a:r>
              <a:rPr lang="zh-CN" altLang="en-US" sz="2400" dirty="0">
                <a:solidFill>
                  <a:srgbClr val="3333FF"/>
                </a:solidFill>
                <a:latin typeface="Calibri" panose="020F0502020204030204" pitchFamily="34" charset="0"/>
                <a:ea typeface="黑体" panose="02010609060101010101" pitchFamily="49" charset="-122"/>
                <a:cs typeface="Calibri" panose="020F0502020204030204" pitchFamily="34" charset="0"/>
              </a:rPr>
              <a:t>“永久</a:t>
            </a:r>
            <a:r>
              <a:rPr lang="en-US" altLang="zh-CN" sz="2400" dirty="0">
                <a:solidFill>
                  <a:srgbClr val="3333FF"/>
                </a:solidFill>
                <a:latin typeface="Calibri" panose="020F0502020204030204" pitchFamily="34" charset="0"/>
                <a:ea typeface="Calibri" panose="020F0502020204030204" pitchFamily="34" charset="0"/>
                <a:cs typeface="Calibri" panose="020F0502020204030204" pitchFamily="34" charset="0"/>
              </a:rPr>
              <a:t>F</a:t>
            </a:r>
            <a:r>
              <a:rPr lang="en-US" altLang="zh-CN" sz="2400" baseline="-25000" dirty="0">
                <a:solidFill>
                  <a:srgbClr val="3333FF"/>
                </a:solidFill>
                <a:latin typeface="Calibri" panose="020F0502020204030204" pitchFamily="34" charset="0"/>
                <a:ea typeface="Calibri" panose="020F0502020204030204" pitchFamily="34" charset="0"/>
                <a:cs typeface="Calibri" panose="020F0502020204030204" pitchFamily="34" charset="0"/>
              </a:rPr>
              <a:t>2</a:t>
            </a:r>
            <a:r>
              <a:rPr lang="zh-CN" altLang="en-US" sz="2400" dirty="0">
                <a:solidFill>
                  <a:srgbClr val="3333FF"/>
                </a:solidFill>
                <a:latin typeface="Calibri" panose="020F0502020204030204" pitchFamily="34" charset="0"/>
                <a:ea typeface="黑体" panose="02010609060101010101" pitchFamily="49" charset="-122"/>
                <a:cs typeface="Calibri" panose="020F0502020204030204" pitchFamily="34" charset="0"/>
              </a:rPr>
              <a:t>”</a:t>
            </a:r>
            <a:r>
              <a:rPr lang="zh-CN" altLang="en-US" sz="2400" dirty="0">
                <a:latin typeface="Calibri" panose="020F0502020204030204" pitchFamily="34" charset="0"/>
                <a:ea typeface="黑体" panose="02010609060101010101" pitchFamily="49" charset="-122"/>
                <a:cs typeface="Calibri" panose="020F0502020204030204" pitchFamily="34" charset="0"/>
              </a:rPr>
              <a:t>群体。与杂交品种的生产类似，这些群体也可再生。基因型可以从</a:t>
            </a:r>
            <a:r>
              <a:rPr lang="en-US" altLang="zh-CN" sz="2400" dirty="0">
                <a:latin typeface="Calibri" panose="020F0502020204030204" pitchFamily="34" charset="0"/>
                <a:ea typeface="Calibri" panose="020F0502020204030204" pitchFamily="34" charset="0"/>
                <a:cs typeface="Calibri" panose="020F0502020204030204" pitchFamily="34" charset="0"/>
              </a:rPr>
              <a:t>DH</a:t>
            </a:r>
            <a:r>
              <a:rPr lang="zh-CN" altLang="en-US" sz="2400" dirty="0">
                <a:latin typeface="Calibri" panose="020F0502020204030204" pitchFamily="34" charset="0"/>
                <a:ea typeface="黑体" panose="02010609060101010101" pitchFamily="49" charset="-122"/>
                <a:cs typeface="Calibri" panose="020F0502020204030204" pitchFamily="34" charset="0"/>
              </a:rPr>
              <a:t>或</a:t>
            </a:r>
            <a:r>
              <a:rPr lang="en-US" altLang="zh-CN" sz="2400" dirty="0">
                <a:latin typeface="Calibri" panose="020F0502020204030204" pitchFamily="34" charset="0"/>
                <a:ea typeface="Calibri" panose="020F0502020204030204" pitchFamily="34" charset="0"/>
                <a:cs typeface="Calibri" panose="020F0502020204030204" pitchFamily="34" charset="0"/>
              </a:rPr>
              <a:t>RIL</a:t>
            </a:r>
            <a:r>
              <a:rPr lang="zh-CN" altLang="en-US" sz="2400" dirty="0">
                <a:latin typeface="Calibri" panose="020F0502020204030204" pitchFamily="34" charset="0"/>
                <a:ea typeface="黑体" panose="02010609060101010101" pitchFamily="49" charset="-122"/>
                <a:cs typeface="Calibri" panose="020F0502020204030204" pitchFamily="34" charset="0"/>
              </a:rPr>
              <a:t>群体推测出来，无需对这些群体做基因型鉴定。这些群体已经在玉米和水稻杂种优势机理研究中得到应用。</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5927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zh-CN"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染色体片段置换</a:t>
            </a:r>
            <a:r>
              <a:rPr lang="zh-CN" altLang="zh-CN" sz="36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系</a:t>
            </a:r>
            <a:r>
              <a:rPr lang="en-US" altLang="zh-CN" sz="36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(CSSL/SSSL) </a:t>
            </a:r>
            <a:endPar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内容占位符 2"/>
          <p:cNvSpPr>
            <a:spLocks noGrp="1"/>
          </p:cNvSpPr>
          <p:nvPr>
            <p:ph idx="1"/>
          </p:nvPr>
        </p:nvSpPr>
        <p:spPr>
          <a:xfrm>
            <a:off x="1295402" y="2564904"/>
            <a:ext cx="5952727" cy="3672408"/>
          </a:xfrm>
        </p:spPr>
        <p:txBody>
          <a:bodyPr>
            <a:noAutofit/>
          </a:bodyPr>
          <a:lstStyle/>
          <a:p>
            <a:r>
              <a:rPr lang="zh-CN" altLang="en-US" dirty="0">
                <a:latin typeface="Calibri" panose="020F0502020204030204" pitchFamily="34" charset="0"/>
                <a:ea typeface="黑体" panose="02010609060101010101" pitchFamily="49" charset="-122"/>
                <a:cs typeface="Calibri" panose="020F0502020204030204" pitchFamily="34" charset="0"/>
              </a:rPr>
              <a:t>前图右方给出另外一类永久群体，即染色体片段置换系（</a:t>
            </a:r>
            <a:r>
              <a:rPr lang="en-US" altLang="zh-CN" dirty="0">
                <a:latin typeface="Calibri" panose="020F0502020204030204" pitchFamily="34" charset="0"/>
                <a:ea typeface="Calibri" panose="020F0502020204030204" pitchFamily="34" charset="0"/>
                <a:cs typeface="Calibri" panose="020F0502020204030204" pitchFamily="34" charset="0"/>
              </a:rPr>
              <a:t>chromosome segment substitution line, CSSL</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zh-CN" altLang="en-US" dirty="0" smtClean="0">
                <a:latin typeface="Calibri" panose="020F0502020204030204" pitchFamily="34" charset="0"/>
                <a:ea typeface="黑体" panose="02010609060101010101" pitchFamily="49" charset="-122"/>
                <a:cs typeface="Calibri" panose="020F0502020204030204" pitchFamily="34" charset="0"/>
              </a:rPr>
              <a:t>。</a:t>
            </a:r>
            <a:endParaRPr lang="en-US" altLang="zh-CN" dirty="0" smtClean="0">
              <a:latin typeface="Calibri" panose="020F0502020204030204" pitchFamily="34" charset="0"/>
              <a:ea typeface="黑体" panose="02010609060101010101" pitchFamily="49" charset="-122"/>
              <a:cs typeface="Calibri" panose="020F0502020204030204" pitchFamily="34" charset="0"/>
            </a:endParaRPr>
          </a:p>
          <a:p>
            <a:r>
              <a:rPr lang="zh-CN" altLang="zh-CN" dirty="0" smtClean="0">
                <a:latin typeface="Calibri" panose="020F0502020204030204" pitchFamily="34" charset="0"/>
                <a:ea typeface="黑体" panose="02010609060101010101" pitchFamily="49" charset="-122"/>
                <a:cs typeface="Calibri" panose="020F0502020204030204" pitchFamily="34" charset="0"/>
              </a:rPr>
              <a:t>这</a:t>
            </a:r>
            <a:r>
              <a:rPr lang="zh-CN" altLang="zh-CN" dirty="0">
                <a:latin typeface="Calibri" panose="020F0502020204030204" pitchFamily="34" charset="0"/>
                <a:ea typeface="黑体" panose="02010609060101010101" pitchFamily="49" charset="-122"/>
                <a:cs typeface="Calibri" panose="020F0502020204030204" pitchFamily="34" charset="0"/>
              </a:rPr>
              <a:t>类群体一般通过多代回交并结合分子标记选择</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zh-CN" altLang="zh-CN" dirty="0">
                <a:latin typeface="Calibri" panose="020F0502020204030204" pitchFamily="34" charset="0"/>
                <a:ea typeface="黑体" panose="02010609060101010101" pitchFamily="49" charset="-122"/>
                <a:cs typeface="Calibri" panose="020F0502020204030204" pitchFamily="34" charset="0"/>
              </a:rPr>
              <a:t>获得以轮回亲本为背景</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zh-CN" altLang="zh-CN" dirty="0">
                <a:latin typeface="Calibri" panose="020F0502020204030204" pitchFamily="34" charset="0"/>
                <a:ea typeface="黑体" panose="02010609060101010101" pitchFamily="49" charset="-122"/>
                <a:cs typeface="Calibri" panose="020F0502020204030204" pitchFamily="34" charset="0"/>
              </a:rPr>
              <a:t>但同时尽可能覆盖供体染色体的一组置换系</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zh-CN" altLang="zh-CN" dirty="0">
                <a:latin typeface="Calibri" panose="020F0502020204030204" pitchFamily="34" charset="0"/>
                <a:ea typeface="黑体" panose="02010609060101010101" pitchFamily="49" charset="-122"/>
                <a:cs typeface="Calibri" panose="020F0502020204030204" pitchFamily="34" charset="0"/>
              </a:rPr>
              <a:t>每一个置换系只包含一个或少数几个供体染色体片段</a:t>
            </a:r>
            <a:r>
              <a:rPr lang="zh-CN" altLang="en-US" dirty="0">
                <a:latin typeface="Calibri" panose="020F0502020204030204" pitchFamily="34" charset="0"/>
                <a:ea typeface="黑体" panose="02010609060101010101" pitchFamily="49" charset="-122"/>
                <a:cs typeface="Calibri" panose="020F0502020204030204" pitchFamily="34" charset="0"/>
              </a:rPr>
              <a:t>，</a:t>
            </a:r>
            <a:r>
              <a:rPr lang="zh-CN" altLang="zh-CN" dirty="0">
                <a:latin typeface="Calibri" panose="020F0502020204030204" pitchFamily="34" charset="0"/>
                <a:ea typeface="黑体" panose="02010609060101010101" pitchFamily="49" charset="-122"/>
                <a:cs typeface="Calibri" panose="020F0502020204030204" pitchFamily="34" charset="0"/>
              </a:rPr>
              <a:t>与背景亲本可视为近等基因系</a:t>
            </a:r>
            <a:r>
              <a:rPr lang="zh-CN" altLang="en-US" dirty="0">
                <a:latin typeface="Calibri" panose="020F0502020204030204" pitchFamily="34" charset="0"/>
                <a:ea typeface="黑体" panose="02010609060101010101" pitchFamily="49" charset="-122"/>
                <a:cs typeface="Calibri" panose="020F0502020204030204" pitchFamily="34" charset="0"/>
              </a:rPr>
              <a:t>。</a:t>
            </a:r>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pic>
        <p:nvPicPr>
          <p:cNvPr id="5"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8129" y="2420888"/>
            <a:ext cx="3648469" cy="3816424"/>
          </a:xfrm>
          <a:prstGeom prst="rect">
            <a:avLst/>
          </a:prstGeom>
          <a:noFill/>
          <a:ln>
            <a:noFill/>
          </a:ln>
        </p:spPr>
      </p:pic>
    </p:spTree>
    <p:extLst>
      <p:ext uri="{BB962C8B-B14F-4D97-AF65-F5344CB8AC3E}">
        <p14:creationId xmlns:p14="http://schemas.microsoft.com/office/powerpoint/2010/main" val="3606874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982133"/>
            <a:ext cx="9601196" cy="862692"/>
          </a:xfrm>
        </p:spPr>
        <p:txBody>
          <a:bodyPr>
            <a:normAutofit/>
          </a:bodyPr>
          <a:lstStyle/>
          <a:p>
            <a:pPr algn="ctr"/>
            <a:r>
              <a:rPr lang="zh-CN" altLang="zh-CN" sz="3600" b="1" dirty="0">
                <a:solidFill>
                  <a:srgbClr val="C00000"/>
                </a:solidFill>
                <a:ea typeface="黑体" panose="02010609060101010101" pitchFamily="49" charset="-122"/>
              </a:rPr>
              <a:t>染色体片段置换系</a:t>
            </a:r>
            <a:r>
              <a:rPr lang="zh-CN" altLang="en-US" sz="3600" b="1" dirty="0">
                <a:solidFill>
                  <a:srgbClr val="C00000"/>
                </a:solidFill>
                <a:ea typeface="黑体" panose="02010609060101010101" pitchFamily="49" charset="-122"/>
              </a:rPr>
              <a:t>的优点</a:t>
            </a:r>
            <a:endParaRPr lang="en-US" altLang="zh-CN" sz="3600" b="1" dirty="0">
              <a:solidFill>
                <a:srgbClr val="C00000"/>
              </a:solidFill>
              <a:ea typeface="黑体" panose="02010609060101010101" pitchFamily="49" charset="-122"/>
            </a:endParaRPr>
          </a:p>
        </p:txBody>
      </p:sp>
      <p:sp>
        <p:nvSpPr>
          <p:cNvPr id="3" name="内容占位符 2"/>
          <p:cNvSpPr>
            <a:spLocks noGrp="1"/>
          </p:cNvSpPr>
          <p:nvPr>
            <p:ph idx="1"/>
          </p:nvPr>
        </p:nvSpPr>
        <p:spPr>
          <a:xfrm>
            <a:off x="1295402" y="1988840"/>
            <a:ext cx="9601196" cy="3318936"/>
          </a:xfrm>
        </p:spPr>
        <p:txBody>
          <a:bodyPr>
            <a:noAutofit/>
          </a:bodyPr>
          <a:lstStyle/>
          <a:p>
            <a:r>
              <a:rPr lang="zh-CN" altLang="zh-CN" sz="2600" dirty="0">
                <a:latin typeface="Calibri" panose="020F0502020204030204" pitchFamily="34" charset="0"/>
                <a:ea typeface="黑体" panose="02010609060101010101" pitchFamily="49" charset="-122"/>
                <a:cs typeface="Calibri" panose="020F0502020204030204" pitchFamily="34" charset="0"/>
              </a:rPr>
              <a:t>产生理想的</a:t>
            </a:r>
            <a:r>
              <a:rPr lang="en-US" altLang="zh-CN" sz="2600" dirty="0">
                <a:latin typeface="Calibri" panose="020F0502020204030204" pitchFamily="34" charset="0"/>
                <a:ea typeface="Calibri" panose="020F0502020204030204" pitchFamily="34" charset="0"/>
                <a:cs typeface="Calibri" panose="020F0502020204030204" pitchFamily="34" charset="0"/>
              </a:rPr>
              <a:t>CSSL</a:t>
            </a:r>
            <a:r>
              <a:rPr lang="zh-CN" altLang="zh-CN" sz="2600" dirty="0">
                <a:latin typeface="Calibri" panose="020F0502020204030204" pitchFamily="34" charset="0"/>
                <a:ea typeface="黑体" panose="02010609060101010101" pitchFamily="49" charset="-122"/>
                <a:cs typeface="Calibri" panose="020F0502020204030204" pitchFamily="34" charset="0"/>
              </a:rPr>
              <a:t>群体耗时很长</a:t>
            </a:r>
            <a:r>
              <a:rPr lang="zh-CN" altLang="en-US" sz="2600" dirty="0">
                <a:latin typeface="Calibri" panose="020F0502020204030204" pitchFamily="34" charset="0"/>
                <a:ea typeface="黑体" panose="02010609060101010101" pitchFamily="49" charset="-122"/>
                <a:cs typeface="Calibri" panose="020F0502020204030204" pitchFamily="34" charset="0"/>
              </a:rPr>
              <a:t>，</a:t>
            </a:r>
            <a:r>
              <a:rPr lang="zh-CN" altLang="zh-CN" sz="2600" dirty="0">
                <a:latin typeface="Calibri" panose="020F0502020204030204" pitchFamily="34" charset="0"/>
                <a:ea typeface="黑体" panose="02010609060101010101" pitchFamily="49" charset="-122"/>
                <a:cs typeface="Calibri" panose="020F0502020204030204" pitchFamily="34" charset="0"/>
              </a:rPr>
              <a:t>花费也很大</a:t>
            </a:r>
            <a:r>
              <a:rPr lang="zh-CN" altLang="en-US" sz="2600" dirty="0">
                <a:latin typeface="Calibri" panose="020F0502020204030204" pitchFamily="34" charset="0"/>
                <a:ea typeface="黑体" panose="02010609060101010101" pitchFamily="49" charset="-122"/>
                <a:cs typeface="Calibri" panose="020F0502020204030204" pitchFamily="34" charset="0"/>
              </a:rPr>
              <a:t>，</a:t>
            </a:r>
            <a:r>
              <a:rPr lang="zh-CN" altLang="zh-CN" sz="2600" dirty="0">
                <a:latin typeface="Calibri" panose="020F0502020204030204" pitchFamily="34" charset="0"/>
                <a:ea typeface="黑体" panose="02010609060101010101" pitchFamily="49" charset="-122"/>
                <a:cs typeface="Calibri" panose="020F0502020204030204" pitchFamily="34" charset="0"/>
              </a:rPr>
              <a:t>但一旦产生出来</a:t>
            </a:r>
            <a:r>
              <a:rPr lang="zh-CN" altLang="en-US" sz="2600" dirty="0">
                <a:latin typeface="Calibri" panose="020F0502020204030204" pitchFamily="34" charset="0"/>
                <a:ea typeface="黑体" panose="02010609060101010101" pitchFamily="49" charset="-122"/>
                <a:cs typeface="Calibri" panose="020F0502020204030204" pitchFamily="34" charset="0"/>
              </a:rPr>
              <a:t>，</a:t>
            </a:r>
            <a:r>
              <a:rPr lang="zh-CN" altLang="zh-CN" sz="2600" dirty="0">
                <a:latin typeface="Calibri" panose="020F0502020204030204" pitchFamily="34" charset="0"/>
                <a:ea typeface="黑体" panose="02010609060101010101" pitchFamily="49" charset="-122"/>
                <a:cs typeface="Calibri" panose="020F0502020204030204" pitchFamily="34" charset="0"/>
              </a:rPr>
              <a:t>则是基因精细定位和基因间互作研究的理想材料</a:t>
            </a:r>
            <a:r>
              <a:rPr lang="zh-CN" altLang="en-US" sz="2600" dirty="0">
                <a:latin typeface="Calibri" panose="020F0502020204030204" pitchFamily="34" charset="0"/>
                <a:ea typeface="黑体" panose="02010609060101010101" pitchFamily="49" charset="-122"/>
                <a:cs typeface="Calibri" panose="020F0502020204030204" pitchFamily="34" charset="0"/>
              </a:rPr>
              <a:t>。</a:t>
            </a:r>
            <a:r>
              <a:rPr lang="zh-CN" altLang="zh-CN" sz="2600" dirty="0">
                <a:latin typeface="Calibri" panose="020F0502020204030204" pitchFamily="34" charset="0"/>
                <a:ea typeface="黑体" panose="02010609060101010101" pitchFamily="49" charset="-122"/>
                <a:cs typeface="Calibri" panose="020F0502020204030204" pitchFamily="34" charset="0"/>
              </a:rPr>
              <a:t>如果一个置换系与背景亲本有显著的表型差异</a:t>
            </a:r>
            <a:r>
              <a:rPr lang="zh-CN" altLang="en-US" sz="2600" dirty="0">
                <a:latin typeface="Calibri" panose="020F0502020204030204" pitchFamily="34" charset="0"/>
                <a:ea typeface="黑体" panose="02010609060101010101" pitchFamily="49" charset="-122"/>
                <a:cs typeface="Calibri" panose="020F0502020204030204" pitchFamily="34" charset="0"/>
              </a:rPr>
              <a:t>，</a:t>
            </a:r>
            <a:r>
              <a:rPr lang="zh-CN" altLang="zh-CN" sz="2600" dirty="0">
                <a:latin typeface="Calibri" panose="020F0502020204030204" pitchFamily="34" charset="0"/>
                <a:ea typeface="黑体" panose="02010609060101010101" pitchFamily="49" charset="-122"/>
                <a:cs typeface="Calibri" panose="020F0502020204030204" pitchFamily="34" charset="0"/>
              </a:rPr>
              <a:t>就可推断该置换系中的供体片段上携带有影响表型性状的基因</a:t>
            </a:r>
            <a:r>
              <a:rPr lang="zh-CN" altLang="en-US" sz="2600" dirty="0">
                <a:latin typeface="Calibri" panose="020F0502020204030204" pitchFamily="34" charset="0"/>
                <a:ea typeface="黑体" panose="02010609060101010101" pitchFamily="49" charset="-122"/>
                <a:cs typeface="Calibri" panose="020F0502020204030204" pitchFamily="34" charset="0"/>
              </a:rPr>
              <a:t>。</a:t>
            </a:r>
            <a:endParaRPr lang="en-US" altLang="zh-CN" sz="2600" dirty="0">
              <a:latin typeface="Calibri" panose="020F0502020204030204" pitchFamily="34" charset="0"/>
              <a:ea typeface="Calibri" panose="020F0502020204030204" pitchFamily="34" charset="0"/>
              <a:cs typeface="Calibri" panose="020F0502020204030204" pitchFamily="34" charset="0"/>
            </a:endParaRPr>
          </a:p>
          <a:p>
            <a:r>
              <a:rPr lang="zh-CN" altLang="zh-CN" sz="2600" dirty="0">
                <a:latin typeface="Calibri" panose="020F0502020204030204" pitchFamily="34" charset="0"/>
                <a:ea typeface="黑体" panose="02010609060101010101" pitchFamily="49" charset="-122"/>
                <a:cs typeface="Calibri" panose="020F0502020204030204" pitchFamily="34" charset="0"/>
              </a:rPr>
              <a:t>通过置换系和背景亲本间进一步杂交产生的遗传群体</a:t>
            </a:r>
            <a:r>
              <a:rPr lang="zh-CN" altLang="en-US" sz="2600" dirty="0">
                <a:latin typeface="Calibri" panose="020F0502020204030204" pitchFamily="34" charset="0"/>
                <a:ea typeface="黑体" panose="02010609060101010101" pitchFamily="49" charset="-122"/>
                <a:cs typeface="Calibri" panose="020F0502020204030204" pitchFamily="34" charset="0"/>
              </a:rPr>
              <a:t>，</a:t>
            </a:r>
            <a:r>
              <a:rPr lang="zh-CN" altLang="zh-CN" sz="2600" dirty="0">
                <a:latin typeface="Calibri" panose="020F0502020204030204" pitchFamily="34" charset="0"/>
                <a:ea typeface="黑体" panose="02010609060101010101" pitchFamily="49" charset="-122"/>
                <a:cs typeface="Calibri" panose="020F0502020204030204" pitchFamily="34" charset="0"/>
              </a:rPr>
              <a:t>能够实现对基因的精细定位</a:t>
            </a:r>
            <a:r>
              <a:rPr lang="zh-CN" altLang="en-US" sz="2600" dirty="0">
                <a:latin typeface="Calibri" panose="020F0502020204030204" pitchFamily="34" charset="0"/>
                <a:ea typeface="黑体" panose="02010609060101010101" pitchFamily="49" charset="-122"/>
                <a:cs typeface="Calibri" panose="020F0502020204030204" pitchFamily="34" charset="0"/>
              </a:rPr>
              <a:t>，</a:t>
            </a:r>
            <a:r>
              <a:rPr lang="zh-CN" altLang="zh-CN" sz="2600" dirty="0">
                <a:latin typeface="Calibri" panose="020F0502020204030204" pitchFamily="34" charset="0"/>
                <a:ea typeface="黑体" panose="02010609060101010101" pitchFamily="49" charset="-122"/>
                <a:cs typeface="Calibri" panose="020F0502020204030204" pitchFamily="34" charset="0"/>
              </a:rPr>
              <a:t>甚至克隆</a:t>
            </a:r>
            <a:r>
              <a:rPr lang="zh-CN" altLang="en-US" sz="2600" dirty="0">
                <a:latin typeface="Calibri" panose="020F0502020204030204" pitchFamily="34" charset="0"/>
                <a:ea typeface="黑体" panose="02010609060101010101" pitchFamily="49" charset="-122"/>
                <a:cs typeface="Calibri" panose="020F0502020204030204" pitchFamily="34" charset="0"/>
              </a:rPr>
              <a:t>。</a:t>
            </a:r>
            <a:r>
              <a:rPr lang="zh-CN" altLang="zh-CN" sz="2600" dirty="0">
                <a:latin typeface="Calibri" panose="020F0502020204030204" pitchFamily="34" charset="0"/>
                <a:ea typeface="黑体" panose="02010609060101010101" pitchFamily="49" charset="-122"/>
                <a:cs typeface="Calibri" panose="020F0502020204030204" pitchFamily="34" charset="0"/>
              </a:rPr>
              <a:t>单片段和双片段置换系的结合又是研究基因间互作的理想材料</a:t>
            </a:r>
            <a:r>
              <a:rPr lang="zh-CN" altLang="en-US" sz="2600" dirty="0">
                <a:latin typeface="Calibri" panose="020F0502020204030204" pitchFamily="34" charset="0"/>
                <a:ea typeface="黑体" panose="02010609060101010101" pitchFamily="49" charset="-122"/>
                <a:cs typeface="Calibri" panose="020F0502020204030204" pitchFamily="34" charset="0"/>
              </a:rPr>
              <a:t>，</a:t>
            </a:r>
            <a:r>
              <a:rPr lang="zh-CN" altLang="zh-CN" sz="2600" dirty="0">
                <a:latin typeface="Calibri" panose="020F0502020204030204" pitchFamily="34" charset="0"/>
                <a:ea typeface="黑体" panose="02010609060101010101" pitchFamily="49" charset="-122"/>
                <a:cs typeface="Calibri" panose="020F0502020204030204" pitchFamily="34" charset="0"/>
              </a:rPr>
              <a:t>这些纯合的置换系与背景亲本再杂交</a:t>
            </a:r>
            <a:r>
              <a:rPr lang="zh-CN" altLang="en-US" sz="2600" dirty="0">
                <a:latin typeface="Calibri" panose="020F0502020204030204" pitchFamily="34" charset="0"/>
                <a:ea typeface="黑体" panose="02010609060101010101" pitchFamily="49" charset="-122"/>
                <a:cs typeface="Calibri" panose="020F0502020204030204" pitchFamily="34" charset="0"/>
              </a:rPr>
              <a:t>，</a:t>
            </a:r>
            <a:r>
              <a:rPr lang="zh-CN" altLang="zh-CN" sz="2600" dirty="0">
                <a:latin typeface="Calibri" panose="020F0502020204030204" pitchFamily="34" charset="0"/>
                <a:ea typeface="黑体" panose="02010609060101010101" pitchFamily="49" charset="-122"/>
                <a:cs typeface="Calibri" panose="020F0502020204030204" pitchFamily="34" charset="0"/>
              </a:rPr>
              <a:t>就能产生杂合染色体片段置换系</a:t>
            </a:r>
            <a:r>
              <a:rPr lang="zh-CN" altLang="en-US" sz="2600" dirty="0">
                <a:latin typeface="Calibri" panose="020F0502020204030204" pitchFamily="34" charset="0"/>
                <a:ea typeface="黑体" panose="02010609060101010101" pitchFamily="49" charset="-122"/>
                <a:cs typeface="Calibri" panose="020F0502020204030204" pitchFamily="34" charset="0"/>
              </a:rPr>
              <a:t>，</a:t>
            </a:r>
            <a:r>
              <a:rPr lang="zh-CN" altLang="zh-CN" sz="2600" dirty="0">
                <a:latin typeface="Calibri" panose="020F0502020204030204" pitchFamily="34" charset="0"/>
                <a:ea typeface="黑体" panose="02010609060101010101" pitchFamily="49" charset="-122"/>
                <a:cs typeface="Calibri" panose="020F0502020204030204" pitchFamily="34" charset="0"/>
              </a:rPr>
              <a:t>又可用于杂种优势机理的研究</a:t>
            </a:r>
            <a:r>
              <a:rPr lang="zh-CN" altLang="en-US" sz="2600" dirty="0">
                <a:latin typeface="Calibri" panose="020F0502020204030204" pitchFamily="34" charset="0"/>
                <a:ea typeface="黑体" panose="02010609060101010101" pitchFamily="49" charset="-122"/>
                <a:cs typeface="Calibri" panose="020F0502020204030204" pitchFamily="34" charset="0"/>
              </a:rPr>
              <a:t>。</a:t>
            </a:r>
            <a:endParaRPr lang="en-US" altLang="zh-CN" sz="2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0078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982133"/>
            <a:ext cx="9601196" cy="862692"/>
          </a:xfrm>
        </p:spPr>
        <p:txBody>
          <a:bodyPr>
            <a:normAutofit/>
          </a:bodyPr>
          <a:lstStyle/>
          <a:p>
            <a:pPr algn="ctr"/>
            <a:r>
              <a:rPr lang="zh-CN" altLang="zh-CN" sz="3600" b="1" dirty="0">
                <a:solidFill>
                  <a:srgbClr val="C00000"/>
                </a:solidFill>
                <a:latin typeface="+mn-lt"/>
                <a:ea typeface="黑体" panose="02010609060101010101" pitchFamily="49" charset="-122"/>
              </a:rPr>
              <a:t>好的遗传研究离不开好的遗传群体</a:t>
            </a:r>
            <a:endParaRPr lang="en-US" altLang="zh-CN" sz="3600" b="1" dirty="0">
              <a:solidFill>
                <a:srgbClr val="C00000"/>
              </a:solidFill>
              <a:latin typeface="+mn-lt"/>
              <a:ea typeface="黑体" panose="02010609060101010101" pitchFamily="49" charset="-122"/>
            </a:endParaRPr>
          </a:p>
        </p:txBody>
      </p:sp>
      <p:sp>
        <p:nvSpPr>
          <p:cNvPr id="3" name="内容占位符 2"/>
          <p:cNvSpPr>
            <a:spLocks noGrp="1"/>
          </p:cNvSpPr>
          <p:nvPr>
            <p:ph idx="1"/>
          </p:nvPr>
        </p:nvSpPr>
        <p:spPr>
          <a:xfrm>
            <a:off x="1295401" y="1988840"/>
            <a:ext cx="9601196" cy="4248472"/>
          </a:xfrm>
        </p:spPr>
        <p:txBody>
          <a:bodyPr>
            <a:noAutofit/>
          </a:bodyPr>
          <a:lstStyle/>
          <a:p>
            <a:r>
              <a:rPr lang="zh-CN" altLang="en-US" dirty="0">
                <a:latin typeface="Calibri" panose="020F0502020204030204" pitchFamily="34" charset="0"/>
                <a:ea typeface="黑体" panose="02010609060101010101" pitchFamily="49" charset="-122"/>
                <a:cs typeface="Calibri" panose="020F0502020204030204" pitchFamily="34" charset="0"/>
              </a:rPr>
              <a:t>永久群体中个体基因型已经纯合，是开展植物遗传研究的主要群体类型。双亲群体多是选择遗传差异较大的两个亲本进行杂交，由于分离的染色体区域较多，适宜于构建遗传连锁图谱。但是，对多基因控制的数量性状，遗传分析时难以完全排除数量性状基因座位（</a:t>
            </a:r>
            <a:r>
              <a:rPr lang="en-US" altLang="zh-CN" dirty="0">
                <a:latin typeface="Calibri" panose="020F0502020204030204" pitchFamily="34" charset="0"/>
                <a:ea typeface="Calibri" panose="020F0502020204030204" pitchFamily="34" charset="0"/>
                <a:cs typeface="Calibri" panose="020F0502020204030204" pitchFamily="34" charset="0"/>
              </a:rPr>
              <a:t>quantitative trait locus, QTL</a:t>
            </a:r>
            <a:r>
              <a:rPr lang="zh-CN" altLang="en-US" dirty="0">
                <a:latin typeface="Calibri" panose="020F0502020204030204" pitchFamily="34" charset="0"/>
                <a:ea typeface="黑体" panose="02010609060101010101" pitchFamily="49" charset="-122"/>
                <a:cs typeface="Calibri" panose="020F0502020204030204" pitchFamily="34" charset="0"/>
              </a:rPr>
              <a:t>）间的相互影响，也难以准确地研究</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anose="02010609060101010101" pitchFamily="49" charset="-122"/>
                <a:cs typeface="Calibri" panose="020F0502020204030204" pitchFamily="34" charset="0"/>
              </a:rPr>
              <a:t>间的互作。</a:t>
            </a:r>
            <a:endParaRPr lang="en-US" altLang="zh-CN" dirty="0">
              <a:latin typeface="Calibri" panose="020F0502020204030204" pitchFamily="34" charset="0"/>
              <a:ea typeface="Calibri" panose="020F0502020204030204" pitchFamily="34" charset="0"/>
              <a:cs typeface="Calibri" panose="020F0502020204030204" pitchFamily="34" charset="0"/>
            </a:endParaRPr>
          </a:p>
          <a:p>
            <a:r>
              <a:rPr lang="en-US" altLang="zh-CN" dirty="0">
                <a:latin typeface="Calibri" panose="020F0502020204030204" pitchFamily="34" charset="0"/>
                <a:ea typeface="Calibri" panose="020F0502020204030204" pitchFamily="34" charset="0"/>
                <a:cs typeface="Calibri" panose="020F0502020204030204" pitchFamily="34" charset="0"/>
              </a:rPr>
              <a:t>CSSL</a:t>
            </a:r>
            <a:r>
              <a:rPr lang="zh-CN" altLang="en-US" dirty="0">
                <a:latin typeface="Calibri" panose="020F0502020204030204" pitchFamily="34" charset="0"/>
                <a:ea typeface="黑体" panose="02010609060101010101" pitchFamily="49" charset="-122"/>
                <a:cs typeface="Calibri" panose="020F0502020204030204" pitchFamily="34" charset="0"/>
              </a:rPr>
              <a:t>是经过多代回交、自交和选择后得到的一种特殊遗传研究群体，每个</a:t>
            </a:r>
            <a:r>
              <a:rPr lang="en-US" altLang="zh-CN" dirty="0">
                <a:latin typeface="Calibri" panose="020F0502020204030204" pitchFamily="34" charset="0"/>
                <a:ea typeface="Calibri" panose="020F0502020204030204" pitchFamily="34" charset="0"/>
                <a:cs typeface="Calibri" panose="020F0502020204030204" pitchFamily="34" charset="0"/>
              </a:rPr>
              <a:t>CSSL</a:t>
            </a:r>
            <a:r>
              <a:rPr lang="zh-CN" altLang="en-US" dirty="0">
                <a:latin typeface="Calibri" panose="020F0502020204030204" pitchFamily="34" charset="0"/>
                <a:ea typeface="黑体" panose="02010609060101010101" pitchFamily="49" charset="-122"/>
                <a:cs typeface="Calibri" panose="020F0502020204030204" pitchFamily="34" charset="0"/>
              </a:rPr>
              <a:t>与背景亲本相比只在少量基因组区段上存在差异，有利于基因的精细定位和克隆。同时，单片段和双片段置换系的结合又是研究基因间互作的理想材料，近些年逐渐成为遗传研究的热点，并由此精细定位和克隆出不少数量性状基因。</a:t>
            </a:r>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090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1295402" y="620688"/>
            <a:ext cx="9601196" cy="1800200"/>
          </a:xfrm>
        </p:spPr>
        <p:txBody>
          <a:bodyPr>
            <a:noAutofit/>
          </a:bodyPr>
          <a:lstStyle/>
          <a:p>
            <a:pPr algn="ctr"/>
            <a:r>
              <a:rPr lang="zh-CN" altLang="en-US" sz="2800" b="1" dirty="0">
                <a:solidFill>
                  <a:srgbClr val="C00000"/>
                </a:solidFill>
                <a:latin typeface="Calibri" panose="020F0502020204030204" pitchFamily="34" charset="0"/>
                <a:ea typeface="仿宋" panose="02010609060101010101" pitchFamily="49" charset="-122"/>
                <a:cs typeface="Calibri" panose="020F0502020204030204" pitchFamily="34" charset="0"/>
              </a:rPr>
              <a:t>中国农业科学</a:t>
            </a:r>
            <a:r>
              <a:rPr lang="zh-CN" altLang="en-US" sz="2800" b="1" dirty="0" smtClean="0">
                <a:solidFill>
                  <a:srgbClr val="C00000"/>
                </a:solidFill>
                <a:latin typeface="Calibri" panose="020F0502020204030204" pitchFamily="34" charset="0"/>
                <a:ea typeface="仿宋" panose="02010609060101010101" pitchFamily="49" charset="-122"/>
                <a:cs typeface="Calibri" panose="020F0502020204030204" pitchFamily="34" charset="0"/>
              </a:rPr>
              <a:t>院作物科学研究所</a:t>
            </a:r>
            <a:r>
              <a:rPr lang="en-US" altLang="zh-CN" sz="2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28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br>
            <a:r>
              <a:rPr lang="zh-CN" altLang="en-US" sz="3600" b="1" dirty="0" smtClean="0">
                <a:solidFill>
                  <a:srgbClr val="C00000"/>
                </a:solidFill>
                <a:latin typeface="Calibri" panose="020F0502020204030204" pitchFamily="34" charset="0"/>
                <a:ea typeface="黑体" pitchFamily="2" charset="-122"/>
                <a:cs typeface="Calibri" panose="020F0502020204030204" pitchFamily="34" charset="0"/>
              </a:rPr>
              <a:t>数量遗传课题组</a:t>
            </a:r>
            <a:r>
              <a:rPr lang="zh-CN" altLang="en-US" sz="3600" b="1" dirty="0">
                <a:solidFill>
                  <a:srgbClr val="C00000"/>
                </a:solidFill>
                <a:latin typeface="Calibri" panose="020F0502020204030204" pitchFamily="34" charset="0"/>
                <a:ea typeface="黑体" pitchFamily="2" charset="-122"/>
                <a:cs typeface="Calibri" panose="020F0502020204030204" pitchFamily="34" charset="0"/>
              </a:rPr>
              <a:t>的</a:t>
            </a:r>
            <a:r>
              <a:rPr lang="zh-CN" altLang="en-US" sz="3600" b="1" dirty="0" smtClean="0">
                <a:solidFill>
                  <a:srgbClr val="C00000"/>
                </a:solidFill>
                <a:latin typeface="Calibri" panose="020F0502020204030204" pitchFamily="34" charset="0"/>
                <a:ea typeface="黑体" pitchFamily="2" charset="-122"/>
                <a:cs typeface="Calibri" panose="020F0502020204030204" pitchFamily="34" charset="0"/>
              </a:rPr>
              <a:t>研究方向和研究内容</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en-US" altLang="zh-CN" sz="2800" b="1" dirty="0">
                <a:latin typeface="Calibri" panose="020F0502020204030204" pitchFamily="34" charset="0"/>
                <a:ea typeface="Calibri" panose="020F0502020204030204" pitchFamily="34" charset="0"/>
                <a:cs typeface="Calibri" panose="020F0502020204030204" pitchFamily="34" charset="0"/>
              </a:rPr>
              <a:t> </a:t>
            </a:r>
            <a:r>
              <a:rPr lang="en-US" altLang="zh-CN" sz="2800" dirty="0" smtClean="0">
                <a:latin typeface="Calibri" panose="020F0502020204030204" pitchFamily="34" charset="0"/>
                <a:ea typeface="Calibri" panose="020F0502020204030204" pitchFamily="34" charset="0"/>
                <a:cs typeface="Calibri" panose="020F0502020204030204" pitchFamily="34" charset="0"/>
              </a:rPr>
              <a:t>(</a:t>
            </a:r>
            <a:r>
              <a:rPr lang="en-US" altLang="zh-CN" sz="2800" dirty="0" smtClean="0">
                <a:latin typeface="Calibri" panose="020F0502020204030204" pitchFamily="34" charset="0"/>
                <a:ea typeface="Calibri" panose="020F0502020204030204" pitchFamily="34" charset="0"/>
                <a:cs typeface="Calibri" panose="020F0502020204030204" pitchFamily="34" charset="0"/>
                <a:hlinkClick r:id="rId3"/>
              </a:rPr>
              <a:t>https</a:t>
            </a:r>
            <a:r>
              <a:rPr lang="en-US" altLang="zh-CN" sz="2800" dirty="0">
                <a:latin typeface="Calibri" panose="020F0502020204030204" pitchFamily="34" charset="0"/>
                <a:ea typeface="Calibri" panose="020F0502020204030204" pitchFamily="34" charset="0"/>
                <a:cs typeface="Calibri" panose="020F0502020204030204" pitchFamily="34" charset="0"/>
                <a:hlinkClick r:id="rId3"/>
              </a:rPr>
              <a:t>://</a:t>
            </a:r>
            <a:r>
              <a:rPr lang="en-US" altLang="zh-CN" sz="2800" dirty="0" smtClean="0">
                <a:latin typeface="Calibri" panose="020F0502020204030204" pitchFamily="34" charset="0"/>
                <a:ea typeface="Calibri" panose="020F0502020204030204" pitchFamily="34" charset="0"/>
                <a:cs typeface="Calibri" panose="020F0502020204030204" pitchFamily="34" charset="0"/>
                <a:hlinkClick r:id="rId3"/>
              </a:rPr>
              <a:t>isbreeding.caas.cn</a:t>
            </a:r>
            <a:r>
              <a:rPr lang="en-US" altLang="zh-CN" sz="2800" dirty="0" smtClean="0">
                <a:latin typeface="Calibri" panose="020F0502020204030204" pitchFamily="34" charset="0"/>
                <a:ea typeface="Calibri" panose="020F0502020204030204" pitchFamily="34" charset="0"/>
                <a:cs typeface="Calibri" panose="020F0502020204030204" pitchFamily="34" charset="0"/>
              </a:rPr>
              <a:t>) </a:t>
            </a:r>
            <a:endParaRPr lang="zh-CN" altLang="en-US" sz="2800" dirty="0">
              <a:latin typeface="Calibri" panose="020F0502020204030204" pitchFamily="34" charset="0"/>
              <a:ea typeface="黑体" pitchFamily="2" charset="-122"/>
              <a:cs typeface="Calibri" panose="020F0502020204030204" pitchFamily="34" charset="0"/>
            </a:endParaRPr>
          </a:p>
        </p:txBody>
      </p:sp>
      <p:sp>
        <p:nvSpPr>
          <p:cNvPr id="3" name="内容占位符 2"/>
          <p:cNvSpPr>
            <a:spLocks noGrp="1"/>
          </p:cNvSpPr>
          <p:nvPr>
            <p:ph idx="1"/>
          </p:nvPr>
        </p:nvSpPr>
        <p:spPr>
          <a:xfrm>
            <a:off x="1295401" y="2556932"/>
            <a:ext cx="9601196" cy="3752388"/>
          </a:xfrm>
        </p:spPr>
        <p:txBody>
          <a:bodyPr>
            <a:noAutofit/>
          </a:bodyPr>
          <a:lstStyle/>
          <a:p>
            <a:r>
              <a:rPr lang="zh-CN" altLang="en-US" b="1"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遗传</a:t>
            </a:r>
            <a:r>
              <a:rPr lang="zh-CN" altLang="en-US" b="1" dirty="0">
                <a:solidFill>
                  <a:srgbClr val="3333FF"/>
                </a:solidFill>
                <a:latin typeface="Calibri" panose="020F0502020204030204" pitchFamily="34" charset="0"/>
                <a:ea typeface="黑体" panose="02010609060101010101" pitchFamily="49" charset="-122"/>
                <a:cs typeface="Calibri" panose="020F0502020204030204" pitchFamily="34" charset="0"/>
              </a:rPr>
              <a:t>分析</a:t>
            </a:r>
            <a:r>
              <a:rPr lang="zh-CN" altLang="en-US" b="1"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方法：</a:t>
            </a:r>
            <a:r>
              <a:rPr lang="zh-CN" altLang="en-US" dirty="0" smtClean="0">
                <a:latin typeface="Calibri" panose="020F0502020204030204" pitchFamily="34" charset="0"/>
                <a:ea typeface="黑体" panose="02010609060101010101" pitchFamily="49" charset="-122"/>
                <a:cs typeface="Calibri" panose="020F0502020204030204" pitchFamily="34" charset="0"/>
              </a:rPr>
              <a:t>针对</a:t>
            </a:r>
            <a:r>
              <a:rPr lang="zh-CN" altLang="en-US" dirty="0">
                <a:latin typeface="Calibri" panose="020F0502020204030204" pitchFamily="34" charset="0"/>
                <a:ea typeface="黑体" panose="02010609060101010101" pitchFamily="49" charset="-122"/>
                <a:cs typeface="Calibri" panose="020F0502020204030204" pitchFamily="34" charset="0"/>
              </a:rPr>
              <a:t>不同类型的遗传群体（包括双亲、多亲、无性系杂交、永久</a:t>
            </a:r>
            <a:r>
              <a:rPr lang="en-US" altLang="zh-CN" dirty="0">
                <a:latin typeface="Calibri" panose="020F0502020204030204" pitchFamily="34" charset="0"/>
                <a:ea typeface="Calibri" panose="020F0502020204030204" pitchFamily="34" charset="0"/>
                <a:cs typeface="Calibri" panose="020F0502020204030204" pitchFamily="34" charset="0"/>
              </a:rPr>
              <a:t>F2/</a:t>
            </a:r>
            <a:r>
              <a:rPr lang="zh-CN" altLang="en-US" dirty="0">
                <a:latin typeface="Calibri" panose="020F0502020204030204" pitchFamily="34" charset="0"/>
                <a:ea typeface="黑体" panose="02010609060101010101" pitchFamily="49" charset="-122"/>
                <a:cs typeface="Calibri" panose="020F0502020204030204" pitchFamily="34" charset="0"/>
              </a:rPr>
              <a:t>回交等群体）开展连锁分析、高通量分子标记连锁图谱构建、</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anose="02010609060101010101" pitchFamily="49" charset="-122"/>
                <a:cs typeface="Calibri" panose="020F0502020204030204" pitchFamily="34" charset="0"/>
              </a:rPr>
              <a:t>定位、互作分析、基因型到表型预测研究</a:t>
            </a:r>
            <a:r>
              <a:rPr lang="zh-CN" altLang="en-US" dirty="0" smtClean="0">
                <a:latin typeface="Calibri" panose="020F0502020204030204" pitchFamily="34" charset="0"/>
                <a:ea typeface="黑体" panose="02010609060101010101" pitchFamily="49" charset="-122"/>
                <a:cs typeface="Calibri" panose="020F0502020204030204" pitchFamily="34" charset="0"/>
              </a:rPr>
              <a:t>；</a:t>
            </a:r>
            <a:endParaRPr lang="en-US" altLang="zh-CN" dirty="0" smtClean="0">
              <a:latin typeface="Calibri" panose="020F0502020204030204" pitchFamily="34" charset="0"/>
              <a:ea typeface="Calibri" panose="020F0502020204030204" pitchFamily="34" charset="0"/>
              <a:cs typeface="Calibri" panose="020F0502020204030204" pitchFamily="34" charset="0"/>
            </a:endParaRPr>
          </a:p>
          <a:p>
            <a:r>
              <a:rPr lang="zh-CN" altLang="en-US" b="1"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遗传</a:t>
            </a:r>
            <a:r>
              <a:rPr lang="zh-CN" altLang="en-US" b="1" dirty="0">
                <a:solidFill>
                  <a:srgbClr val="3333FF"/>
                </a:solidFill>
                <a:latin typeface="Calibri" panose="020F0502020204030204" pitchFamily="34" charset="0"/>
                <a:ea typeface="黑体" panose="02010609060101010101" pitchFamily="49" charset="-122"/>
                <a:cs typeface="Calibri" panose="020F0502020204030204" pitchFamily="34" charset="0"/>
              </a:rPr>
              <a:t>育种</a:t>
            </a:r>
            <a:r>
              <a:rPr lang="zh-CN" altLang="en-US" b="1"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软件工具：</a:t>
            </a:r>
            <a:r>
              <a:rPr lang="zh-CN" altLang="en-US" dirty="0" smtClean="0">
                <a:latin typeface="Calibri" panose="020F0502020204030204" pitchFamily="34" charset="0"/>
                <a:ea typeface="黑体" panose="02010609060101010101" pitchFamily="49" charset="-122"/>
                <a:cs typeface="Calibri" panose="020F0502020204030204" pitchFamily="34" charset="0"/>
              </a:rPr>
              <a:t>开发</a:t>
            </a:r>
            <a:r>
              <a:rPr lang="zh-CN" altLang="en-US" dirty="0">
                <a:latin typeface="Calibri" panose="020F0502020204030204" pitchFamily="34" charset="0"/>
                <a:ea typeface="黑体" panose="02010609060101010101" pitchFamily="49" charset="-122"/>
                <a:cs typeface="Calibri" panose="020F0502020204030204" pitchFamily="34" charset="0"/>
              </a:rPr>
              <a:t>连锁图谱构建软件、</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anose="02010609060101010101" pitchFamily="49" charset="-122"/>
                <a:cs typeface="Calibri" panose="020F0502020204030204" pitchFamily="34" charset="0"/>
              </a:rPr>
              <a:t>定位软件、遗传育种模拟平台、基因型到表型预测平台、全基因组选择平台、集成遗传分析和育种应用平台</a:t>
            </a:r>
            <a:r>
              <a:rPr lang="zh-CN" altLang="en-US" dirty="0" smtClean="0">
                <a:latin typeface="Calibri" panose="020F0502020204030204" pitchFamily="34" charset="0"/>
                <a:ea typeface="黑体" panose="02010609060101010101" pitchFamily="49" charset="-122"/>
                <a:cs typeface="Calibri" panose="020F0502020204030204" pitchFamily="34" charset="0"/>
              </a:rPr>
              <a:t>；</a:t>
            </a:r>
            <a:endParaRPr lang="en-US" altLang="zh-CN" dirty="0" smtClean="0">
              <a:latin typeface="Calibri" panose="020F0502020204030204" pitchFamily="34" charset="0"/>
              <a:ea typeface="Calibri" panose="020F0502020204030204" pitchFamily="34" charset="0"/>
              <a:cs typeface="Calibri" panose="020F0502020204030204" pitchFamily="34" charset="0"/>
            </a:endParaRPr>
          </a:p>
          <a:p>
            <a:r>
              <a:rPr lang="zh-CN" altLang="en-US" b="1"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应用</a:t>
            </a:r>
            <a:r>
              <a:rPr lang="zh-CN" altLang="en-US" b="1" dirty="0">
                <a:solidFill>
                  <a:srgbClr val="3333FF"/>
                </a:solidFill>
                <a:latin typeface="Calibri" panose="020F0502020204030204" pitchFamily="34" charset="0"/>
                <a:ea typeface="黑体" panose="02010609060101010101" pitchFamily="49" charset="-122"/>
                <a:cs typeface="Calibri" panose="020F0502020204030204" pitchFamily="34" charset="0"/>
              </a:rPr>
              <a:t>数量遗传和育种</a:t>
            </a:r>
            <a:r>
              <a:rPr lang="zh-CN" altLang="en-US" b="1"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方法：</a:t>
            </a:r>
            <a:r>
              <a:rPr lang="zh-CN" altLang="en-US" dirty="0" smtClean="0">
                <a:latin typeface="Calibri" panose="020F0502020204030204" pitchFamily="34" charset="0"/>
                <a:ea typeface="黑体" panose="02010609060101010101" pitchFamily="49" charset="-122"/>
                <a:cs typeface="Calibri" panose="020F0502020204030204" pitchFamily="34" charset="0"/>
              </a:rPr>
              <a:t>开展</a:t>
            </a:r>
            <a:r>
              <a:rPr lang="zh-CN" altLang="en-US" dirty="0">
                <a:latin typeface="Calibri" panose="020F0502020204030204" pitchFamily="34" charset="0"/>
                <a:ea typeface="黑体" panose="02010609060101010101" pitchFamily="49" charset="-122"/>
                <a:cs typeface="Calibri" panose="020F0502020204030204" pitchFamily="34" charset="0"/>
              </a:rPr>
              <a:t>育种建模和预测方法、已知基因信息的育种利用、育种方法的比较和优化、育种设计和全基因组选择等方面的研究。</a:t>
            </a:r>
          </a:p>
        </p:txBody>
      </p:sp>
    </p:spTree>
    <p:extLst>
      <p:ext uri="{BB962C8B-B14F-4D97-AF65-F5344CB8AC3E}">
        <p14:creationId xmlns:p14="http://schemas.microsoft.com/office/powerpoint/2010/main" val="41695874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r>
              <a:rPr lang="zh-CN" altLang="en-US" sz="3600" b="1" dirty="0" smtClean="0">
                <a:solidFill>
                  <a:srgbClr val="C00000"/>
                </a:solidFill>
                <a:latin typeface="黑体" panose="02010609060101010101" pitchFamily="49" charset="-122"/>
                <a:ea typeface="黑体" panose="02010609060101010101" pitchFamily="49" charset="-122"/>
              </a:rPr>
              <a:t>遗传和育种在</a:t>
            </a:r>
            <a:r>
              <a:rPr lang="zh-CN" altLang="en-US" sz="3600" b="1" dirty="0">
                <a:solidFill>
                  <a:srgbClr val="C00000"/>
                </a:solidFill>
                <a:latin typeface="黑体" panose="02010609060101010101" pitchFamily="49" charset="-122"/>
                <a:ea typeface="黑体" panose="02010609060101010101" pitchFamily="49" charset="-122"/>
              </a:rPr>
              <a:t>选择亲本和群体产生上的差异</a:t>
            </a:r>
            <a:endParaRPr lang="en-US" altLang="zh-CN" sz="36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1295401" y="2556932"/>
            <a:ext cx="9601196" cy="3680380"/>
          </a:xfrm>
        </p:spPr>
        <p:txBody>
          <a:bodyPr>
            <a:noAutofit/>
          </a:bodyPr>
          <a:lstStyle/>
          <a:p>
            <a:r>
              <a:rPr lang="zh-CN" altLang="zh-CN" sz="2600" dirty="0">
                <a:latin typeface="Calibri" panose="020F0502020204030204" pitchFamily="34" charset="0"/>
                <a:ea typeface="黑体" panose="02010609060101010101" pitchFamily="49" charset="-122"/>
                <a:cs typeface="Calibri" panose="020F0502020204030204" pitchFamily="34" charset="0"/>
              </a:rPr>
              <a:t>遗传研究和育种在选择亲本和群体产生上有着不同的</a:t>
            </a:r>
            <a:r>
              <a:rPr lang="zh-CN" altLang="zh-CN" sz="2600" dirty="0" smtClean="0">
                <a:latin typeface="Calibri" panose="020F0502020204030204" pitchFamily="34" charset="0"/>
                <a:ea typeface="黑体" panose="02010609060101010101" pitchFamily="49" charset="-122"/>
                <a:cs typeface="Calibri" panose="020F0502020204030204" pitchFamily="34" charset="0"/>
              </a:rPr>
              <a:t>追求</a:t>
            </a:r>
            <a:r>
              <a:rPr lang="zh-CN" altLang="en-US" sz="2600" dirty="0" smtClean="0">
                <a:latin typeface="Calibri" panose="020F0502020204030204" pitchFamily="34" charset="0"/>
                <a:ea typeface="黑体" panose="02010609060101010101" pitchFamily="49" charset="-122"/>
                <a:cs typeface="Calibri" panose="020F0502020204030204" pitchFamily="34" charset="0"/>
              </a:rPr>
              <a:t>，或不同的研究目标</a:t>
            </a:r>
            <a:r>
              <a:rPr lang="zh-CN" altLang="zh-CN" sz="2600" dirty="0" smtClean="0">
                <a:latin typeface="Calibri" panose="020F0502020204030204" pitchFamily="34" charset="0"/>
                <a:ea typeface="黑体" panose="02010609060101010101" pitchFamily="49" charset="-122"/>
                <a:cs typeface="Calibri" panose="020F0502020204030204" pitchFamily="34" charset="0"/>
              </a:rPr>
              <a:t>。</a:t>
            </a:r>
            <a:endParaRPr lang="en-US" altLang="zh-CN" sz="2600" dirty="0" smtClean="0">
              <a:latin typeface="Calibri" panose="020F0502020204030204" pitchFamily="34" charset="0"/>
              <a:ea typeface="黑体" panose="02010609060101010101" pitchFamily="49" charset="-122"/>
              <a:cs typeface="Calibri" panose="020F0502020204030204" pitchFamily="34" charset="0"/>
            </a:endParaRPr>
          </a:p>
          <a:p>
            <a:r>
              <a:rPr lang="zh-CN" altLang="en-US" sz="2600" dirty="0">
                <a:solidFill>
                  <a:srgbClr val="3333FF"/>
                </a:solidFill>
                <a:latin typeface="Calibri" panose="020F0502020204030204" pitchFamily="34" charset="0"/>
                <a:ea typeface="黑体" panose="02010609060101010101" pitchFamily="49" charset="-122"/>
                <a:cs typeface="Calibri" panose="020F0502020204030204" pitchFamily="34" charset="0"/>
              </a:rPr>
              <a:t>问题：遗传研究和育种的主要目标分别是什么</a:t>
            </a:r>
            <a:r>
              <a:rPr lang="zh-CN" altLang="en-US" sz="2600"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？遗传</a:t>
            </a:r>
            <a:r>
              <a:rPr lang="zh-CN" altLang="en-US" sz="2600" dirty="0">
                <a:solidFill>
                  <a:srgbClr val="3333FF"/>
                </a:solidFill>
                <a:latin typeface="Calibri" panose="020F0502020204030204" pitchFamily="34" charset="0"/>
                <a:ea typeface="黑体" panose="02010609060101010101" pitchFamily="49" charset="-122"/>
                <a:cs typeface="Calibri" panose="020F0502020204030204" pitchFamily="34" charset="0"/>
              </a:rPr>
              <a:t>研究和</a:t>
            </a:r>
            <a:r>
              <a:rPr lang="zh-CN" altLang="en-US" sz="2600"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育种分别选用什么样的亲本配制杂交组合、产生分离后代群体？</a:t>
            </a:r>
            <a:endParaRPr lang="en-US" altLang="zh-CN" sz="26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r>
              <a:rPr lang="zh-CN" altLang="zh-CN" sz="2600" dirty="0" smtClean="0">
                <a:latin typeface="Calibri" panose="020F0502020204030204" pitchFamily="34" charset="0"/>
                <a:ea typeface="黑体" panose="02010609060101010101" pitchFamily="49" charset="-122"/>
                <a:cs typeface="Calibri" panose="020F0502020204030204" pitchFamily="34" charset="0"/>
              </a:rPr>
              <a:t>遗传群体</a:t>
            </a:r>
            <a:r>
              <a:rPr lang="zh-CN" altLang="zh-CN" sz="2600" dirty="0">
                <a:latin typeface="Calibri" panose="020F0502020204030204" pitchFamily="34" charset="0"/>
                <a:ea typeface="黑体" panose="02010609060101010101" pitchFamily="49" charset="-122"/>
                <a:cs typeface="Calibri" panose="020F0502020204030204" pitchFamily="34" charset="0"/>
              </a:rPr>
              <a:t>一般适宜于遗传研究，但其育种价值有时却很有限。而育种群体虽有较高的育种价值，但利用这些群体开展遗传研究有时却很难</a:t>
            </a:r>
            <a:r>
              <a:rPr lang="zh-CN" altLang="zh-CN" sz="2600" dirty="0" smtClean="0">
                <a:latin typeface="Calibri" panose="020F0502020204030204" pitchFamily="34" charset="0"/>
                <a:ea typeface="黑体" panose="02010609060101010101" pitchFamily="49" charset="-122"/>
                <a:cs typeface="Calibri" panose="020F0502020204030204" pitchFamily="34" charset="0"/>
              </a:rPr>
              <a:t>。</a:t>
            </a:r>
            <a:endParaRPr lang="en-US" altLang="zh-CN" sz="2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9365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4000" b="1" dirty="0" smtClean="0">
                <a:solidFill>
                  <a:srgbClr val="C00000"/>
                </a:solidFill>
                <a:latin typeface="黑体" panose="02010609060101010101" pitchFamily="49" charset="-122"/>
                <a:ea typeface="黑体" panose="02010609060101010101" pitchFamily="49" charset="-122"/>
              </a:rPr>
              <a:t>报告内容</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noAutofit/>
          </a:bodyPr>
          <a:lstStyle/>
          <a:p>
            <a:r>
              <a:rPr lang="zh-CN" altLang="en-US" sz="2800" dirty="0">
                <a:solidFill>
                  <a:srgbClr val="00B0F0"/>
                </a:solidFill>
                <a:ea typeface="黑体" panose="02010609060101010101" pitchFamily="49" charset="-122"/>
              </a:rPr>
              <a:t>遗传研究群体的分类标准和常见类型</a:t>
            </a:r>
            <a:endParaRPr lang="en-US" altLang="zh-CN" sz="2800" dirty="0">
              <a:solidFill>
                <a:srgbClr val="00B0F0"/>
              </a:solidFill>
              <a:ea typeface="黑体" panose="02010609060101010101" pitchFamily="49" charset="-122"/>
            </a:endParaRPr>
          </a:p>
          <a:p>
            <a:r>
              <a:rPr lang="zh-CN" altLang="en-US" sz="2800" dirty="0">
                <a:solidFill>
                  <a:srgbClr val="3333FF"/>
                </a:solidFill>
                <a:ea typeface="黑体" panose="02010609060101010101" pitchFamily="49" charset="-122"/>
              </a:rPr>
              <a:t>基因定位方法与集成遗传分析软件</a:t>
            </a:r>
            <a:endParaRPr lang="en-US" altLang="zh-CN" sz="2800" dirty="0">
              <a:solidFill>
                <a:srgbClr val="3333FF"/>
              </a:solidFill>
              <a:ea typeface="黑体" panose="02010609060101010101" pitchFamily="49" charset="-122"/>
            </a:endParaRPr>
          </a:p>
          <a:p>
            <a:r>
              <a:rPr lang="zh-CN" altLang="en-US" sz="2800" dirty="0">
                <a:solidFill>
                  <a:srgbClr val="00B0F0"/>
                </a:solidFill>
                <a:ea typeface="黑体" panose="02010609060101010101" pitchFamily="49" charset="-122"/>
              </a:rPr>
              <a:t>植物育种的一般流程与分子设计</a:t>
            </a:r>
          </a:p>
          <a:p>
            <a:r>
              <a:rPr lang="zh-CN" altLang="en-US" sz="2800" dirty="0">
                <a:solidFill>
                  <a:srgbClr val="00B0F0"/>
                </a:solidFill>
                <a:ea typeface="黑体" panose="02010609060101010101" pitchFamily="49" charset="-122"/>
              </a:rPr>
              <a:t>育种流程和育种方法的仿真模拟工具</a:t>
            </a:r>
          </a:p>
          <a:p>
            <a:r>
              <a:rPr lang="zh-CN" altLang="en-US" sz="2800" dirty="0">
                <a:solidFill>
                  <a:srgbClr val="00B0F0"/>
                </a:solidFill>
                <a:ea typeface="黑体" panose="02010609060101010101" pitchFamily="49" charset="-122"/>
              </a:rPr>
              <a:t>模拟预测和分子设计的育种</a:t>
            </a:r>
            <a:r>
              <a:rPr lang="zh-CN" altLang="en-US" sz="2800" dirty="0" smtClean="0">
                <a:solidFill>
                  <a:srgbClr val="00B0F0"/>
                </a:solidFill>
                <a:ea typeface="黑体" panose="02010609060101010101" pitchFamily="49" charset="-122"/>
              </a:rPr>
              <a:t>应用实例 </a:t>
            </a:r>
            <a:endParaRPr lang="zh-CN" altLang="en-US" sz="2800" dirty="0">
              <a:solidFill>
                <a:srgbClr val="00B0F0"/>
              </a:solidFill>
              <a:ea typeface="黑体" panose="02010609060101010101" pitchFamily="49" charset="-122"/>
            </a:endParaRPr>
          </a:p>
        </p:txBody>
      </p:sp>
    </p:spTree>
    <p:extLst>
      <p:ext uri="{BB962C8B-B14F-4D97-AF65-F5344CB8AC3E}">
        <p14:creationId xmlns:p14="http://schemas.microsoft.com/office/powerpoint/2010/main" val="1783193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algn="ctr"/>
            <a:r>
              <a:rPr lang="zh-CN" altLang="en-US" sz="3600" b="1" dirty="0">
                <a:solidFill>
                  <a:srgbClr val="C00000"/>
                </a:solidFill>
                <a:latin typeface="Calibri" panose="020F0502020204030204" pitchFamily="34" charset="0"/>
                <a:ea typeface="黑体" pitchFamily="49" charset="-122"/>
                <a:cs typeface="Calibri" panose="020F0502020204030204" pitchFamily="34" charset="0"/>
              </a:rPr>
              <a:t>数量性状基因定位（或</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QTL</a:t>
            </a:r>
            <a:r>
              <a:rPr lang="zh-CN" altLang="en-US" sz="3600" b="1" dirty="0">
                <a:solidFill>
                  <a:srgbClr val="C00000"/>
                </a:solidFill>
                <a:latin typeface="Calibri" panose="020F0502020204030204" pitchFamily="34" charset="0"/>
                <a:ea typeface="黑体" pitchFamily="49" charset="-122"/>
                <a:cs typeface="Calibri" panose="020F0502020204030204" pitchFamily="34" charset="0"/>
              </a:rPr>
              <a:t>作图）</a:t>
            </a:r>
          </a:p>
        </p:txBody>
      </p:sp>
      <p:sp>
        <p:nvSpPr>
          <p:cNvPr id="6147" name="内容占位符 1"/>
          <p:cNvSpPr>
            <a:spLocks noGrp="1"/>
          </p:cNvSpPr>
          <p:nvPr>
            <p:ph idx="1"/>
          </p:nvPr>
        </p:nvSpPr>
        <p:spPr>
          <a:xfrm>
            <a:off x="1295401" y="2556932"/>
            <a:ext cx="9601196" cy="3464356"/>
          </a:xfrm>
        </p:spPr>
        <p:txBody>
          <a:bodyPr>
            <a:noAutofit/>
          </a:bodyPr>
          <a:lstStyle/>
          <a:p>
            <a:r>
              <a:rPr lang="zh-CN" altLang="en-US" dirty="0">
                <a:latin typeface="Calibri" panose="020F0502020204030204" pitchFamily="34" charset="0"/>
                <a:ea typeface="黑体" pitchFamily="49" charset="-122"/>
                <a:cs typeface="Calibri" panose="020F0502020204030204" pitchFamily="34" charset="0"/>
              </a:rPr>
              <a:t>单基因控制性状，可以将其视为标记，通过连锁分析的方法定位基因。多基因控制的性状，只能通过</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49" charset="-122"/>
                <a:cs typeface="Calibri" panose="020F0502020204030204" pitchFamily="34" charset="0"/>
              </a:rPr>
              <a:t>作图的方法定位基因。</a:t>
            </a:r>
            <a:endParaRPr lang="en-US" altLang="zh-CN" dirty="0">
              <a:latin typeface="Calibri" panose="020F0502020204030204" pitchFamily="34" charset="0"/>
              <a:ea typeface="Calibri" panose="020F0502020204030204" pitchFamily="34" charset="0"/>
              <a:cs typeface="Calibri" panose="020F0502020204030204" pitchFamily="34" charset="0"/>
            </a:endParaRPr>
          </a:p>
          <a:p>
            <a:r>
              <a:rPr lang="zh-CN" altLang="en-US" dirty="0">
                <a:solidFill>
                  <a:srgbClr val="3333FF"/>
                </a:solidFill>
                <a:latin typeface="Calibri" panose="020F0502020204030204" pitchFamily="34" charset="0"/>
                <a:ea typeface="黑体" pitchFamily="49" charset="-122"/>
                <a:cs typeface="Calibri" panose="020F0502020204030204" pitchFamily="34" charset="0"/>
              </a:rPr>
              <a:t>数量性状基因定位：</a:t>
            </a:r>
            <a:r>
              <a:rPr lang="zh-CN" altLang="zh-CN" dirty="0">
                <a:latin typeface="Calibri" panose="020F0502020204030204" pitchFamily="34" charset="0"/>
                <a:ea typeface="黑体" pitchFamily="49" charset="-122"/>
                <a:cs typeface="Calibri" panose="020F0502020204030204" pitchFamily="34" charset="0"/>
              </a:rPr>
              <a:t>结合</a:t>
            </a:r>
            <a:r>
              <a:rPr lang="zh-CN" altLang="en-US" dirty="0">
                <a:latin typeface="Calibri" panose="020F0502020204030204" pitchFamily="34" charset="0"/>
                <a:ea typeface="黑体" pitchFamily="49" charset="-122"/>
                <a:cs typeface="Calibri" panose="020F0502020204030204" pitchFamily="34" charset="0"/>
              </a:rPr>
              <a:t>分子标记的基因型数据和数量性状的</a:t>
            </a:r>
            <a:r>
              <a:rPr lang="zh-CN" altLang="zh-CN" dirty="0">
                <a:latin typeface="Calibri" panose="020F0502020204030204" pitchFamily="34" charset="0"/>
                <a:ea typeface="黑体" pitchFamily="49" charset="-122"/>
                <a:cs typeface="Calibri" panose="020F0502020204030204" pitchFamily="34" charset="0"/>
              </a:rPr>
              <a:t>表型数据，把控制数量性状的多个基因分解开来，对单个数量性状基因在染色体上进行定位，</a:t>
            </a:r>
            <a:r>
              <a:rPr lang="zh-CN" altLang="en-US" dirty="0">
                <a:latin typeface="Calibri" panose="020F0502020204030204" pitchFamily="34" charset="0"/>
                <a:ea typeface="黑体" pitchFamily="49" charset="-122"/>
                <a:cs typeface="Calibri" panose="020F0502020204030204" pitchFamily="34" charset="0"/>
              </a:rPr>
              <a:t>并估计单个基因的表型效应。</a:t>
            </a:r>
            <a:endParaRPr lang="en-US" altLang="zh-CN" dirty="0">
              <a:latin typeface="Calibri" panose="020F0502020204030204" pitchFamily="34" charset="0"/>
              <a:ea typeface="Calibri" panose="020F0502020204030204" pitchFamily="34" charset="0"/>
              <a:cs typeface="Calibri" panose="020F0502020204030204" pitchFamily="34" charset="0"/>
            </a:endParaRPr>
          </a:p>
          <a:p>
            <a:r>
              <a:rPr lang="zh-CN" altLang="en-US" dirty="0">
                <a:latin typeface="Calibri" panose="020F0502020204030204" pitchFamily="34" charset="0"/>
                <a:ea typeface="黑体" pitchFamily="49" charset="-122"/>
                <a:cs typeface="Calibri" panose="020F0502020204030204" pitchFamily="34" charset="0"/>
              </a:rPr>
              <a:t>数量性状基因定位有时也称</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49" charset="-122"/>
                <a:cs typeface="Calibri" panose="020F0502020204030204" pitchFamily="34" charset="0"/>
              </a:rPr>
              <a:t>作图，是目前数量性状遗传研究的主流方法，同时也是</a:t>
            </a:r>
            <a:r>
              <a:rPr lang="zh-CN" altLang="zh-CN" dirty="0">
                <a:latin typeface="Calibri" panose="020F0502020204030204" pitchFamily="34" charset="0"/>
                <a:ea typeface="黑体" pitchFamily="49" charset="-122"/>
                <a:cs typeface="Calibri" panose="020F0502020204030204" pitchFamily="34" charset="0"/>
              </a:rPr>
              <a:t>基因精细定位、克隆</a:t>
            </a:r>
            <a:r>
              <a:rPr lang="zh-CN" altLang="en-US" dirty="0">
                <a:latin typeface="Calibri" panose="020F0502020204030204" pitchFamily="34" charset="0"/>
                <a:ea typeface="黑体" pitchFamily="49" charset="-122"/>
                <a:cs typeface="Calibri" panose="020F0502020204030204" pitchFamily="34" charset="0"/>
              </a:rPr>
              <a:t>、</a:t>
            </a:r>
            <a:r>
              <a:rPr lang="zh-CN" altLang="zh-CN" dirty="0">
                <a:latin typeface="Calibri" panose="020F0502020204030204" pitchFamily="34" charset="0"/>
                <a:ea typeface="黑体" pitchFamily="49" charset="-122"/>
                <a:cs typeface="Calibri" panose="020F0502020204030204" pitchFamily="34" charset="0"/>
              </a:rPr>
              <a:t>分子育种</a:t>
            </a:r>
            <a:r>
              <a:rPr lang="zh-CN" altLang="en-US" dirty="0">
                <a:latin typeface="Calibri" panose="020F0502020204030204" pitchFamily="34" charset="0"/>
                <a:ea typeface="黑体" pitchFamily="49" charset="-122"/>
                <a:cs typeface="Calibri" panose="020F0502020204030204" pitchFamily="34" charset="0"/>
              </a:rPr>
              <a:t>、分子设计乃至基因编辑</a:t>
            </a:r>
            <a:r>
              <a:rPr lang="zh-CN" altLang="zh-CN" dirty="0">
                <a:latin typeface="Calibri" panose="020F0502020204030204" pitchFamily="34" charset="0"/>
                <a:ea typeface="黑体" pitchFamily="49" charset="-122"/>
                <a:cs typeface="Calibri" panose="020F0502020204030204" pitchFamily="34" charset="0"/>
              </a:rPr>
              <a:t>的</a:t>
            </a:r>
            <a:r>
              <a:rPr lang="zh-CN" altLang="en-US" dirty="0">
                <a:latin typeface="Calibri" panose="020F0502020204030204" pitchFamily="34" charset="0"/>
                <a:ea typeface="黑体" pitchFamily="49" charset="-122"/>
                <a:cs typeface="Calibri" panose="020F0502020204030204" pitchFamily="34" charset="0"/>
              </a:rPr>
              <a:t>重要</a:t>
            </a:r>
            <a:r>
              <a:rPr lang="zh-CN" altLang="zh-CN" dirty="0">
                <a:latin typeface="Calibri" panose="020F0502020204030204" pitchFamily="34" charset="0"/>
                <a:ea typeface="黑体" pitchFamily="49" charset="-122"/>
                <a:cs typeface="Calibri" panose="020F0502020204030204" pitchFamily="34" charset="0"/>
              </a:rPr>
              <a:t>基础</a:t>
            </a:r>
            <a:r>
              <a:rPr lang="zh-CN" altLang="en-US" dirty="0">
                <a:latin typeface="Calibri" panose="020F0502020204030204" pitchFamily="34" charset="0"/>
                <a:ea typeface="黑体" pitchFamily="49" charset="-122"/>
                <a:cs typeface="Calibri" panose="020F0502020204030204" pitchFamily="34" charset="0"/>
              </a:rPr>
              <a:t>。</a:t>
            </a:r>
          </a:p>
        </p:txBody>
      </p:sp>
    </p:spTree>
    <p:extLst>
      <p:ext uri="{BB962C8B-B14F-4D97-AF65-F5344CB8AC3E}">
        <p14:creationId xmlns:p14="http://schemas.microsoft.com/office/powerpoint/2010/main" val="2199162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Autofit/>
          </a:bodyPr>
          <a:lstStyle/>
          <a:p>
            <a:pPr algn="ct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QTL</a:t>
            </a:r>
            <a:r>
              <a:rPr lang="zh-CN" altLang="en-US" sz="3600" b="1" dirty="0">
                <a:solidFill>
                  <a:srgbClr val="C00000"/>
                </a:solidFill>
                <a:latin typeface="Calibri" panose="020F0502020204030204" pitchFamily="34" charset="0"/>
                <a:ea typeface="黑体" pitchFamily="49" charset="-122"/>
                <a:cs typeface="Calibri" panose="020F0502020204030204" pitchFamily="34" charset="0"/>
              </a:rPr>
              <a:t>作图原理和方法</a:t>
            </a:r>
          </a:p>
        </p:txBody>
      </p:sp>
      <p:sp>
        <p:nvSpPr>
          <p:cNvPr id="7171" name="内容占位符 1"/>
          <p:cNvSpPr>
            <a:spLocks noGrp="1"/>
          </p:cNvSpPr>
          <p:nvPr>
            <p:ph idx="1"/>
          </p:nvPr>
        </p:nvSpPr>
        <p:spPr>
          <a:xfrm>
            <a:off x="1127448" y="2556932"/>
            <a:ext cx="6192687" cy="3318936"/>
          </a:xfrm>
        </p:spPr>
        <p:txBody>
          <a:bodyPr>
            <a:noAutofit/>
          </a:bodyPr>
          <a:lstStyle/>
          <a:p>
            <a:r>
              <a:rPr lang="zh-CN" altLang="en-US" dirty="0">
                <a:latin typeface="Calibri" panose="020F0502020204030204" pitchFamily="34" charset="0"/>
                <a:ea typeface="黑体" pitchFamily="49" charset="-122"/>
                <a:cs typeface="Calibri" panose="020F0502020204030204" pitchFamily="34" charset="0"/>
              </a:rPr>
              <a:t>单标记分析（右上）</a:t>
            </a:r>
            <a:endParaRPr lang="en-US" altLang="zh-CN" dirty="0">
              <a:latin typeface="Calibri" panose="020F0502020204030204" pitchFamily="34" charset="0"/>
              <a:ea typeface="Calibri" panose="020F0502020204030204" pitchFamily="34" charset="0"/>
              <a:cs typeface="Calibri" panose="020F0502020204030204" pitchFamily="34" charset="0"/>
            </a:endParaRPr>
          </a:p>
          <a:p>
            <a:r>
              <a:rPr lang="zh-CN" altLang="en-US" dirty="0">
                <a:latin typeface="Calibri" panose="020F0502020204030204" pitchFamily="34" charset="0"/>
                <a:ea typeface="黑体" pitchFamily="49" charset="-122"/>
                <a:cs typeface="Calibri" panose="020F0502020204030204" pitchFamily="34" charset="0"/>
              </a:rPr>
              <a:t>简单区间作图（右下）：难以检测连锁</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49" charset="-122"/>
                <a:cs typeface="Calibri" panose="020F0502020204030204" pitchFamily="34" charset="0"/>
              </a:rPr>
              <a:t>，当一</a:t>
            </a:r>
            <a:r>
              <a:rPr lang="zh-CN" altLang="zh-CN" dirty="0">
                <a:latin typeface="Calibri" panose="020F0502020204030204" pitchFamily="34" charset="0"/>
                <a:ea typeface="黑体" pitchFamily="49" charset="-122"/>
                <a:cs typeface="Calibri" panose="020F0502020204030204" pitchFamily="34" charset="0"/>
              </a:rPr>
              <a:t>条染色体上</a:t>
            </a:r>
            <a:r>
              <a:rPr lang="zh-CN" altLang="en-US" dirty="0">
                <a:latin typeface="Calibri" panose="020F0502020204030204" pitchFamily="34" charset="0"/>
                <a:ea typeface="黑体" pitchFamily="49" charset="-122"/>
                <a:cs typeface="Calibri" panose="020F0502020204030204" pitchFamily="34" charset="0"/>
              </a:rPr>
              <a:t>存在多个</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49" charset="-122"/>
                <a:cs typeface="Calibri" panose="020F0502020204030204" pitchFamily="34" charset="0"/>
              </a:rPr>
              <a:t>时，会出现幻影</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49" charset="-122"/>
                <a:cs typeface="Calibri" panose="020F0502020204030204" pitchFamily="34" charset="0"/>
              </a:rPr>
              <a:t>现象</a:t>
            </a:r>
            <a:endParaRPr lang="en-US" altLang="zh-CN" dirty="0">
              <a:latin typeface="Calibri" panose="020F0502020204030204" pitchFamily="34" charset="0"/>
              <a:ea typeface="Calibri" panose="020F0502020204030204" pitchFamily="34" charset="0"/>
              <a:cs typeface="Calibri" panose="020F0502020204030204" pitchFamily="34" charset="0"/>
            </a:endParaRPr>
          </a:p>
          <a:p>
            <a:r>
              <a:rPr lang="zh-CN" altLang="en-US" dirty="0">
                <a:latin typeface="Calibri" panose="020F0502020204030204" pitchFamily="34" charset="0"/>
                <a:ea typeface="黑体" pitchFamily="49" charset="-122"/>
                <a:cs typeface="Calibri" panose="020F0502020204030204" pitchFamily="34" charset="0"/>
              </a:rPr>
              <a:t>复合区间作图：算法上存在缺陷，仍然不能有效区分连锁</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49" charset="-122"/>
                <a:cs typeface="Calibri" panose="020F0502020204030204" pitchFamily="34" charset="0"/>
              </a:rPr>
              <a:t>，难以研究基因间互作</a:t>
            </a:r>
            <a:endParaRPr lang="en-US" altLang="zh-CN" dirty="0">
              <a:latin typeface="Calibri" panose="020F0502020204030204" pitchFamily="34" charset="0"/>
              <a:ea typeface="Calibri" panose="020F0502020204030204" pitchFamily="34" charset="0"/>
              <a:cs typeface="Calibri" panose="020F0502020204030204" pitchFamily="34" charset="0"/>
            </a:endParaRPr>
          </a:p>
          <a:p>
            <a:r>
              <a:rPr lang="zh-CN" altLang="en-US" dirty="0">
                <a:latin typeface="Calibri" panose="020F0502020204030204" pitchFamily="34" charset="0"/>
                <a:ea typeface="黑体" pitchFamily="49" charset="-122"/>
                <a:cs typeface="Calibri" panose="020F0502020204030204" pitchFamily="34" charset="0"/>
              </a:rPr>
              <a:t>其他利用贝叶斯统计和混合模型的方法：算法复杂，难以处理海量的标记数据</a:t>
            </a:r>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pic>
        <p:nvPicPr>
          <p:cNvPr id="7172" name="图片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72" y="2513375"/>
            <a:ext cx="4101790" cy="176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6493" y="4365104"/>
            <a:ext cx="4109543" cy="185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85749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a:xfrm>
            <a:off x="1066800" y="620688"/>
            <a:ext cx="10058400" cy="864096"/>
          </a:xfrm>
        </p:spPr>
        <p:txBody>
          <a:bodyPr>
            <a:noAutofit/>
          </a:bodyPr>
          <a:lstStyle/>
          <a:p>
            <a:pPr algn="ctr"/>
            <a:r>
              <a:rPr lang="zh-CN" altLang="en-US" sz="3600" b="1" dirty="0">
                <a:solidFill>
                  <a:srgbClr val="C00000"/>
                </a:solidFill>
                <a:ea typeface="黑体" pitchFamily="49" charset="-122"/>
                <a:cs typeface="+mn-cs"/>
              </a:rPr>
              <a:t>从遗传</a:t>
            </a:r>
            <a:r>
              <a:rPr lang="zh-CN" altLang="en-US" sz="3600" b="1" dirty="0" smtClean="0">
                <a:solidFill>
                  <a:srgbClr val="C00000"/>
                </a:solidFill>
                <a:ea typeface="黑体" pitchFamily="49" charset="-122"/>
                <a:cs typeface="+mn-cs"/>
              </a:rPr>
              <a:t>模型到表型</a:t>
            </a:r>
            <a:r>
              <a:rPr lang="zh-CN" altLang="en-US" sz="3600" b="1" dirty="0">
                <a:solidFill>
                  <a:srgbClr val="C00000"/>
                </a:solidFill>
                <a:ea typeface="黑体" pitchFamily="49" charset="-122"/>
                <a:cs typeface="+mn-cs"/>
              </a:rPr>
              <a:t>对标记</a:t>
            </a:r>
            <a:r>
              <a:rPr lang="zh-CN" altLang="en-US" sz="3600" b="1" dirty="0" smtClean="0">
                <a:solidFill>
                  <a:srgbClr val="C00000"/>
                </a:solidFill>
                <a:ea typeface="黑体" pitchFamily="49" charset="-122"/>
                <a:cs typeface="+mn-cs"/>
              </a:rPr>
              <a:t>的线性回归模型</a:t>
            </a:r>
            <a:endParaRPr lang="en-US" altLang="zh-CN" sz="3600" b="1" dirty="0">
              <a:solidFill>
                <a:srgbClr val="C00000"/>
              </a:solidFill>
              <a:ea typeface="黑体" pitchFamily="49" charset="-122"/>
              <a:cs typeface="+mn-cs"/>
            </a:endParaRPr>
          </a:p>
        </p:txBody>
      </p:sp>
      <p:sp>
        <p:nvSpPr>
          <p:cNvPr id="9219" name="内容占位符 3"/>
          <p:cNvSpPr>
            <a:spLocks noGrp="1"/>
          </p:cNvSpPr>
          <p:nvPr>
            <p:ph idx="1"/>
          </p:nvPr>
        </p:nvSpPr>
        <p:spPr>
          <a:xfrm>
            <a:off x="1066800" y="1484784"/>
            <a:ext cx="10058400" cy="3600400"/>
          </a:xfrm>
        </p:spPr>
        <p:txBody>
          <a:bodyPr>
            <a:noAutofit/>
          </a:bodyPr>
          <a:lstStyle/>
          <a:p>
            <a:r>
              <a:rPr lang="en-US" altLang="zh-CN" sz="2800" dirty="0">
                <a:latin typeface="Calibri" panose="020F0502020204030204" pitchFamily="34" charset="0"/>
                <a:ea typeface="Calibri" panose="020F0502020204030204" pitchFamily="34" charset="0"/>
                <a:cs typeface="Calibri" panose="020F0502020204030204" pitchFamily="34" charset="0"/>
              </a:rPr>
              <a:t>QTL</a:t>
            </a:r>
            <a:r>
              <a:rPr lang="zh-CN" altLang="zh-CN" sz="2800" dirty="0">
                <a:latin typeface="Calibri" panose="020F0502020204030204" pitchFamily="34" charset="0"/>
                <a:ea typeface="黑体" pitchFamily="49" charset="-122"/>
                <a:cs typeface="Calibri" panose="020F0502020204030204" pitchFamily="34" charset="0"/>
              </a:rPr>
              <a:t>的加性效应用</a:t>
            </a:r>
            <a:r>
              <a:rPr lang="en-US" altLang="zh-CN" sz="2800" i="1" dirty="0">
                <a:latin typeface="Calibri" panose="020F0502020204030204" pitchFamily="34" charset="0"/>
                <a:ea typeface="Calibri" panose="020F0502020204030204" pitchFamily="34" charset="0"/>
                <a:cs typeface="Calibri" panose="020F0502020204030204" pitchFamily="34" charset="0"/>
              </a:rPr>
              <a:t>a</a:t>
            </a:r>
            <a:r>
              <a:rPr lang="en-US" altLang="zh-CN" sz="28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2800" dirty="0">
                <a:latin typeface="Calibri" panose="020F0502020204030204" pitchFamily="34" charset="0"/>
                <a:ea typeface="Calibri" panose="020F0502020204030204" pitchFamily="34" charset="0"/>
                <a:cs typeface="Calibri" panose="020F0502020204030204" pitchFamily="34" charset="0"/>
              </a:rPr>
              <a:t>, </a:t>
            </a:r>
            <a:r>
              <a:rPr lang="en-US" altLang="zh-CN" sz="2800" i="1" dirty="0">
                <a:latin typeface="Calibri" panose="020F0502020204030204" pitchFamily="34" charset="0"/>
                <a:ea typeface="Calibri" panose="020F0502020204030204" pitchFamily="34" charset="0"/>
                <a:cs typeface="Calibri" panose="020F0502020204030204" pitchFamily="34" charset="0"/>
              </a:rPr>
              <a:t>a</a:t>
            </a:r>
            <a:r>
              <a:rPr lang="en-US" altLang="zh-CN" sz="28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2800" dirty="0">
                <a:latin typeface="Calibri" panose="020F0502020204030204" pitchFamily="34" charset="0"/>
                <a:ea typeface="Calibri" panose="020F0502020204030204" pitchFamily="34" charset="0"/>
                <a:cs typeface="Calibri" panose="020F0502020204030204" pitchFamily="34" charset="0"/>
              </a:rPr>
              <a:t>, </a:t>
            </a:r>
            <a:r>
              <a:rPr lang="zh-CN" altLang="zh-CN" sz="2800" dirty="0">
                <a:latin typeface="Calibri" panose="020F0502020204030204" pitchFamily="34" charset="0"/>
                <a:ea typeface="黑体" pitchFamily="49" charset="-122"/>
                <a:cs typeface="Calibri" panose="020F0502020204030204" pitchFamily="34" charset="0"/>
              </a:rPr>
              <a:t>…</a:t>
            </a:r>
            <a:r>
              <a:rPr lang="en-US" altLang="zh-CN" sz="2800" dirty="0">
                <a:latin typeface="Calibri" panose="020F0502020204030204" pitchFamily="34" charset="0"/>
                <a:ea typeface="Calibri" panose="020F0502020204030204" pitchFamily="34" charset="0"/>
                <a:cs typeface="Calibri" panose="020F0502020204030204" pitchFamily="34" charset="0"/>
              </a:rPr>
              <a:t>, </a:t>
            </a:r>
            <a:r>
              <a:rPr lang="en-US" altLang="zh-CN" sz="2800" i="1" dirty="0">
                <a:latin typeface="Calibri" panose="020F0502020204030204" pitchFamily="34" charset="0"/>
                <a:ea typeface="Calibri" panose="020F0502020204030204" pitchFamily="34" charset="0"/>
                <a:cs typeface="Calibri" panose="020F0502020204030204" pitchFamily="34" charset="0"/>
              </a:rPr>
              <a:t>a</a:t>
            </a:r>
            <a:r>
              <a:rPr lang="en-US" altLang="zh-CN" sz="2800" i="1" baseline="-25000" dirty="0">
                <a:latin typeface="Calibri" panose="020F0502020204030204" pitchFamily="34" charset="0"/>
                <a:ea typeface="Calibri" panose="020F0502020204030204" pitchFamily="34" charset="0"/>
                <a:cs typeface="Calibri" panose="020F0502020204030204" pitchFamily="34" charset="0"/>
              </a:rPr>
              <a:t>m</a:t>
            </a:r>
            <a:r>
              <a:rPr lang="zh-CN" altLang="zh-CN" sz="2800" dirty="0">
                <a:latin typeface="Calibri" panose="020F0502020204030204" pitchFamily="34" charset="0"/>
                <a:ea typeface="黑体" pitchFamily="49" charset="-122"/>
                <a:cs typeface="Calibri" panose="020F0502020204030204" pitchFamily="34" charset="0"/>
              </a:rPr>
              <a:t>表示。假设</a:t>
            </a:r>
            <a:r>
              <a:rPr lang="en-US" altLang="zh-CN" sz="2800" dirty="0">
                <a:latin typeface="Calibri" panose="020F0502020204030204" pitchFamily="34" charset="0"/>
                <a:ea typeface="Calibri" panose="020F0502020204030204" pitchFamily="34" charset="0"/>
                <a:cs typeface="Calibri" panose="020F0502020204030204" pitchFamily="34" charset="0"/>
              </a:rPr>
              <a:t>QTL</a:t>
            </a:r>
            <a:r>
              <a:rPr lang="zh-CN" altLang="zh-CN" sz="2800" dirty="0">
                <a:latin typeface="Calibri" panose="020F0502020204030204" pitchFamily="34" charset="0"/>
                <a:ea typeface="黑体" pitchFamily="49" charset="-122"/>
                <a:cs typeface="Calibri" panose="020F0502020204030204" pitchFamily="34" charset="0"/>
              </a:rPr>
              <a:t>的效应是可加的，</a:t>
            </a:r>
            <a:r>
              <a:rPr lang="en-US" altLang="zh-CN" sz="2800" dirty="0">
                <a:latin typeface="Calibri" panose="020F0502020204030204" pitchFamily="34" charset="0"/>
                <a:ea typeface="Calibri" panose="020F0502020204030204" pitchFamily="34" charset="0"/>
                <a:cs typeface="Calibri" panose="020F0502020204030204" pitchFamily="34" charset="0"/>
              </a:rPr>
              <a:t>DH</a:t>
            </a:r>
            <a:r>
              <a:rPr lang="zh-CN" altLang="zh-CN" sz="2800" dirty="0">
                <a:latin typeface="Calibri" panose="020F0502020204030204" pitchFamily="34" charset="0"/>
                <a:ea typeface="黑体" pitchFamily="49" charset="-122"/>
                <a:cs typeface="Calibri" panose="020F0502020204030204" pitchFamily="34" charset="0"/>
              </a:rPr>
              <a:t>家系的基因型值</a:t>
            </a:r>
            <a:r>
              <a:rPr lang="en-US" altLang="zh-CN" sz="2800" i="1" dirty="0">
                <a:latin typeface="Calibri" panose="020F0502020204030204" pitchFamily="34" charset="0"/>
                <a:ea typeface="Calibri" panose="020F0502020204030204" pitchFamily="34" charset="0"/>
                <a:cs typeface="Calibri" panose="020F0502020204030204" pitchFamily="34" charset="0"/>
              </a:rPr>
              <a:t>G</a:t>
            </a:r>
            <a:r>
              <a:rPr lang="zh-CN" altLang="zh-CN" sz="2800" dirty="0">
                <a:latin typeface="Calibri" panose="020F0502020204030204" pitchFamily="34" charset="0"/>
                <a:ea typeface="黑体" pitchFamily="49" charset="-122"/>
                <a:cs typeface="Calibri" panose="020F0502020204030204" pitchFamily="34" charset="0"/>
              </a:rPr>
              <a:t>可表示为</a:t>
            </a:r>
            <a:r>
              <a:rPr lang="zh-CN" altLang="en-US" sz="2800" dirty="0">
                <a:latin typeface="Calibri" panose="020F0502020204030204" pitchFamily="34" charset="0"/>
                <a:ea typeface="黑体" pitchFamily="49" charset="-122"/>
                <a:cs typeface="Calibri" panose="020F0502020204030204" pitchFamily="34" charset="0"/>
              </a:rPr>
              <a:t>：</a:t>
            </a:r>
            <a:endParaRPr lang="en-US" altLang="zh-CN" sz="2800" dirty="0">
              <a:latin typeface="Calibri" panose="020F0502020204030204" pitchFamily="34" charset="0"/>
              <a:ea typeface="Calibri" panose="020F0502020204030204" pitchFamily="34" charset="0"/>
              <a:cs typeface="Calibri" panose="020F0502020204030204" pitchFamily="34" charset="0"/>
            </a:endParaRPr>
          </a:p>
          <a:p>
            <a:endParaRPr lang="en-US" altLang="zh-CN" sz="2800" dirty="0">
              <a:latin typeface="Calibri" panose="020F0502020204030204" pitchFamily="34" charset="0"/>
              <a:ea typeface="Calibri" panose="020F0502020204030204" pitchFamily="34" charset="0"/>
              <a:cs typeface="Calibri" panose="020F0502020204030204" pitchFamily="34" charset="0"/>
            </a:endParaRPr>
          </a:p>
          <a:p>
            <a:endParaRPr lang="en-US" altLang="zh-CN" sz="2800" dirty="0">
              <a:latin typeface="Calibri" panose="020F0502020204030204" pitchFamily="34" charset="0"/>
              <a:ea typeface="Calibri" panose="020F0502020204030204" pitchFamily="34" charset="0"/>
              <a:cs typeface="Calibri" panose="020F0502020204030204" pitchFamily="34" charset="0"/>
            </a:endParaRPr>
          </a:p>
          <a:p>
            <a:r>
              <a:rPr lang="zh-CN" altLang="zh-CN" sz="2800" dirty="0">
                <a:latin typeface="Calibri" panose="020F0502020204030204" pitchFamily="34" charset="0"/>
                <a:ea typeface="黑体" pitchFamily="49" charset="-122"/>
                <a:cs typeface="Calibri" panose="020F0502020204030204" pitchFamily="34" charset="0"/>
              </a:rPr>
              <a:t>假定一个群体中有</a:t>
            </a:r>
            <a:r>
              <a:rPr lang="en-US" altLang="zh-CN" sz="2800" i="1" dirty="0">
                <a:latin typeface="Calibri" panose="020F0502020204030204" pitchFamily="34" charset="0"/>
                <a:ea typeface="Calibri" panose="020F0502020204030204" pitchFamily="34" charset="0"/>
                <a:cs typeface="Calibri" panose="020F0502020204030204" pitchFamily="34" charset="0"/>
              </a:rPr>
              <a:t>n</a:t>
            </a:r>
            <a:r>
              <a:rPr lang="zh-CN" altLang="zh-CN" sz="2800" dirty="0">
                <a:latin typeface="Calibri" panose="020F0502020204030204" pitchFamily="34" charset="0"/>
                <a:ea typeface="黑体" pitchFamily="49" charset="-122"/>
                <a:cs typeface="Calibri" panose="020F0502020204030204" pitchFamily="34" charset="0"/>
              </a:rPr>
              <a:t>个</a:t>
            </a:r>
            <a:r>
              <a:rPr lang="en-US" altLang="zh-CN" sz="2800" dirty="0">
                <a:latin typeface="Calibri" panose="020F0502020204030204" pitchFamily="34" charset="0"/>
                <a:ea typeface="Calibri" panose="020F0502020204030204" pitchFamily="34" charset="0"/>
                <a:cs typeface="Calibri" panose="020F0502020204030204" pitchFamily="34" charset="0"/>
              </a:rPr>
              <a:t>DH</a:t>
            </a:r>
            <a:r>
              <a:rPr lang="zh-CN" altLang="zh-CN" sz="2800" dirty="0">
                <a:latin typeface="Calibri" panose="020F0502020204030204" pitchFamily="34" charset="0"/>
                <a:ea typeface="黑体" pitchFamily="49" charset="-122"/>
                <a:cs typeface="Calibri" panose="020F0502020204030204" pitchFamily="34" charset="0"/>
              </a:rPr>
              <a:t>家系，目标性状的表型和</a:t>
            </a:r>
            <a:r>
              <a:rPr lang="en-US" altLang="zh-CN" sz="2800" i="1" dirty="0">
                <a:latin typeface="Calibri" panose="020F0502020204030204" pitchFamily="34" charset="0"/>
                <a:ea typeface="Calibri" panose="020F0502020204030204" pitchFamily="34" charset="0"/>
                <a:cs typeface="Calibri" panose="020F0502020204030204" pitchFamily="34" charset="0"/>
              </a:rPr>
              <a:t>m</a:t>
            </a:r>
            <a:r>
              <a:rPr lang="en-US" altLang="zh-CN" sz="2800" dirty="0">
                <a:latin typeface="Calibri" panose="020F0502020204030204" pitchFamily="34" charset="0"/>
                <a:ea typeface="Calibri" panose="020F0502020204030204" pitchFamily="34" charset="0"/>
                <a:cs typeface="Calibri" panose="020F0502020204030204" pitchFamily="34" charset="0"/>
              </a:rPr>
              <a:t>+1</a:t>
            </a:r>
            <a:r>
              <a:rPr lang="zh-CN" altLang="zh-CN" sz="2800" dirty="0">
                <a:latin typeface="Calibri" panose="020F0502020204030204" pitchFamily="34" charset="0"/>
                <a:ea typeface="黑体" pitchFamily="49" charset="-122"/>
                <a:cs typeface="Calibri" panose="020F0502020204030204" pitchFamily="34" charset="0"/>
              </a:rPr>
              <a:t>个已排序标记的基因型都是已知的。基于遗传模型，可以得到用于</a:t>
            </a:r>
            <a:r>
              <a:rPr lang="en-US" altLang="zh-CN" sz="2800" dirty="0">
                <a:latin typeface="Calibri" panose="020F0502020204030204" pitchFamily="34" charset="0"/>
                <a:ea typeface="Calibri" panose="020F0502020204030204" pitchFamily="34" charset="0"/>
                <a:cs typeface="Calibri" panose="020F0502020204030204" pitchFamily="34" charset="0"/>
              </a:rPr>
              <a:t>QTL</a:t>
            </a:r>
            <a:r>
              <a:rPr lang="zh-CN" altLang="zh-CN" sz="2800" dirty="0">
                <a:latin typeface="Calibri" panose="020F0502020204030204" pitchFamily="34" charset="0"/>
                <a:ea typeface="黑体" pitchFamily="49" charset="-122"/>
                <a:cs typeface="Calibri" panose="020F0502020204030204" pitchFamily="34" charset="0"/>
              </a:rPr>
              <a:t>加性作图的线性回归模型公式</a:t>
            </a:r>
            <a:endParaRPr lang="en-US" altLang="zh-CN" sz="28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220" name="对象 11"/>
          <p:cNvGraphicFramePr>
            <a:graphicFrameLocks noChangeAspect="1"/>
          </p:cNvGraphicFramePr>
          <p:nvPr>
            <p:extLst>
              <p:ext uri="{D42A27DB-BD31-4B8C-83A1-F6EECF244321}">
                <p14:modId xmlns:p14="http://schemas.microsoft.com/office/powerpoint/2010/main" val="496941635"/>
              </p:ext>
            </p:extLst>
          </p:nvPr>
        </p:nvGraphicFramePr>
        <p:xfrm>
          <a:off x="2567608" y="5085184"/>
          <a:ext cx="6121400" cy="1123950"/>
        </p:xfrm>
        <a:graphic>
          <a:graphicData uri="http://schemas.openxmlformats.org/presentationml/2006/ole">
            <mc:AlternateContent xmlns:mc="http://schemas.openxmlformats.org/markup-compatibility/2006">
              <mc:Choice xmlns:v="urn:schemas-microsoft-com:vml" Requires="v">
                <p:oleObj spid="_x0000_s51308" name="公式" r:id="rId3" imgW="2298700" imgH="444500" progId="Equation.3">
                  <p:embed/>
                </p:oleObj>
              </mc:Choice>
              <mc:Fallback>
                <p:oleObj name="公式" r:id="rId3" imgW="2298700" imgH="444500" progId="Equation.3">
                  <p:embed/>
                  <p:pic>
                    <p:nvPicPr>
                      <p:cNvPr id="9220" name="对象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08" y="5085184"/>
                        <a:ext cx="6121400" cy="1123950"/>
                      </a:xfrm>
                      <a:prstGeom prst="rect">
                        <a:avLst/>
                      </a:prstGeom>
                      <a:noFill/>
                      <a:ln>
                        <a:noFill/>
                      </a:ln>
                    </p:spPr>
                  </p:pic>
                </p:oleObj>
              </mc:Fallback>
            </mc:AlternateContent>
          </a:graphicData>
        </a:graphic>
      </p:graphicFrame>
      <p:graphicFrame>
        <p:nvGraphicFramePr>
          <p:cNvPr id="9221" name="对象 1"/>
          <p:cNvGraphicFramePr>
            <a:graphicFrameLocks noChangeAspect="1"/>
          </p:cNvGraphicFramePr>
          <p:nvPr>
            <p:extLst/>
          </p:nvPr>
        </p:nvGraphicFramePr>
        <p:xfrm>
          <a:off x="4234745" y="2447479"/>
          <a:ext cx="2497667" cy="1125537"/>
        </p:xfrm>
        <a:graphic>
          <a:graphicData uri="http://schemas.openxmlformats.org/presentationml/2006/ole">
            <mc:AlternateContent xmlns:mc="http://schemas.openxmlformats.org/markup-compatibility/2006">
              <mc:Choice xmlns:v="urn:schemas-microsoft-com:vml" Requires="v">
                <p:oleObj spid="_x0000_s51309" name="公式" r:id="rId5" imgW="1028254" imgH="444307" progId="Equation.3">
                  <p:embed/>
                </p:oleObj>
              </mc:Choice>
              <mc:Fallback>
                <p:oleObj name="公式" r:id="rId5" imgW="1028254" imgH="444307" progId="Equation.3">
                  <p:embed/>
                  <p:pic>
                    <p:nvPicPr>
                      <p:cNvPr id="9221" name="对象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4745" y="2447479"/>
                        <a:ext cx="2497667" cy="112553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5002100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a:xfrm>
            <a:off x="1066800" y="620688"/>
            <a:ext cx="10058400" cy="936104"/>
          </a:xfrm>
        </p:spPr>
        <p:txBody>
          <a:bodyPr>
            <a:normAutofit/>
          </a:bodyPr>
          <a:lstStyle/>
          <a:p>
            <a:pPr algn="ctr"/>
            <a:r>
              <a:rPr lang="zh-CN" altLang="en-US" sz="3600" b="1" dirty="0">
                <a:solidFill>
                  <a:srgbClr val="C00000"/>
                </a:solidFill>
                <a:latin typeface="Calibri" panose="020F0502020204030204" pitchFamily="34" charset="0"/>
                <a:ea typeface="黑体" pitchFamily="49" charset="-122"/>
                <a:cs typeface="Calibri" panose="020F0502020204030204" pitchFamily="34" charset="0"/>
              </a:rPr>
              <a:t>具有</a:t>
            </a:r>
            <a:r>
              <a:rPr lang="zh-CN" altLang="zh-CN" sz="3600" b="1" dirty="0">
                <a:solidFill>
                  <a:srgbClr val="C00000"/>
                </a:solidFill>
                <a:latin typeface="Calibri" panose="020F0502020204030204" pitchFamily="34" charset="0"/>
                <a:ea typeface="黑体" pitchFamily="49" charset="-122"/>
                <a:cs typeface="Calibri" panose="020F0502020204030204" pitchFamily="34" charset="0"/>
              </a:rPr>
              <a:t>背景控制</a:t>
            </a:r>
            <a:r>
              <a:rPr lang="zh-CN" altLang="en-US" sz="3600" b="1" dirty="0">
                <a:solidFill>
                  <a:srgbClr val="C00000"/>
                </a:solidFill>
                <a:latin typeface="Calibri" panose="020F0502020204030204" pitchFamily="34" charset="0"/>
                <a:ea typeface="黑体" pitchFamily="49" charset="-122"/>
                <a:cs typeface="Calibri" panose="020F0502020204030204" pitchFamily="34" charset="0"/>
              </a:rPr>
              <a:t>的</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QTL</a:t>
            </a:r>
            <a:r>
              <a:rPr lang="zh-CN" altLang="en-US" sz="3600" b="1" dirty="0">
                <a:solidFill>
                  <a:srgbClr val="C00000"/>
                </a:solidFill>
                <a:latin typeface="Calibri" panose="020F0502020204030204" pitchFamily="34" charset="0"/>
                <a:ea typeface="黑体" pitchFamily="49" charset="-122"/>
                <a:cs typeface="Calibri" panose="020F0502020204030204" pitchFamily="34" charset="0"/>
              </a:rPr>
              <a:t>检测方法</a:t>
            </a:r>
            <a:endPar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243" name="内容占位符 3"/>
          <p:cNvSpPr>
            <a:spLocks noGrp="1"/>
          </p:cNvSpPr>
          <p:nvPr>
            <p:ph idx="1"/>
          </p:nvPr>
        </p:nvSpPr>
        <p:spPr>
          <a:xfrm>
            <a:off x="1066800" y="1556792"/>
            <a:ext cx="10058400" cy="3859912"/>
          </a:xfrm>
        </p:spPr>
        <p:txBody>
          <a:bodyPr>
            <a:noAutofit/>
          </a:bodyPr>
          <a:lstStyle/>
          <a:p>
            <a:r>
              <a:rPr lang="zh-CN" altLang="zh-CN" sz="2800" dirty="0">
                <a:latin typeface="Calibri" panose="020F0502020204030204" pitchFamily="34" charset="0"/>
                <a:ea typeface="黑体" pitchFamily="49" charset="-122"/>
                <a:cs typeface="Calibri" panose="020F0502020204030204" pitchFamily="34" charset="0"/>
              </a:rPr>
              <a:t>考虑到</a:t>
            </a:r>
            <a:r>
              <a:rPr lang="en-US" altLang="zh-CN" sz="2800" dirty="0">
                <a:latin typeface="Calibri" panose="020F0502020204030204" pitchFamily="34" charset="0"/>
                <a:ea typeface="Calibri" panose="020F0502020204030204" pitchFamily="34" charset="0"/>
                <a:cs typeface="Calibri" panose="020F0502020204030204" pitchFamily="34" charset="0"/>
              </a:rPr>
              <a:t>QTL</a:t>
            </a:r>
            <a:r>
              <a:rPr lang="zh-CN" altLang="zh-CN" sz="2800" dirty="0">
                <a:latin typeface="Calibri" panose="020F0502020204030204" pitchFamily="34" charset="0"/>
                <a:ea typeface="黑体" pitchFamily="49" charset="-122"/>
                <a:cs typeface="Calibri" panose="020F0502020204030204" pitchFamily="34" charset="0"/>
              </a:rPr>
              <a:t>个数通常远低于标记个数，采用逐步回归策略选择重要标记变量，未中选标记的偏回归系数设为</a:t>
            </a:r>
            <a:r>
              <a:rPr lang="en-US" altLang="zh-CN" sz="2800" dirty="0">
                <a:latin typeface="Calibri" panose="020F0502020204030204" pitchFamily="34" charset="0"/>
                <a:ea typeface="Calibri" panose="020F0502020204030204" pitchFamily="34" charset="0"/>
                <a:cs typeface="Calibri" panose="020F0502020204030204" pitchFamily="34" charset="0"/>
              </a:rPr>
              <a:t>0</a:t>
            </a:r>
            <a:r>
              <a:rPr lang="zh-CN" altLang="zh-CN" sz="2800" dirty="0">
                <a:latin typeface="Calibri" panose="020F0502020204030204" pitchFamily="34" charset="0"/>
                <a:ea typeface="黑体" pitchFamily="49" charset="-122"/>
                <a:cs typeface="Calibri" panose="020F0502020204030204" pitchFamily="34" charset="0"/>
              </a:rPr>
              <a:t>。参数只估计一次。如当前扫描的标记区间为</a:t>
            </a:r>
            <a:r>
              <a:rPr lang="en-US" altLang="zh-CN" sz="2800" dirty="0">
                <a:latin typeface="Calibri" panose="020F0502020204030204" pitchFamily="34" charset="0"/>
                <a:ea typeface="Calibri" panose="020F0502020204030204" pitchFamily="34" charset="0"/>
                <a:cs typeface="Calibri" panose="020F0502020204030204" pitchFamily="34" charset="0"/>
              </a:rPr>
              <a:t> (</a:t>
            </a:r>
            <a:r>
              <a:rPr lang="en-US" altLang="zh-CN" sz="2800" i="1" dirty="0">
                <a:latin typeface="Calibri" panose="020F0502020204030204" pitchFamily="34" charset="0"/>
                <a:ea typeface="Calibri" panose="020F0502020204030204" pitchFamily="34" charset="0"/>
                <a:cs typeface="Calibri" panose="020F0502020204030204" pitchFamily="34" charset="0"/>
              </a:rPr>
              <a:t>k</a:t>
            </a:r>
            <a:r>
              <a:rPr lang="en-US" altLang="zh-CN" sz="2800" dirty="0">
                <a:latin typeface="Calibri" panose="020F0502020204030204" pitchFamily="34" charset="0"/>
                <a:ea typeface="Calibri" panose="020F0502020204030204" pitchFamily="34" charset="0"/>
                <a:cs typeface="Calibri" panose="020F0502020204030204" pitchFamily="34" charset="0"/>
              </a:rPr>
              <a:t>, </a:t>
            </a:r>
            <a:r>
              <a:rPr lang="en-US" altLang="zh-CN" sz="2800" i="1" dirty="0">
                <a:latin typeface="Calibri" panose="020F0502020204030204" pitchFamily="34" charset="0"/>
                <a:ea typeface="Calibri" panose="020F0502020204030204" pitchFamily="34" charset="0"/>
                <a:cs typeface="Calibri" panose="020F0502020204030204" pitchFamily="34" charset="0"/>
              </a:rPr>
              <a:t>k</a:t>
            </a:r>
            <a:r>
              <a:rPr lang="en-US" altLang="zh-CN" sz="2800" dirty="0">
                <a:latin typeface="Calibri" panose="020F0502020204030204" pitchFamily="34" charset="0"/>
                <a:ea typeface="Calibri" panose="020F0502020204030204" pitchFamily="34" charset="0"/>
                <a:cs typeface="Calibri" panose="020F0502020204030204" pitchFamily="34" charset="0"/>
              </a:rPr>
              <a:t>+1)</a:t>
            </a:r>
            <a:r>
              <a:rPr lang="zh-CN" altLang="zh-CN" sz="2800" dirty="0">
                <a:latin typeface="Calibri" panose="020F0502020204030204" pitchFamily="34" charset="0"/>
                <a:ea typeface="黑体" pitchFamily="49" charset="-122"/>
                <a:cs typeface="Calibri" panose="020F0502020204030204" pitchFamily="34" charset="0"/>
              </a:rPr>
              <a:t>，利用</a:t>
            </a:r>
            <a:r>
              <a:rPr lang="zh-CN" altLang="en-US" sz="2800" dirty="0">
                <a:latin typeface="Calibri" panose="020F0502020204030204" pitchFamily="34" charset="0"/>
                <a:ea typeface="黑体" pitchFamily="49" charset="-122"/>
                <a:cs typeface="Calibri" panose="020F0502020204030204" pitchFamily="34" charset="0"/>
              </a:rPr>
              <a:t>下面的</a:t>
            </a:r>
            <a:r>
              <a:rPr lang="zh-CN" altLang="zh-CN" sz="2800" dirty="0">
                <a:latin typeface="Calibri" panose="020F0502020204030204" pitchFamily="34" charset="0"/>
                <a:ea typeface="黑体" pitchFamily="49" charset="-122"/>
                <a:cs typeface="Calibri" panose="020F0502020204030204" pitchFamily="34" charset="0"/>
              </a:rPr>
              <a:t>公式对观测值进行矫正</a:t>
            </a:r>
            <a:r>
              <a:rPr lang="zh-CN" altLang="en-US" sz="2800" dirty="0">
                <a:latin typeface="Calibri" panose="020F0502020204030204" pitchFamily="34" charset="0"/>
                <a:ea typeface="黑体" pitchFamily="49" charset="-122"/>
                <a:cs typeface="Calibri" panose="020F0502020204030204" pitchFamily="34" charset="0"/>
              </a:rPr>
              <a:t>：</a:t>
            </a:r>
            <a:endParaRPr lang="en-US" altLang="zh-CN" sz="2800" dirty="0">
              <a:latin typeface="Calibri" panose="020F0502020204030204" pitchFamily="34" charset="0"/>
              <a:ea typeface="Calibri" panose="020F0502020204030204" pitchFamily="34" charset="0"/>
              <a:cs typeface="Calibri" panose="020F0502020204030204" pitchFamily="34" charset="0"/>
            </a:endParaRPr>
          </a:p>
          <a:p>
            <a:endParaRPr lang="en-US" altLang="zh-CN" sz="2800" dirty="0">
              <a:latin typeface="Calibri" panose="020F0502020204030204" pitchFamily="34" charset="0"/>
              <a:ea typeface="Calibri" panose="020F0502020204030204" pitchFamily="34" charset="0"/>
              <a:cs typeface="Calibri" panose="020F0502020204030204" pitchFamily="34" charset="0"/>
            </a:endParaRPr>
          </a:p>
          <a:p>
            <a:endParaRPr lang="en-US" altLang="zh-CN" sz="2800" dirty="0">
              <a:latin typeface="Calibri" panose="020F0502020204030204" pitchFamily="34" charset="0"/>
              <a:ea typeface="Calibri" panose="020F0502020204030204" pitchFamily="34" charset="0"/>
              <a:cs typeface="Calibri" panose="020F0502020204030204" pitchFamily="34" charset="0"/>
            </a:endParaRPr>
          </a:p>
          <a:p>
            <a:r>
              <a:rPr lang="zh-CN" altLang="zh-CN" sz="2800" dirty="0">
                <a:latin typeface="Calibri" panose="020F0502020204030204" pitchFamily="34" charset="0"/>
                <a:ea typeface="黑体" pitchFamily="49" charset="-122"/>
                <a:cs typeface="Calibri" panose="020F0502020204030204" pitchFamily="34" charset="0"/>
              </a:rPr>
              <a:t>如果样本量足够大，而且当前区间</a:t>
            </a:r>
            <a:r>
              <a:rPr lang="en-US" altLang="zh-CN" sz="2800" dirty="0">
                <a:latin typeface="Calibri" panose="020F0502020204030204" pitchFamily="34" charset="0"/>
                <a:ea typeface="Calibri" panose="020F0502020204030204" pitchFamily="34" charset="0"/>
                <a:cs typeface="Calibri" panose="020F0502020204030204" pitchFamily="34" charset="0"/>
              </a:rPr>
              <a:t> (</a:t>
            </a:r>
            <a:r>
              <a:rPr lang="en-US" altLang="zh-CN" sz="2800" i="1" dirty="0">
                <a:latin typeface="Calibri" panose="020F0502020204030204" pitchFamily="34" charset="0"/>
                <a:ea typeface="Calibri" panose="020F0502020204030204" pitchFamily="34" charset="0"/>
                <a:cs typeface="Calibri" panose="020F0502020204030204" pitchFamily="34" charset="0"/>
              </a:rPr>
              <a:t>k</a:t>
            </a:r>
            <a:r>
              <a:rPr lang="en-US" altLang="zh-CN" sz="2800" dirty="0">
                <a:latin typeface="Calibri" panose="020F0502020204030204" pitchFamily="34" charset="0"/>
                <a:ea typeface="Calibri" panose="020F0502020204030204" pitchFamily="34" charset="0"/>
                <a:cs typeface="Calibri" panose="020F0502020204030204" pitchFamily="34" charset="0"/>
              </a:rPr>
              <a:t>, </a:t>
            </a:r>
            <a:r>
              <a:rPr lang="en-US" altLang="zh-CN" sz="2800" i="1" dirty="0">
                <a:latin typeface="Calibri" panose="020F0502020204030204" pitchFamily="34" charset="0"/>
                <a:ea typeface="Calibri" panose="020F0502020204030204" pitchFamily="34" charset="0"/>
                <a:cs typeface="Calibri" panose="020F0502020204030204" pitchFamily="34" charset="0"/>
              </a:rPr>
              <a:t>k</a:t>
            </a:r>
            <a:r>
              <a:rPr lang="en-US" altLang="zh-CN" sz="2800" dirty="0">
                <a:latin typeface="Calibri" panose="020F0502020204030204" pitchFamily="34" charset="0"/>
                <a:ea typeface="Calibri" panose="020F0502020204030204" pitchFamily="34" charset="0"/>
                <a:cs typeface="Calibri" panose="020F0502020204030204" pitchFamily="34" charset="0"/>
              </a:rPr>
              <a:t>+1) </a:t>
            </a:r>
            <a:r>
              <a:rPr lang="zh-CN" altLang="zh-CN" sz="2800" dirty="0">
                <a:latin typeface="Calibri" panose="020F0502020204030204" pitchFamily="34" charset="0"/>
                <a:ea typeface="黑体" pitchFamily="49" charset="-122"/>
                <a:cs typeface="Calibri" panose="020F0502020204030204" pitchFamily="34" charset="0"/>
              </a:rPr>
              <a:t>的相邻区间上不存在</a:t>
            </a:r>
            <a:r>
              <a:rPr lang="en-US" altLang="zh-CN" sz="2800" dirty="0">
                <a:latin typeface="Calibri" panose="020F0502020204030204" pitchFamily="34" charset="0"/>
                <a:ea typeface="Calibri" panose="020F0502020204030204" pitchFamily="34" charset="0"/>
                <a:cs typeface="Calibri" panose="020F0502020204030204" pitchFamily="34" charset="0"/>
              </a:rPr>
              <a:t>QTL</a:t>
            </a:r>
            <a:r>
              <a:rPr lang="zh-CN" altLang="zh-CN" sz="2800" dirty="0">
                <a:latin typeface="Calibri" panose="020F0502020204030204" pitchFamily="34" charset="0"/>
                <a:ea typeface="黑体" pitchFamily="49" charset="-122"/>
                <a:cs typeface="Calibri" panose="020F0502020204030204" pitchFamily="34" charset="0"/>
              </a:rPr>
              <a:t>时，</a:t>
            </a:r>
            <a:r>
              <a:rPr lang="zh-CN" altLang="en-US" sz="2800" dirty="0">
                <a:latin typeface="Calibri" panose="020F0502020204030204" pitchFamily="34" charset="0"/>
                <a:ea typeface="黑体" pitchFamily="49" charset="-122"/>
                <a:cs typeface="Calibri" panose="020F0502020204030204" pitchFamily="34" charset="0"/>
              </a:rPr>
              <a:t>两个侧连标记回归系数的</a:t>
            </a:r>
            <a:r>
              <a:rPr lang="zh-CN" altLang="zh-CN" sz="2800" dirty="0">
                <a:latin typeface="Calibri" panose="020F0502020204030204" pitchFamily="34" charset="0"/>
                <a:ea typeface="黑体" pitchFamily="49" charset="-122"/>
                <a:cs typeface="Calibri" panose="020F0502020204030204" pitchFamily="34" charset="0"/>
              </a:rPr>
              <a:t>估计值仅包含区间</a:t>
            </a:r>
            <a:r>
              <a:rPr lang="en-US" altLang="zh-CN" sz="2800" dirty="0">
                <a:latin typeface="Calibri" panose="020F0502020204030204" pitchFamily="34" charset="0"/>
                <a:ea typeface="Calibri" panose="020F0502020204030204" pitchFamily="34" charset="0"/>
                <a:cs typeface="Calibri" panose="020F0502020204030204" pitchFamily="34" charset="0"/>
              </a:rPr>
              <a:t> (</a:t>
            </a:r>
            <a:r>
              <a:rPr lang="en-US" altLang="zh-CN" sz="2800" i="1" dirty="0">
                <a:latin typeface="Calibri" panose="020F0502020204030204" pitchFamily="34" charset="0"/>
                <a:ea typeface="Calibri" panose="020F0502020204030204" pitchFamily="34" charset="0"/>
                <a:cs typeface="Calibri" panose="020F0502020204030204" pitchFamily="34" charset="0"/>
              </a:rPr>
              <a:t>k</a:t>
            </a:r>
            <a:r>
              <a:rPr lang="en-US" altLang="zh-CN" sz="2800" dirty="0">
                <a:latin typeface="Calibri" panose="020F0502020204030204" pitchFamily="34" charset="0"/>
                <a:ea typeface="Calibri" panose="020F0502020204030204" pitchFamily="34" charset="0"/>
                <a:cs typeface="Calibri" panose="020F0502020204030204" pitchFamily="34" charset="0"/>
              </a:rPr>
              <a:t>, </a:t>
            </a:r>
            <a:r>
              <a:rPr lang="en-US" altLang="zh-CN" sz="2800" i="1" dirty="0">
                <a:latin typeface="Calibri" panose="020F0502020204030204" pitchFamily="34" charset="0"/>
                <a:ea typeface="Calibri" panose="020F0502020204030204" pitchFamily="34" charset="0"/>
                <a:cs typeface="Calibri" panose="020F0502020204030204" pitchFamily="34" charset="0"/>
              </a:rPr>
              <a:t>k</a:t>
            </a:r>
            <a:r>
              <a:rPr lang="en-US" altLang="zh-CN" sz="2800" dirty="0">
                <a:latin typeface="Calibri" panose="020F0502020204030204" pitchFamily="34" charset="0"/>
                <a:ea typeface="Calibri" panose="020F0502020204030204" pitchFamily="34" charset="0"/>
                <a:cs typeface="Calibri" panose="020F0502020204030204" pitchFamily="34" charset="0"/>
              </a:rPr>
              <a:t>+1) </a:t>
            </a:r>
            <a:r>
              <a:rPr lang="zh-CN" altLang="zh-CN" sz="2800" dirty="0">
                <a:latin typeface="Calibri" panose="020F0502020204030204" pitchFamily="34" charset="0"/>
                <a:ea typeface="黑体" pitchFamily="49" charset="-122"/>
                <a:cs typeface="Calibri" panose="020F0502020204030204" pitchFamily="34" charset="0"/>
              </a:rPr>
              <a:t>上</a:t>
            </a:r>
            <a:r>
              <a:rPr lang="en-US" altLang="zh-CN" sz="2800" dirty="0">
                <a:latin typeface="Calibri" panose="020F0502020204030204" pitchFamily="34" charset="0"/>
                <a:ea typeface="Calibri" panose="020F0502020204030204" pitchFamily="34" charset="0"/>
                <a:cs typeface="Calibri" panose="020F0502020204030204" pitchFamily="34" charset="0"/>
              </a:rPr>
              <a:t>QTL</a:t>
            </a:r>
            <a:r>
              <a:rPr lang="zh-CN" altLang="zh-CN" sz="2800" dirty="0">
                <a:latin typeface="Calibri" panose="020F0502020204030204" pitchFamily="34" charset="0"/>
                <a:ea typeface="黑体" pitchFamily="49" charset="-122"/>
                <a:cs typeface="Calibri" panose="020F0502020204030204" pitchFamily="34" charset="0"/>
              </a:rPr>
              <a:t>位置和加性效应的信息</a:t>
            </a:r>
            <a:r>
              <a:rPr lang="en-US" altLang="zh-CN" sz="2800" dirty="0">
                <a:latin typeface="Calibri" panose="020F0502020204030204" pitchFamily="34" charset="0"/>
                <a:ea typeface="Calibri" panose="020F0502020204030204" pitchFamily="34" charset="0"/>
                <a:cs typeface="Calibri" panose="020F0502020204030204" pitchFamily="34" charset="0"/>
              </a:rPr>
              <a:t> </a:t>
            </a:r>
            <a:endParaRPr lang="zh-CN" altLang="zh-CN" sz="2800" dirty="0">
              <a:latin typeface="Calibri" panose="020F0502020204030204" pitchFamily="34" charset="0"/>
              <a:ea typeface="黑体" pitchFamily="49" charset="-122"/>
              <a:cs typeface="Calibri" panose="020F0502020204030204" pitchFamily="34" charset="0"/>
            </a:endParaRPr>
          </a:p>
        </p:txBody>
      </p:sp>
      <p:sp>
        <p:nvSpPr>
          <p:cNvPr id="1024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0245"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0246"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0247"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0248"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0249" name="Rectangle 1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0250" name="Rectangle 1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0251" name="Rectangle 1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0252"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025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0254" name="Rectangle 3"/>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0255"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graphicFrame>
        <p:nvGraphicFramePr>
          <p:cNvPr id="10256" name="对象 11"/>
          <p:cNvGraphicFramePr>
            <a:graphicFrameLocks noChangeAspect="1"/>
          </p:cNvGraphicFramePr>
          <p:nvPr>
            <p:extLst>
              <p:ext uri="{D42A27DB-BD31-4B8C-83A1-F6EECF244321}">
                <p14:modId xmlns:p14="http://schemas.microsoft.com/office/powerpoint/2010/main" val="66100731"/>
              </p:ext>
            </p:extLst>
          </p:nvPr>
        </p:nvGraphicFramePr>
        <p:xfrm>
          <a:off x="2279576" y="3573512"/>
          <a:ext cx="2663825" cy="863600"/>
        </p:xfrm>
        <a:graphic>
          <a:graphicData uri="http://schemas.openxmlformats.org/presentationml/2006/ole">
            <mc:AlternateContent xmlns:mc="http://schemas.openxmlformats.org/markup-compatibility/2006">
              <mc:Choice xmlns:v="urn:schemas-microsoft-com:vml" Requires="v">
                <p:oleObj spid="_x0000_s50363" name="公式" r:id="rId3" imgW="1206360" imgH="368280" progId="Equation.3">
                  <p:embed/>
                </p:oleObj>
              </mc:Choice>
              <mc:Fallback>
                <p:oleObj name="公式" r:id="rId3" imgW="1206360" imgH="368280" progId="Equation.3">
                  <p:embed/>
                  <p:pic>
                    <p:nvPicPr>
                      <p:cNvPr id="10256" name="对象 11"/>
                      <p:cNvPicPr>
                        <a:picLocks noChangeAspect="1" noChangeArrowheads="1"/>
                      </p:cNvPicPr>
                      <p:nvPr/>
                    </p:nvPicPr>
                    <p:blipFill>
                      <a:blip r:embed="rId4"/>
                      <a:srcRect/>
                      <a:stretch>
                        <a:fillRect/>
                      </a:stretch>
                    </p:blipFill>
                    <p:spPr bwMode="auto">
                      <a:xfrm>
                        <a:off x="2279576" y="3573512"/>
                        <a:ext cx="2663825" cy="863600"/>
                      </a:xfrm>
                      <a:prstGeom prst="rect">
                        <a:avLst/>
                      </a:prstGeom>
                      <a:noFill/>
                      <a:ln>
                        <a:noFill/>
                      </a:ln>
                    </p:spPr>
                  </p:pic>
                </p:oleObj>
              </mc:Fallback>
            </mc:AlternateContent>
          </a:graphicData>
        </a:graphic>
      </p:graphicFrame>
      <p:sp>
        <p:nvSpPr>
          <p:cNvPr id="10257" name="矩形 13"/>
          <p:cNvSpPr>
            <a:spLocks noChangeArrowheads="1"/>
          </p:cNvSpPr>
          <p:nvPr/>
        </p:nvSpPr>
        <p:spPr bwMode="auto">
          <a:xfrm>
            <a:off x="4871864" y="3645520"/>
            <a:ext cx="38427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r>
              <a:rPr lang="zh-CN" altLang="zh-CN" sz="2400" dirty="0">
                <a:latin typeface="Calibri" panose="020F0502020204030204" pitchFamily="34" charset="0"/>
                <a:ea typeface="黑体" pitchFamily="49" charset="-122"/>
                <a:cs typeface="Calibri" panose="020F0502020204030204" pitchFamily="34" charset="0"/>
              </a:rPr>
              <a:t>，</a:t>
            </a:r>
            <a:r>
              <a:rPr lang="en-US" altLang="zh-CN" sz="2400" i="1" dirty="0" err="1">
                <a:latin typeface="Calibri" panose="020F0502020204030204" pitchFamily="34" charset="0"/>
                <a:ea typeface="Calibri" panose="020F0502020204030204" pitchFamily="34" charset="0"/>
                <a:cs typeface="Calibri" panose="020F0502020204030204" pitchFamily="34" charset="0"/>
              </a:rPr>
              <a:t>i</a:t>
            </a:r>
            <a:r>
              <a:rPr lang="en-US" altLang="zh-CN" sz="2400" dirty="0">
                <a:latin typeface="Calibri" panose="020F0502020204030204" pitchFamily="34" charset="0"/>
                <a:ea typeface="Calibri" panose="020F0502020204030204" pitchFamily="34" charset="0"/>
                <a:cs typeface="Calibri" panose="020F0502020204030204" pitchFamily="34" charset="0"/>
              </a:rPr>
              <a:t>=1, 2, </a:t>
            </a:r>
            <a:r>
              <a:rPr lang="zh-CN" altLang="zh-CN" sz="2400" dirty="0">
                <a:latin typeface="Calibri" panose="020F0502020204030204" pitchFamily="34" charset="0"/>
                <a:ea typeface="黑体" pitchFamily="49" charset="-122"/>
                <a:cs typeface="Calibri" panose="020F0502020204030204" pitchFamily="34" charset="0"/>
              </a:rPr>
              <a:t>…</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sz="2400" i="1" dirty="0">
                <a:latin typeface="Calibri" panose="020F0502020204030204" pitchFamily="34" charset="0"/>
                <a:ea typeface="Calibri" panose="020F0502020204030204" pitchFamily="34" charset="0"/>
                <a:cs typeface="Calibri" panose="020F0502020204030204" pitchFamily="34" charset="0"/>
              </a:rPr>
              <a:t>n</a:t>
            </a:r>
            <a:r>
              <a:rPr lang="zh-CN" altLang="zh-CN" sz="2400" dirty="0">
                <a:latin typeface="Calibri" panose="020F0502020204030204" pitchFamily="34" charset="0"/>
                <a:ea typeface="黑体" pitchFamily="49" charset="-122"/>
                <a:cs typeface="Calibri" panose="020F0502020204030204" pitchFamily="34" charset="0"/>
              </a:rPr>
              <a:t>，</a:t>
            </a:r>
            <a:r>
              <a:rPr lang="en-US" altLang="zh-CN" sz="2400" i="1" dirty="0">
                <a:latin typeface="Calibri" panose="020F0502020204030204" pitchFamily="34" charset="0"/>
                <a:ea typeface="Calibri" panose="020F0502020204030204" pitchFamily="34" charset="0"/>
                <a:cs typeface="Calibri" panose="020F0502020204030204" pitchFamily="34" charset="0"/>
              </a:rPr>
              <a:t>n</a:t>
            </a:r>
            <a:r>
              <a:rPr lang="zh-CN" altLang="zh-CN" sz="2400" dirty="0">
                <a:latin typeface="Calibri" panose="020F0502020204030204" pitchFamily="34" charset="0"/>
                <a:ea typeface="黑体" pitchFamily="49" charset="-122"/>
                <a:cs typeface="Calibri" panose="020F0502020204030204" pitchFamily="34" charset="0"/>
              </a:rPr>
              <a:t>为群体大小</a:t>
            </a:r>
            <a:endParaRPr lang="zh-CN" altLang="en-US" sz="2400" dirty="0">
              <a:latin typeface="Calibri" panose="020F0502020204030204" pitchFamily="34" charset="0"/>
              <a:ea typeface="黑体" pitchFamily="49" charset="-122"/>
              <a:cs typeface="Calibri" panose="020F0502020204030204" pitchFamily="34" charset="0"/>
            </a:endParaRPr>
          </a:p>
        </p:txBody>
      </p:sp>
    </p:spTree>
    <p:extLst>
      <p:ext uri="{BB962C8B-B14F-4D97-AF65-F5344CB8AC3E}">
        <p14:creationId xmlns:p14="http://schemas.microsoft.com/office/powerpoint/2010/main" val="1305803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p:txBody>
          <a:bodyPr>
            <a:normAutofit/>
          </a:bodyPr>
          <a:lstStyle/>
          <a:p>
            <a:r>
              <a:rPr lang="zh-CN" altLang="zh-CN" sz="3600" b="1" dirty="0">
                <a:solidFill>
                  <a:srgbClr val="C00000"/>
                </a:solidFill>
                <a:latin typeface="Calibri" panose="020F0502020204030204" pitchFamily="34" charset="0"/>
                <a:ea typeface="黑体" pitchFamily="49" charset="-122"/>
                <a:cs typeface="Calibri" panose="020F0502020204030204" pitchFamily="34" charset="0"/>
              </a:rPr>
              <a:t>完备区间</a:t>
            </a:r>
            <a:r>
              <a:rPr lang="zh-CN" altLang="en-US" sz="3600" b="1" dirty="0" smtClean="0">
                <a:solidFill>
                  <a:srgbClr val="C00000"/>
                </a:solidFill>
                <a:latin typeface="Calibri" panose="020F0502020204030204" pitchFamily="34" charset="0"/>
                <a:ea typeface="黑体" pitchFamily="49" charset="-122"/>
                <a:cs typeface="Calibri" panose="020F0502020204030204" pitchFamily="34" charset="0"/>
              </a:rPr>
              <a:t>作图 </a:t>
            </a:r>
            <a:r>
              <a:rPr lang="en-US" altLang="zh-CN" sz="3600" b="1" dirty="0" smtClean="0">
                <a:solidFill>
                  <a:srgbClr val="C00000"/>
                </a:solidFill>
                <a:latin typeface="Calibri" panose="020F0502020204030204" pitchFamily="34" charset="0"/>
                <a:ea typeface="黑体" pitchFamily="49" charset="-122"/>
                <a:cs typeface="Calibri" panose="020F0502020204030204" pitchFamily="34" charset="0"/>
              </a:rPr>
              <a:t>(ICIM) </a:t>
            </a:r>
            <a:r>
              <a:rPr lang="zh-CN" altLang="en-US" sz="3600" b="1" dirty="0" smtClean="0">
                <a:solidFill>
                  <a:srgbClr val="C00000"/>
                </a:solidFill>
                <a:latin typeface="Calibri" panose="020F0502020204030204" pitchFamily="34" charset="0"/>
                <a:ea typeface="黑体" pitchFamily="49" charset="-122"/>
                <a:cs typeface="Calibri" panose="020F0502020204030204" pitchFamily="34" charset="0"/>
              </a:rPr>
              <a:t>的两</a:t>
            </a:r>
            <a:r>
              <a:rPr lang="zh-CN" altLang="en-US" sz="3600" b="1" dirty="0">
                <a:solidFill>
                  <a:srgbClr val="C00000"/>
                </a:solidFill>
                <a:latin typeface="Calibri" panose="020F0502020204030204" pitchFamily="34" charset="0"/>
                <a:ea typeface="黑体" pitchFamily="49" charset="-122"/>
                <a:cs typeface="Calibri" panose="020F0502020204030204" pitchFamily="34" charset="0"/>
              </a:rPr>
              <a:t>步骤</a:t>
            </a:r>
            <a:r>
              <a:rPr lang="zh-CN" altLang="zh-CN" sz="3600" b="1" dirty="0">
                <a:solidFill>
                  <a:srgbClr val="C00000"/>
                </a:solidFill>
                <a:latin typeface="Calibri" panose="020F0502020204030204" pitchFamily="34" charset="0"/>
                <a:ea typeface="黑体" pitchFamily="49" charset="-122"/>
                <a:cs typeface="Calibri" panose="020F0502020204030204" pitchFamily="34" charset="0"/>
              </a:rPr>
              <a:t>作图</a:t>
            </a:r>
            <a:r>
              <a:rPr lang="zh-CN" altLang="en-US" sz="3600" b="1" dirty="0">
                <a:solidFill>
                  <a:srgbClr val="C00000"/>
                </a:solidFill>
                <a:latin typeface="Calibri" panose="020F0502020204030204" pitchFamily="34" charset="0"/>
                <a:ea typeface="黑体" pitchFamily="49" charset="-122"/>
                <a:cs typeface="Calibri" panose="020F0502020204030204" pitchFamily="34" charset="0"/>
              </a:rPr>
              <a:t>策略</a:t>
            </a:r>
            <a:endPar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1267" name="内容占位符 3"/>
          <p:cNvSpPr>
            <a:spLocks noGrp="1"/>
          </p:cNvSpPr>
          <p:nvPr>
            <p:ph idx="1"/>
          </p:nvPr>
        </p:nvSpPr>
        <p:spPr>
          <a:xfrm>
            <a:off x="1295402" y="2492896"/>
            <a:ext cx="9601196" cy="3680380"/>
          </a:xfrm>
        </p:spPr>
        <p:txBody>
          <a:bodyPr>
            <a:normAutofit fontScale="92500"/>
          </a:bodyPr>
          <a:lstStyle/>
          <a:p>
            <a:pPr>
              <a:lnSpc>
                <a:spcPct val="110000"/>
              </a:lnSpc>
            </a:pPr>
            <a:r>
              <a:rPr lang="en-US" altLang="zh-CN" sz="3000" dirty="0" smtClean="0">
                <a:latin typeface="Calibri" panose="020F0502020204030204" pitchFamily="34" charset="0"/>
                <a:ea typeface="Calibri" panose="020F0502020204030204" pitchFamily="34" charset="0"/>
                <a:cs typeface="Calibri" panose="020F0502020204030204" pitchFamily="34" charset="0"/>
              </a:rPr>
              <a:t>ICIM (inclusive composite interval mapping)</a:t>
            </a:r>
            <a:r>
              <a:rPr lang="zh-CN" altLang="en-US" sz="3000" dirty="0" smtClean="0">
                <a:latin typeface="Calibri" panose="020F0502020204030204" pitchFamily="34" charset="0"/>
                <a:ea typeface="Calibri" panose="020F0502020204030204" pitchFamily="34" charset="0"/>
                <a:cs typeface="Calibri" panose="020F0502020204030204" pitchFamily="34" charset="0"/>
              </a:rPr>
              <a:t> </a:t>
            </a:r>
            <a:r>
              <a:rPr lang="zh-CN" altLang="en-US" sz="3000" dirty="0" smtClean="0">
                <a:latin typeface="Calibri" panose="020F0502020204030204" pitchFamily="34" charset="0"/>
                <a:ea typeface="黑体" pitchFamily="49" charset="-122"/>
                <a:cs typeface="Calibri" panose="020F0502020204030204" pitchFamily="34" charset="0"/>
              </a:rPr>
              <a:t>两</a:t>
            </a:r>
            <a:r>
              <a:rPr lang="zh-CN" altLang="en-US" sz="3000" dirty="0">
                <a:latin typeface="Calibri" panose="020F0502020204030204" pitchFamily="34" charset="0"/>
                <a:ea typeface="黑体" pitchFamily="49" charset="-122"/>
                <a:cs typeface="Calibri" panose="020F0502020204030204" pitchFamily="34" charset="0"/>
              </a:rPr>
              <a:t>步骤</a:t>
            </a:r>
            <a:r>
              <a:rPr lang="zh-CN" altLang="zh-CN" sz="3000" dirty="0">
                <a:latin typeface="Calibri" panose="020F0502020204030204" pitchFamily="34" charset="0"/>
                <a:ea typeface="黑体" pitchFamily="49" charset="-122"/>
                <a:cs typeface="Calibri" panose="020F0502020204030204" pitchFamily="34" charset="0"/>
              </a:rPr>
              <a:t>作图</a:t>
            </a:r>
            <a:r>
              <a:rPr lang="zh-CN" altLang="en-US" sz="3000" dirty="0">
                <a:latin typeface="Calibri" panose="020F0502020204030204" pitchFamily="34" charset="0"/>
                <a:ea typeface="黑体" pitchFamily="49" charset="-122"/>
                <a:cs typeface="Calibri" panose="020F0502020204030204" pitchFamily="34" charset="0"/>
              </a:rPr>
              <a:t>策略</a:t>
            </a:r>
            <a:endParaRPr lang="en-US" altLang="zh-CN" sz="3000" dirty="0">
              <a:latin typeface="Calibri" panose="020F0502020204030204" pitchFamily="34" charset="0"/>
              <a:ea typeface="Calibri" panose="020F0502020204030204" pitchFamily="34" charset="0"/>
              <a:cs typeface="Calibri" panose="020F0502020204030204" pitchFamily="34" charset="0"/>
            </a:endParaRPr>
          </a:p>
          <a:p>
            <a:pPr lvl="1">
              <a:lnSpc>
                <a:spcPct val="110000"/>
              </a:lnSpc>
            </a:pPr>
            <a:r>
              <a:rPr lang="zh-CN" altLang="zh-CN" sz="2600" dirty="0" smtClean="0">
                <a:latin typeface="Calibri" panose="020F0502020204030204" pitchFamily="34" charset="0"/>
                <a:ea typeface="黑体" pitchFamily="49" charset="-122"/>
                <a:cs typeface="Calibri" panose="020F0502020204030204" pitchFamily="34" charset="0"/>
              </a:rPr>
              <a:t>第一步，利用所有标记的信息，通过逐步回归选择重要的标记变量并估计其效应</a:t>
            </a:r>
            <a:r>
              <a:rPr lang="zh-CN" altLang="en-US" sz="2600" dirty="0" smtClean="0">
                <a:latin typeface="Calibri" panose="020F0502020204030204" pitchFamily="34" charset="0"/>
                <a:ea typeface="黑体" pitchFamily="49" charset="-122"/>
                <a:cs typeface="Calibri" panose="020F0502020204030204" pitchFamily="34" charset="0"/>
              </a:rPr>
              <a:t>，尽量把所有的遗传变异都拟合在表型对标记的回归模型中（不同类型群体、不同遗传效应模型，有着不同的线性模型）</a:t>
            </a:r>
            <a:endParaRPr lang="en-US" altLang="zh-CN" sz="2600" dirty="0" smtClean="0">
              <a:latin typeface="Calibri" panose="020F0502020204030204" pitchFamily="34" charset="0"/>
              <a:ea typeface="Calibri" panose="020F0502020204030204" pitchFamily="34" charset="0"/>
              <a:cs typeface="Calibri" panose="020F0502020204030204" pitchFamily="34" charset="0"/>
            </a:endParaRPr>
          </a:p>
          <a:p>
            <a:pPr lvl="1">
              <a:lnSpc>
                <a:spcPct val="110000"/>
              </a:lnSpc>
            </a:pPr>
            <a:r>
              <a:rPr lang="zh-CN" altLang="zh-CN" sz="2600" dirty="0" smtClean="0">
                <a:latin typeface="Calibri" panose="020F0502020204030204" pitchFamily="34" charset="0"/>
                <a:ea typeface="黑体" pitchFamily="49" charset="-122"/>
                <a:cs typeface="Calibri" panose="020F0502020204030204" pitchFamily="34" charset="0"/>
              </a:rPr>
              <a:t>第二步，</a:t>
            </a:r>
            <a:r>
              <a:rPr lang="zh-CN" altLang="en-US" sz="2600" dirty="0" smtClean="0">
                <a:latin typeface="Calibri" panose="020F0502020204030204" pitchFamily="34" charset="0"/>
                <a:ea typeface="黑体" pitchFamily="49" charset="-122"/>
                <a:cs typeface="Calibri" panose="020F0502020204030204" pitchFamily="34" charset="0"/>
              </a:rPr>
              <a:t>在检测</a:t>
            </a:r>
            <a:r>
              <a:rPr lang="en-US" altLang="zh-CN" sz="2600" dirty="0" smtClean="0">
                <a:latin typeface="Calibri" panose="020F0502020204030204" pitchFamily="34" charset="0"/>
                <a:ea typeface="Calibri" panose="020F0502020204030204" pitchFamily="34" charset="0"/>
                <a:cs typeface="Calibri" panose="020F0502020204030204" pitchFamily="34" charset="0"/>
              </a:rPr>
              <a:t>QTL</a:t>
            </a:r>
            <a:r>
              <a:rPr lang="zh-CN" altLang="en-US" sz="2600" dirty="0" smtClean="0">
                <a:latin typeface="Calibri" panose="020F0502020204030204" pitchFamily="34" charset="0"/>
                <a:ea typeface="黑体" pitchFamily="49" charset="-122"/>
                <a:cs typeface="Calibri" panose="020F0502020204030204" pitchFamily="34" charset="0"/>
              </a:rPr>
              <a:t>一维或二维扫描过程中，</a:t>
            </a:r>
            <a:r>
              <a:rPr lang="zh-CN" altLang="zh-CN" sz="2600" dirty="0" smtClean="0">
                <a:latin typeface="Calibri" panose="020F0502020204030204" pitchFamily="34" charset="0"/>
                <a:ea typeface="黑体" pitchFamily="49" charset="-122"/>
                <a:cs typeface="Calibri" panose="020F0502020204030204" pitchFamily="34" charset="0"/>
              </a:rPr>
              <a:t>利用逐步回归得到的线性模型矫正表型数据，利用矫正后的数据进行区间作图</a:t>
            </a:r>
            <a:r>
              <a:rPr lang="zh-CN" altLang="en-US" sz="2600" dirty="0" smtClean="0">
                <a:latin typeface="Calibri" panose="020F0502020204030204" pitchFamily="34" charset="0"/>
                <a:ea typeface="黑体" pitchFamily="49" charset="-122"/>
                <a:cs typeface="Calibri" panose="020F0502020204030204" pitchFamily="34" charset="0"/>
              </a:rPr>
              <a:t>，以达到控制背景遗传变异对当前区间上</a:t>
            </a:r>
            <a:r>
              <a:rPr lang="en-US" altLang="zh-CN" sz="2600" dirty="0" smtClean="0">
                <a:latin typeface="Calibri" panose="020F0502020204030204" pitchFamily="34" charset="0"/>
                <a:ea typeface="Calibri" panose="020F0502020204030204" pitchFamily="34" charset="0"/>
                <a:cs typeface="Calibri" panose="020F0502020204030204" pitchFamily="34" charset="0"/>
              </a:rPr>
              <a:t>QTL</a:t>
            </a:r>
            <a:r>
              <a:rPr lang="zh-CN" altLang="en-US" sz="2600" dirty="0" smtClean="0">
                <a:latin typeface="Calibri" panose="020F0502020204030204" pitchFamily="34" charset="0"/>
                <a:ea typeface="黑体" pitchFamily="49" charset="-122"/>
                <a:cs typeface="Calibri" panose="020F0502020204030204" pitchFamily="34" charset="0"/>
              </a:rPr>
              <a:t>检测的影响 </a:t>
            </a:r>
            <a:endParaRPr lang="en-US" altLang="zh-CN" sz="2600" dirty="0" smtClean="0">
              <a:latin typeface="Calibri" panose="020F0502020204030204" pitchFamily="34" charset="0"/>
              <a:ea typeface="Calibri" panose="020F0502020204030204" pitchFamily="34" charset="0"/>
              <a:cs typeface="Calibri" panose="020F0502020204030204" pitchFamily="34" charset="0"/>
            </a:endParaRPr>
          </a:p>
        </p:txBody>
      </p:sp>
      <p:sp>
        <p:nvSpPr>
          <p:cNvPr id="11268"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1269"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1270"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1271"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1272"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1273" name="Rectangle 1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1274" name="Rectangle 1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1275" name="Rectangle 1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1276"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1277"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
        <p:nvSpPr>
          <p:cNvPr id="11278" name="Rectangle 3"/>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Font typeface="Wingdings" pitchFamily="2" charset="2"/>
              <a:buChar char="Ø"/>
              <a:defRPr sz="3200">
                <a:solidFill>
                  <a:schemeClr val="tx1"/>
                </a:solidFill>
                <a:latin typeface="Arial" charset="0"/>
                <a:ea typeface="宋体" pitchFamily="2" charset="-122"/>
              </a:defRPr>
            </a:lvl1pPr>
            <a:lvl2pPr marL="742950" indent="-285750">
              <a:spcBef>
                <a:spcPct val="20000"/>
              </a:spcBef>
              <a:buClr>
                <a:schemeClr val="tx2"/>
              </a:buClr>
              <a:buFont typeface="Wingdings" pitchFamily="2" charset="2"/>
              <a:buChar char="§"/>
              <a:defRPr sz="2800">
                <a:solidFill>
                  <a:schemeClr val="tx1"/>
                </a:solidFill>
                <a:latin typeface="Arial" charset="0"/>
                <a:ea typeface="宋体" pitchFamily="2" charset="-122"/>
              </a:defRPr>
            </a:lvl2pPr>
            <a:lvl3pPr marL="1143000" indent="-228600">
              <a:spcBef>
                <a:spcPct val="20000"/>
              </a:spcBef>
              <a:buClr>
                <a:schemeClr val="hlink"/>
              </a:buClr>
              <a:buChar char="•"/>
              <a:defRPr sz="2400">
                <a:solidFill>
                  <a:schemeClr val="tx1"/>
                </a:solidFill>
                <a:latin typeface="Arial" charset="0"/>
                <a:ea typeface="宋体" pitchFamily="2" charset="-122"/>
              </a:defRPr>
            </a:lvl3pPr>
            <a:lvl4pPr marL="1600200" indent="-228600">
              <a:spcBef>
                <a:spcPct val="20000"/>
              </a:spcBef>
              <a:buClr>
                <a:schemeClr val="hlink"/>
              </a:buClr>
              <a:buFont typeface="Wingdings" pitchFamily="2" charset="2"/>
              <a:buChar char="ü"/>
              <a:defRPr sz="2000">
                <a:solidFill>
                  <a:schemeClr val="tx1"/>
                </a:solidFill>
                <a:latin typeface="Arial" charset="0"/>
                <a:ea typeface="宋体" pitchFamily="2" charset="-122"/>
              </a:defRPr>
            </a:lvl4pPr>
            <a:lvl5pPr marL="2057400" indent="-228600">
              <a:spcBef>
                <a:spcPct val="20000"/>
              </a:spcBef>
              <a:buClr>
                <a:schemeClr val="hlink"/>
              </a:buClr>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ea typeface="宋体" pitchFamily="2" charset="-122"/>
              </a:defRPr>
            </a:lvl9pPr>
          </a:lstStyle>
          <a:p>
            <a:pPr>
              <a:spcBef>
                <a:spcPct val="0"/>
              </a:spcBef>
              <a:buClrTx/>
              <a:buFontTx/>
              <a:buNone/>
            </a:pPr>
            <a:endParaRPr lang="zh-CN" altLang="en-US" sz="1800"/>
          </a:p>
        </p:txBody>
      </p:sp>
    </p:spTree>
    <p:extLst>
      <p:ext uri="{BB962C8B-B14F-4D97-AF65-F5344CB8AC3E}">
        <p14:creationId xmlns:p14="http://schemas.microsoft.com/office/powerpoint/2010/main" val="25635655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p:cNvSpPr>
            <a:spLocks noGrp="1"/>
          </p:cNvSpPr>
          <p:nvPr>
            <p:ph type="title"/>
          </p:nvPr>
        </p:nvSpPr>
        <p:spPr>
          <a:xfrm>
            <a:off x="1047848" y="614255"/>
            <a:ext cx="10058400" cy="870529"/>
          </a:xfrm>
        </p:spPr>
        <p:txBody>
          <a:bodyPr>
            <a:noAutofit/>
          </a:bodyPr>
          <a:lstStyle/>
          <a:p>
            <a:pPr algn="ctr">
              <a:defRPr/>
            </a:pP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ICIM</a:t>
            </a:r>
            <a:r>
              <a:rPr lang="zh-CN" altLang="en-US" sz="3600" b="1" dirty="0">
                <a:solidFill>
                  <a:srgbClr val="C00000"/>
                </a:solidFill>
                <a:latin typeface="Calibri" panose="020F0502020204030204" pitchFamily="34" charset="0"/>
                <a:ea typeface="黑体" pitchFamily="49" charset="-122"/>
                <a:cs typeface="Calibri" panose="020F0502020204030204" pitchFamily="34" charset="0"/>
              </a:rPr>
              <a:t>大幅度提高了</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QTL</a:t>
            </a:r>
            <a:r>
              <a:rPr lang="zh-CN" altLang="en-US" sz="3600" b="1" dirty="0">
                <a:solidFill>
                  <a:srgbClr val="C00000"/>
                </a:solidFill>
                <a:latin typeface="Calibri" panose="020F0502020204030204" pitchFamily="34" charset="0"/>
                <a:ea typeface="黑体" pitchFamily="49" charset="-122"/>
                <a:cs typeface="Calibri" panose="020F0502020204030204" pitchFamily="34" charset="0"/>
              </a:rPr>
              <a:t>的检测功效</a:t>
            </a:r>
          </a:p>
        </p:txBody>
      </p:sp>
      <p:sp>
        <p:nvSpPr>
          <p:cNvPr id="22532" name="TextBox 3"/>
          <p:cNvSpPr txBox="1">
            <a:spLocks noChangeArrowheads="1"/>
          </p:cNvSpPr>
          <p:nvPr/>
        </p:nvSpPr>
        <p:spPr bwMode="auto">
          <a:xfrm>
            <a:off x="7459299" y="1772816"/>
            <a:ext cx="3749269" cy="3785652"/>
          </a:xfrm>
          <a:prstGeom prst="rect">
            <a:avLst/>
          </a:prstGeom>
          <a:noFill/>
          <a:ln w="9525">
            <a:noFill/>
            <a:miter lim="800000"/>
            <a:headEnd/>
            <a:tailEnd/>
          </a:ln>
        </p:spPr>
        <p:txBody>
          <a:bodyPr wrap="square">
            <a:spAutoFit/>
          </a:bodyPr>
          <a:lstStyle/>
          <a:p>
            <a:pPr>
              <a:defRPr/>
            </a:pPr>
            <a:r>
              <a:rPr lang="zh-CN" altLang="en-US" sz="2400" dirty="0">
                <a:latin typeface="Calibri" panose="020F0502020204030204" pitchFamily="34" charset="0"/>
                <a:ea typeface="黑体" panose="02010609060101010101" pitchFamily="49" charset="-122"/>
                <a:cs typeface="Calibri" panose="020F0502020204030204" pitchFamily="34" charset="0"/>
              </a:rPr>
              <a:t>简单区间作图</a:t>
            </a:r>
            <a:r>
              <a:rPr lang="en-US" altLang="zh-CN" sz="2400" dirty="0">
                <a:latin typeface="Calibri" panose="020F0502020204030204" pitchFamily="34" charset="0"/>
                <a:ea typeface="Calibri" panose="020F0502020204030204" pitchFamily="34" charset="0"/>
                <a:cs typeface="Calibri" panose="020F0502020204030204" pitchFamily="34" charset="0"/>
              </a:rPr>
              <a:t> (IM, 1989</a:t>
            </a:r>
            <a:r>
              <a:rPr lang="en-US" altLang="zh-CN" sz="2400" dirty="0" smtClean="0">
                <a:latin typeface="Calibri" panose="020F0502020204030204" pitchFamily="34" charset="0"/>
                <a:ea typeface="Calibri" panose="020F0502020204030204" pitchFamily="34" charset="0"/>
                <a:cs typeface="Calibri" panose="020F0502020204030204" pitchFamily="34" charset="0"/>
              </a:rPr>
              <a:t>)</a:t>
            </a:r>
          </a:p>
          <a:p>
            <a:pPr>
              <a:defRPr/>
            </a:pPr>
            <a:endParaRPr lang="en-US" altLang="zh-CN" sz="2400" dirty="0" smtClean="0">
              <a:latin typeface="Calibri" panose="020F0502020204030204" pitchFamily="34" charset="0"/>
              <a:ea typeface="黑体" panose="02010609060101010101" pitchFamily="49" charset="-122"/>
              <a:cs typeface="Calibri" panose="020F0502020204030204" pitchFamily="34" charset="0"/>
            </a:endParaRPr>
          </a:p>
          <a:p>
            <a:pPr>
              <a:defRPr/>
            </a:pPr>
            <a:endParaRPr lang="en-US" altLang="zh-CN" sz="2400" dirty="0">
              <a:latin typeface="Calibri" panose="020F0502020204030204" pitchFamily="34" charset="0"/>
              <a:ea typeface="黑体" panose="02010609060101010101" pitchFamily="49" charset="-122"/>
              <a:cs typeface="Calibri" panose="020F0502020204030204" pitchFamily="34" charset="0"/>
            </a:endParaRPr>
          </a:p>
          <a:p>
            <a:pPr>
              <a:defRPr/>
            </a:pPr>
            <a:endParaRPr lang="en-US" altLang="zh-CN" sz="2400" dirty="0" smtClean="0">
              <a:latin typeface="Calibri" panose="020F0502020204030204" pitchFamily="34" charset="0"/>
              <a:ea typeface="黑体" panose="02010609060101010101" pitchFamily="49" charset="-122"/>
              <a:cs typeface="Calibri" panose="020F0502020204030204" pitchFamily="34" charset="0"/>
            </a:endParaRPr>
          </a:p>
          <a:p>
            <a:pPr>
              <a:defRPr/>
            </a:pPr>
            <a:endParaRPr lang="en-US" altLang="zh-CN" sz="2400" dirty="0">
              <a:latin typeface="Calibri" panose="020F0502020204030204" pitchFamily="34" charset="0"/>
              <a:ea typeface="黑体" panose="02010609060101010101" pitchFamily="49" charset="-122"/>
              <a:cs typeface="Calibri" panose="020F0502020204030204" pitchFamily="34" charset="0"/>
            </a:endParaRPr>
          </a:p>
          <a:p>
            <a:pPr>
              <a:defRPr/>
            </a:pPr>
            <a:r>
              <a:rPr lang="zh-CN" altLang="en-US" sz="2400" dirty="0" smtClean="0">
                <a:latin typeface="Calibri" panose="020F0502020204030204" pitchFamily="34" charset="0"/>
                <a:ea typeface="黑体" panose="02010609060101010101" pitchFamily="49" charset="-122"/>
                <a:cs typeface="Calibri" panose="020F0502020204030204" pitchFamily="34" charset="0"/>
              </a:rPr>
              <a:t>复合</a:t>
            </a:r>
            <a:r>
              <a:rPr lang="zh-CN" altLang="en-US" sz="2400" dirty="0">
                <a:latin typeface="Calibri" panose="020F0502020204030204" pitchFamily="34" charset="0"/>
                <a:ea typeface="黑体" panose="02010609060101010101" pitchFamily="49" charset="-122"/>
                <a:cs typeface="Calibri" panose="020F0502020204030204" pitchFamily="34" charset="0"/>
              </a:rPr>
              <a:t>区间作图</a:t>
            </a:r>
            <a:r>
              <a:rPr lang="en-US" altLang="zh-CN" sz="2400" dirty="0">
                <a:latin typeface="Calibri" panose="020F0502020204030204" pitchFamily="34" charset="0"/>
                <a:ea typeface="Calibri" panose="020F0502020204030204" pitchFamily="34" charset="0"/>
                <a:cs typeface="Calibri" panose="020F0502020204030204" pitchFamily="34" charset="0"/>
              </a:rPr>
              <a:t> (CIM, 1994</a:t>
            </a:r>
            <a:r>
              <a:rPr lang="en-US" altLang="zh-CN" sz="2400" dirty="0" smtClean="0">
                <a:latin typeface="Calibri" panose="020F0502020204030204" pitchFamily="34" charset="0"/>
                <a:ea typeface="Calibri" panose="020F0502020204030204" pitchFamily="34" charset="0"/>
                <a:cs typeface="Calibri" panose="020F0502020204030204" pitchFamily="34" charset="0"/>
              </a:rPr>
              <a:t>)</a:t>
            </a:r>
          </a:p>
          <a:p>
            <a:pPr>
              <a:defRPr/>
            </a:pPr>
            <a:endParaRPr lang="en-US" altLang="zh-CN" sz="2400" dirty="0" smtClean="0">
              <a:latin typeface="Calibri" panose="020F0502020204030204" pitchFamily="34" charset="0"/>
              <a:ea typeface="黑体" panose="02010609060101010101" pitchFamily="49" charset="-122"/>
              <a:cs typeface="Calibri" panose="020F0502020204030204" pitchFamily="34" charset="0"/>
            </a:endParaRPr>
          </a:p>
          <a:p>
            <a:pPr>
              <a:defRPr/>
            </a:pPr>
            <a:endParaRPr lang="en-US" altLang="zh-CN" sz="2400" dirty="0">
              <a:latin typeface="Calibri" panose="020F0502020204030204" pitchFamily="34" charset="0"/>
              <a:ea typeface="黑体" panose="02010609060101010101" pitchFamily="49" charset="-122"/>
              <a:cs typeface="Calibri" panose="020F0502020204030204" pitchFamily="34" charset="0"/>
            </a:endParaRPr>
          </a:p>
          <a:p>
            <a:pPr>
              <a:defRPr/>
            </a:pPr>
            <a:endParaRPr lang="en-US" altLang="zh-CN" sz="2400" dirty="0" smtClean="0">
              <a:latin typeface="Calibri" panose="020F0502020204030204" pitchFamily="34" charset="0"/>
              <a:ea typeface="黑体" panose="02010609060101010101" pitchFamily="49" charset="-122"/>
              <a:cs typeface="Calibri" panose="020F0502020204030204" pitchFamily="34" charset="0"/>
            </a:endParaRPr>
          </a:p>
          <a:p>
            <a:pPr>
              <a:defRPr/>
            </a:pPr>
            <a:r>
              <a:rPr lang="zh-CN" altLang="en-US" sz="2400" dirty="0" smtClean="0">
                <a:latin typeface="Calibri" panose="020F0502020204030204" pitchFamily="34" charset="0"/>
                <a:ea typeface="黑体" panose="02010609060101010101" pitchFamily="49" charset="-122"/>
                <a:cs typeface="Calibri" panose="020F0502020204030204" pitchFamily="34" charset="0"/>
              </a:rPr>
              <a:t>完备</a:t>
            </a:r>
            <a:r>
              <a:rPr lang="zh-CN" altLang="en-US" sz="2400" dirty="0">
                <a:latin typeface="Calibri" panose="020F0502020204030204" pitchFamily="34" charset="0"/>
                <a:ea typeface="黑体" panose="02010609060101010101" pitchFamily="49" charset="-122"/>
                <a:cs typeface="Calibri" panose="020F0502020204030204" pitchFamily="34" charset="0"/>
              </a:rPr>
              <a:t>区间作图</a:t>
            </a:r>
            <a:r>
              <a:rPr lang="en-US" altLang="zh-CN" sz="2400" dirty="0">
                <a:latin typeface="Calibri" panose="020F0502020204030204" pitchFamily="34" charset="0"/>
                <a:ea typeface="Calibri" panose="020F0502020204030204" pitchFamily="34" charset="0"/>
                <a:cs typeface="Calibri" panose="020F0502020204030204" pitchFamily="34" charset="0"/>
              </a:rPr>
              <a:t>(ICIM, 2007</a:t>
            </a:r>
            <a:r>
              <a:rPr lang="en-US" altLang="zh-CN" sz="2400" dirty="0" smtClean="0">
                <a:latin typeface="Calibri" panose="020F0502020204030204" pitchFamily="34" charset="0"/>
                <a:ea typeface="Calibri" panose="020F0502020204030204" pitchFamily="34" charset="0"/>
                <a:cs typeface="Calibri" panose="020F0502020204030204" pitchFamily="34" charset="0"/>
              </a:rPr>
              <a:t>)</a:t>
            </a:r>
            <a:endParaRPr lang="zh-CN" altLang="en-US" sz="2400" dirty="0">
              <a:latin typeface="Calibri" panose="020F0502020204030204" pitchFamily="34" charset="0"/>
              <a:ea typeface="黑体" panose="02010609060101010101" pitchFamily="49" charset="-122"/>
              <a:cs typeface="Calibri" panose="020F0502020204030204" pitchFamily="34" charset="0"/>
            </a:endParaRPr>
          </a:p>
        </p:txBody>
      </p:sp>
      <p:grpSp>
        <p:nvGrpSpPr>
          <p:cNvPr id="2" name="组合 1"/>
          <p:cNvGrpSpPr/>
          <p:nvPr/>
        </p:nvGrpSpPr>
        <p:grpSpPr>
          <a:xfrm>
            <a:off x="1045539" y="1450388"/>
            <a:ext cx="6264696" cy="4786924"/>
            <a:chOff x="1271464" y="882476"/>
            <a:chExt cx="7236178" cy="5930900"/>
          </a:xfrm>
        </p:grpSpPr>
        <p:pic>
          <p:nvPicPr>
            <p:cNvPr id="1229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464" y="882476"/>
              <a:ext cx="7236178"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接箭头连接符 7"/>
            <p:cNvCxnSpPr/>
            <p:nvPr/>
          </p:nvCxnSpPr>
          <p:spPr>
            <a:xfrm flipH="1">
              <a:off x="2135560" y="979489"/>
              <a:ext cx="0" cy="5400675"/>
            </a:xfrm>
            <a:prstGeom prst="straightConnector1">
              <a:avLst/>
            </a:prstGeom>
            <a:ln w="28575">
              <a:solidFill>
                <a:srgbClr val="FFC000"/>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rot="5400000">
              <a:off x="12080" y="3679032"/>
              <a:ext cx="5399088" cy="0"/>
            </a:xfrm>
            <a:prstGeom prst="straightConnector1">
              <a:avLst/>
            </a:prstGeom>
            <a:ln w="28575">
              <a:solidFill>
                <a:srgbClr val="FFC000"/>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rot="5400000">
              <a:off x="1020192" y="3679032"/>
              <a:ext cx="5399088" cy="0"/>
            </a:xfrm>
            <a:prstGeom prst="straightConnector1">
              <a:avLst/>
            </a:prstGeom>
            <a:ln w="28575">
              <a:solidFill>
                <a:srgbClr val="FFC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rot="5400000">
              <a:off x="228104" y="3680619"/>
              <a:ext cx="5399088" cy="0"/>
            </a:xfrm>
            <a:prstGeom prst="straightConnector1">
              <a:avLst/>
            </a:prstGeom>
            <a:ln w="28575">
              <a:solidFill>
                <a:srgbClr val="FFC000"/>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rot="5400000">
              <a:off x="1524248" y="3628832"/>
              <a:ext cx="5399088" cy="0"/>
            </a:xfrm>
            <a:prstGeom prst="straightConnector1">
              <a:avLst/>
            </a:prstGeom>
            <a:ln w="28575">
              <a:solidFill>
                <a:srgbClr val="FFC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rot="5400000">
              <a:off x="1740272" y="3608264"/>
              <a:ext cx="5399088" cy="0"/>
            </a:xfrm>
            <a:prstGeom prst="straightConnector1">
              <a:avLst/>
            </a:prstGeom>
            <a:ln w="28575">
              <a:solidFill>
                <a:srgbClr val="FFC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rot="5400000">
              <a:off x="732160" y="3679032"/>
              <a:ext cx="5399088" cy="0"/>
            </a:xfrm>
            <a:prstGeom prst="straightConnector1">
              <a:avLst/>
            </a:prstGeom>
            <a:ln w="28575">
              <a:solidFill>
                <a:srgbClr val="FFC000"/>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35725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p:txBody>
          <a:bodyPr>
            <a:noAutofit/>
          </a:bodyPr>
          <a:lstStyle/>
          <a:p>
            <a:pPr algn="ct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ICIM</a:t>
            </a:r>
            <a:r>
              <a:rPr lang="zh-CN" altLang="en-US" sz="3600" b="1" dirty="0">
                <a:solidFill>
                  <a:srgbClr val="C00000"/>
                </a:solidFill>
                <a:latin typeface="Calibri" panose="020F0502020204030204" pitchFamily="34" charset="0"/>
                <a:ea typeface="黑体" pitchFamily="49" charset="-122"/>
                <a:cs typeface="Calibri" panose="020F0502020204030204" pitchFamily="34" charset="0"/>
              </a:rPr>
              <a:t>具有稳健性和可推广性</a:t>
            </a:r>
          </a:p>
        </p:txBody>
      </p:sp>
      <p:sp>
        <p:nvSpPr>
          <p:cNvPr id="13315" name="内容占位符 3"/>
          <p:cNvSpPr>
            <a:spLocks noGrp="1"/>
          </p:cNvSpPr>
          <p:nvPr>
            <p:ph idx="1"/>
          </p:nvPr>
        </p:nvSpPr>
        <p:spPr/>
        <p:txBody>
          <a:bodyPr>
            <a:normAutofit/>
          </a:bodyPr>
          <a:lstStyle/>
          <a:p>
            <a:pPr>
              <a:lnSpc>
                <a:spcPct val="110000"/>
              </a:lnSpc>
            </a:pPr>
            <a:r>
              <a:rPr lang="en-US" altLang="zh-CN" sz="2800" dirty="0">
                <a:latin typeface="Calibri" panose="020F0502020204030204" pitchFamily="34" charset="0"/>
                <a:ea typeface="Calibri" panose="020F0502020204030204" pitchFamily="34" charset="0"/>
                <a:cs typeface="Calibri" panose="020F0502020204030204" pitchFamily="34" charset="0"/>
              </a:rPr>
              <a:t>ICIM</a:t>
            </a:r>
            <a:r>
              <a:rPr lang="zh-CN" altLang="zh-CN" sz="2800" dirty="0">
                <a:latin typeface="Calibri" panose="020F0502020204030204" pitchFamily="34" charset="0"/>
                <a:ea typeface="黑体" pitchFamily="49" charset="-122"/>
                <a:cs typeface="Calibri" panose="020F0502020204030204" pitchFamily="34" charset="0"/>
              </a:rPr>
              <a:t>对作图参数有着很好的稳健性，同时也容易被推广到上位性作图</a:t>
            </a:r>
            <a:r>
              <a:rPr lang="zh-CN" altLang="en-US" sz="2800" dirty="0">
                <a:latin typeface="Calibri" panose="020F0502020204030204" pitchFamily="34" charset="0"/>
                <a:ea typeface="黑体" pitchFamily="49" charset="-122"/>
                <a:cs typeface="Calibri" panose="020F0502020204030204" pitchFamily="34" charset="0"/>
              </a:rPr>
              <a:t>、</a:t>
            </a:r>
            <a:r>
              <a:rPr lang="en-US" altLang="zh-CN" sz="2800" dirty="0">
                <a:latin typeface="Calibri" panose="020F0502020204030204" pitchFamily="34" charset="0"/>
                <a:ea typeface="Calibri" panose="020F0502020204030204" pitchFamily="34" charset="0"/>
                <a:cs typeface="Calibri" panose="020F0502020204030204" pitchFamily="34" charset="0"/>
              </a:rPr>
              <a:t>QTL</a:t>
            </a:r>
            <a:r>
              <a:rPr lang="zh-CN" altLang="en-US" sz="2800" dirty="0">
                <a:latin typeface="Calibri" panose="020F0502020204030204" pitchFamily="34" charset="0"/>
                <a:ea typeface="黑体" pitchFamily="49" charset="-122"/>
                <a:cs typeface="Calibri" panose="020F0502020204030204" pitchFamily="34" charset="0"/>
              </a:rPr>
              <a:t>与环境互作分析、高代回交群体（即</a:t>
            </a:r>
            <a:r>
              <a:rPr lang="en-US" altLang="zh-CN" sz="2800" dirty="0">
                <a:latin typeface="Calibri" panose="020F0502020204030204" pitchFamily="34" charset="0"/>
                <a:ea typeface="Calibri" panose="020F0502020204030204" pitchFamily="34" charset="0"/>
                <a:cs typeface="Calibri" panose="020F0502020204030204" pitchFamily="34" charset="0"/>
              </a:rPr>
              <a:t>CSSL</a:t>
            </a:r>
            <a:r>
              <a:rPr lang="zh-CN" altLang="en-US" sz="2800" dirty="0">
                <a:latin typeface="Calibri" panose="020F0502020204030204" pitchFamily="34" charset="0"/>
                <a:ea typeface="黑体" pitchFamily="49" charset="-122"/>
                <a:cs typeface="Calibri" panose="020F0502020204030204" pitchFamily="34" charset="0"/>
              </a:rPr>
              <a:t>群体）</a:t>
            </a:r>
            <a:r>
              <a:rPr lang="zh-CN" altLang="zh-CN" sz="2800" dirty="0">
                <a:latin typeface="Calibri" panose="020F0502020204030204" pitchFamily="34" charset="0"/>
                <a:ea typeface="黑体" pitchFamily="49" charset="-122"/>
                <a:cs typeface="Calibri" panose="020F0502020204030204" pitchFamily="34" charset="0"/>
              </a:rPr>
              <a:t>，以及多亲本杂交和两</a:t>
            </a:r>
            <a:r>
              <a:rPr lang="zh-CN" altLang="zh-CN" sz="2800" dirty="0" smtClean="0">
                <a:latin typeface="Calibri" panose="020F0502020204030204" pitchFamily="34" charset="0"/>
                <a:ea typeface="黑体" pitchFamily="49" charset="-122"/>
                <a:cs typeface="Calibri" panose="020F0502020204030204" pitchFamily="34" charset="0"/>
              </a:rPr>
              <a:t>个</a:t>
            </a:r>
            <a:r>
              <a:rPr lang="zh-CN" altLang="en-US" sz="2800" dirty="0" smtClean="0">
                <a:latin typeface="Calibri" panose="020F0502020204030204" pitchFamily="34" charset="0"/>
                <a:ea typeface="黑体" pitchFamily="49" charset="-122"/>
                <a:cs typeface="Calibri" panose="020F0502020204030204" pitchFamily="34" charset="0"/>
              </a:rPr>
              <a:t>杂合亲本</a:t>
            </a:r>
            <a:r>
              <a:rPr lang="zh-CN" altLang="zh-CN" sz="2800" dirty="0" smtClean="0">
                <a:latin typeface="Calibri" panose="020F0502020204030204" pitchFamily="34" charset="0"/>
                <a:ea typeface="黑体" pitchFamily="49" charset="-122"/>
                <a:cs typeface="Calibri" panose="020F0502020204030204" pitchFamily="34" charset="0"/>
              </a:rPr>
              <a:t>杂交</a:t>
            </a:r>
            <a:r>
              <a:rPr lang="zh-CN" altLang="zh-CN" sz="2800" dirty="0">
                <a:latin typeface="Calibri" panose="020F0502020204030204" pitchFamily="34" charset="0"/>
                <a:ea typeface="黑体" pitchFamily="49" charset="-122"/>
                <a:cs typeface="Calibri" panose="020F0502020204030204" pitchFamily="34" charset="0"/>
              </a:rPr>
              <a:t>产生的遗传研究群体</a:t>
            </a:r>
            <a:endParaRPr lang="en-US" altLang="zh-CN" sz="2800" dirty="0">
              <a:latin typeface="Calibri" panose="020F0502020204030204" pitchFamily="34" charset="0"/>
              <a:ea typeface="Calibri" panose="020F0502020204030204" pitchFamily="34" charset="0"/>
              <a:cs typeface="Calibri" panose="020F0502020204030204" pitchFamily="34" charset="0"/>
            </a:endParaRPr>
          </a:p>
          <a:p>
            <a:pPr>
              <a:lnSpc>
                <a:spcPct val="110000"/>
              </a:lnSpc>
            </a:pPr>
            <a:r>
              <a:rPr lang="zh-CN" altLang="zh-CN" sz="2800" dirty="0">
                <a:latin typeface="Calibri" panose="020F0502020204030204" pitchFamily="34" charset="0"/>
                <a:ea typeface="黑体" pitchFamily="49" charset="-122"/>
                <a:cs typeface="Calibri" panose="020F0502020204030204" pitchFamily="34" charset="0"/>
              </a:rPr>
              <a:t>在上位性作图时，不仅可以检测到有加性效应</a:t>
            </a:r>
            <a:r>
              <a:rPr lang="en-US" altLang="zh-CN" sz="2800" dirty="0">
                <a:latin typeface="Calibri" panose="020F0502020204030204" pitchFamily="34" charset="0"/>
                <a:ea typeface="Calibri" panose="020F0502020204030204" pitchFamily="34" charset="0"/>
                <a:cs typeface="Calibri" panose="020F0502020204030204" pitchFamily="34" charset="0"/>
              </a:rPr>
              <a:t>QTL</a:t>
            </a:r>
            <a:r>
              <a:rPr lang="zh-CN" altLang="zh-CN" sz="2800" dirty="0">
                <a:latin typeface="Calibri" panose="020F0502020204030204" pitchFamily="34" charset="0"/>
                <a:ea typeface="黑体" pitchFamily="49" charset="-122"/>
                <a:cs typeface="Calibri" panose="020F0502020204030204" pitchFamily="34" charset="0"/>
              </a:rPr>
              <a:t>间的互作，而且还可以检测到没有明显加性效应的</a:t>
            </a:r>
            <a:r>
              <a:rPr lang="en-US" altLang="zh-CN" sz="2800" dirty="0">
                <a:latin typeface="Calibri" panose="020F0502020204030204" pitchFamily="34" charset="0"/>
                <a:ea typeface="Calibri" panose="020F0502020204030204" pitchFamily="34" charset="0"/>
                <a:cs typeface="Calibri" panose="020F0502020204030204" pitchFamily="34" charset="0"/>
              </a:rPr>
              <a:t>QTL</a:t>
            </a:r>
            <a:r>
              <a:rPr lang="zh-CN" altLang="zh-CN" sz="2800" dirty="0">
                <a:latin typeface="Calibri" panose="020F0502020204030204" pitchFamily="34" charset="0"/>
                <a:ea typeface="黑体" pitchFamily="49" charset="-122"/>
                <a:cs typeface="Calibri" panose="020F0502020204030204" pitchFamily="34" charset="0"/>
              </a:rPr>
              <a:t>之间的互作</a:t>
            </a:r>
            <a:r>
              <a:rPr lang="en-US" altLang="zh-CN" sz="28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62848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295402" y="982132"/>
            <a:ext cx="4872606" cy="1303867"/>
          </a:xfrm>
        </p:spPr>
        <p:txBody>
          <a:bodyPr>
            <a:noAutofit/>
          </a:bodyPr>
          <a:lstStyle/>
          <a:p>
            <a:pPr algn="ctr">
              <a:defRPr/>
            </a:pP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ICIM</a:t>
            </a:r>
            <a:r>
              <a:rPr lang="zh-CN" altLang="en-US" sz="36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对互</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作</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QTL</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的检测</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endParaRPr>
          </a:p>
        </p:txBody>
      </p:sp>
      <p:sp>
        <p:nvSpPr>
          <p:cNvPr id="14339" name="内容占位符 1"/>
          <p:cNvSpPr>
            <a:spLocks noGrp="1"/>
          </p:cNvSpPr>
          <p:nvPr>
            <p:ph idx="1"/>
          </p:nvPr>
        </p:nvSpPr>
        <p:spPr>
          <a:xfrm>
            <a:off x="1295401" y="2556932"/>
            <a:ext cx="5160639" cy="3318936"/>
          </a:xfrm>
        </p:spPr>
        <p:txBody>
          <a:bodyPr>
            <a:normAutofit/>
          </a:bodyPr>
          <a:lstStyle/>
          <a:p>
            <a:r>
              <a:rPr lang="zh-CN" altLang="en-US" dirty="0">
                <a:latin typeface="Calibri" panose="020F0502020204030204" pitchFamily="34" charset="0"/>
                <a:ea typeface="黑体" pitchFamily="49" charset="-122"/>
                <a:cs typeface="Calibri" panose="020F0502020204030204" pitchFamily="34" charset="0"/>
              </a:rPr>
              <a:t>有加性效应</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49" charset="-122"/>
                <a:cs typeface="Calibri" panose="020F0502020204030204" pitchFamily="34" charset="0"/>
              </a:rPr>
              <a:t>之间的互作 </a:t>
            </a:r>
            <a:r>
              <a:rPr lang="en-US" altLang="zh-CN" dirty="0">
                <a:latin typeface="Calibri" panose="020F0502020204030204" pitchFamily="34" charset="0"/>
                <a:ea typeface="Calibri" panose="020F0502020204030204" pitchFamily="34" charset="0"/>
                <a:cs typeface="Calibri" panose="020F0502020204030204" pitchFamily="34" charset="0"/>
              </a:rPr>
              <a:t>(</a:t>
            </a:r>
            <a:r>
              <a:rPr lang="zh-CN" altLang="en-US" dirty="0">
                <a:latin typeface="Calibri" panose="020F0502020204030204" pitchFamily="34" charset="0"/>
                <a:ea typeface="黑体" pitchFamily="49" charset="-122"/>
                <a:cs typeface="Calibri" panose="020F0502020204030204" pitchFamily="34" charset="0"/>
              </a:rPr>
              <a:t>左</a:t>
            </a:r>
            <a:r>
              <a:rPr lang="en-US" altLang="zh-CN" dirty="0">
                <a:latin typeface="Calibri" panose="020F0502020204030204" pitchFamily="34" charset="0"/>
                <a:ea typeface="Calibri" panose="020F0502020204030204" pitchFamily="34" charset="0"/>
                <a:cs typeface="Calibri" panose="020F0502020204030204" pitchFamily="34" charset="0"/>
              </a:rPr>
              <a:t>)</a:t>
            </a:r>
          </a:p>
          <a:p>
            <a:r>
              <a:rPr lang="zh-CN" altLang="en-US" dirty="0">
                <a:latin typeface="Calibri" panose="020F0502020204030204" pitchFamily="34" charset="0"/>
                <a:ea typeface="黑体" pitchFamily="49" charset="-122"/>
                <a:cs typeface="Calibri" panose="020F0502020204030204" pitchFamily="34" charset="0"/>
              </a:rPr>
              <a:t>无加性效应</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49" charset="-122"/>
                <a:cs typeface="Calibri" panose="020F0502020204030204" pitchFamily="34" charset="0"/>
              </a:rPr>
              <a:t>之间的互作 </a:t>
            </a:r>
            <a:r>
              <a:rPr lang="en-US" altLang="zh-CN" dirty="0" smtClean="0">
                <a:latin typeface="Calibri" panose="020F0502020204030204" pitchFamily="34" charset="0"/>
                <a:ea typeface="Calibri" panose="020F0502020204030204" pitchFamily="34" charset="0"/>
                <a:cs typeface="Calibri" panose="020F0502020204030204" pitchFamily="34" charset="0"/>
              </a:rPr>
              <a:t>(</a:t>
            </a:r>
            <a:r>
              <a:rPr lang="zh-CN" altLang="en-US" dirty="0">
                <a:latin typeface="Calibri" panose="020F0502020204030204" pitchFamily="34" charset="0"/>
                <a:ea typeface="黑体" pitchFamily="49" charset="-122"/>
                <a:cs typeface="Calibri" panose="020F0502020204030204" pitchFamily="34" charset="0"/>
              </a:rPr>
              <a:t>右</a:t>
            </a:r>
            <a:r>
              <a:rPr lang="en-US" altLang="zh-CN" dirty="0" smtClean="0">
                <a:latin typeface="Calibri" panose="020F0502020204030204" pitchFamily="34" charset="0"/>
                <a:ea typeface="Calibri" panose="020F0502020204030204" pitchFamily="34" charset="0"/>
                <a:cs typeface="Calibri" panose="020F0502020204030204" pitchFamily="34" charset="0"/>
              </a:rPr>
              <a:t>) </a:t>
            </a:r>
            <a:endParaRPr lang="zh-CN" altLang="en-US" dirty="0">
              <a:latin typeface="Calibri" panose="020F0502020204030204" pitchFamily="34" charset="0"/>
              <a:cs typeface="Calibri" panose="020F0502020204030204" pitchFamily="34" charset="0"/>
            </a:endParaRPr>
          </a:p>
        </p:txBody>
      </p:sp>
      <p:pic>
        <p:nvPicPr>
          <p:cNvPr id="1434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016" y="602596"/>
            <a:ext cx="5015595" cy="5634716"/>
          </a:xfrm>
          <a:prstGeom prst="rect">
            <a:avLst/>
          </a:prstGeom>
          <a:noFill/>
          <a:ln>
            <a:noFill/>
          </a:ln>
        </p:spPr>
      </p:pic>
    </p:spTree>
    <p:extLst>
      <p:ext uri="{BB962C8B-B14F-4D97-AF65-F5344CB8AC3E}">
        <p14:creationId xmlns:p14="http://schemas.microsoft.com/office/powerpoint/2010/main" val="2887588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1066800" y="620688"/>
            <a:ext cx="10058400" cy="852014"/>
          </a:xfrm>
        </p:spPr>
        <p:txBody>
          <a:bodyPr>
            <a:noAutofit/>
          </a:bodyPr>
          <a:lstStyle/>
          <a:p>
            <a:pPr algn="ctr"/>
            <a:r>
              <a:rPr lang="en-US" altLang="zh-CN" sz="3600" b="1" dirty="0">
                <a:solidFill>
                  <a:srgbClr val="C00000"/>
                </a:solidFill>
                <a:latin typeface="黑体" pitchFamily="2" charset="-122"/>
                <a:ea typeface="黑体" pitchFamily="2" charset="-122"/>
              </a:rPr>
              <a:t>《</a:t>
            </a:r>
            <a:r>
              <a:rPr lang="zh-CN" altLang="en-US" sz="3600" b="1" dirty="0">
                <a:solidFill>
                  <a:srgbClr val="C00000"/>
                </a:solidFill>
                <a:latin typeface="黑体" pitchFamily="2" charset="-122"/>
                <a:ea typeface="黑体" pitchFamily="2" charset="-122"/>
              </a:rPr>
              <a:t>基因定位与育种设计</a:t>
            </a:r>
            <a:r>
              <a:rPr lang="en-US" altLang="zh-CN" sz="3600" b="1" dirty="0">
                <a:solidFill>
                  <a:srgbClr val="C00000"/>
                </a:solidFill>
                <a:latin typeface="黑体" pitchFamily="2" charset="-122"/>
                <a:ea typeface="黑体" pitchFamily="2" charset="-122"/>
              </a:rPr>
              <a:t>》</a:t>
            </a:r>
            <a:r>
              <a:rPr lang="zh-CN" altLang="en-US" sz="3600" b="1" dirty="0" smtClean="0">
                <a:solidFill>
                  <a:srgbClr val="C00000"/>
                </a:solidFill>
                <a:latin typeface="黑体" pitchFamily="2" charset="-122"/>
                <a:ea typeface="黑体" pitchFamily="2" charset="-122"/>
              </a:rPr>
              <a:t>第一版</a:t>
            </a:r>
            <a:endParaRPr lang="zh-CN" altLang="en-US" sz="3600" b="1" dirty="0">
              <a:solidFill>
                <a:srgbClr val="C00000"/>
              </a:solidFill>
              <a:latin typeface="黑体" pitchFamily="2" charset="-122"/>
              <a:ea typeface="黑体" pitchFamily="2" charset="-122"/>
            </a:endParaRPr>
          </a:p>
        </p:txBody>
      </p:sp>
      <p:sp>
        <p:nvSpPr>
          <p:cNvPr id="16388" name="Rectangle 9"/>
          <p:cNvSpPr>
            <a:spLocks noGrp="1" noChangeArrowheads="1"/>
          </p:cNvSpPr>
          <p:nvPr>
            <p:ph idx="1"/>
          </p:nvPr>
        </p:nvSpPr>
        <p:spPr>
          <a:xfrm>
            <a:off x="1415480" y="1556792"/>
            <a:ext cx="5328592" cy="4608512"/>
          </a:xfrm>
        </p:spPr>
        <p:txBody>
          <a:bodyPr>
            <a:noAutofit/>
          </a:bodyPr>
          <a:lstStyle/>
          <a:p>
            <a:pPr marL="0" indent="0">
              <a:spcBef>
                <a:spcPts val="600"/>
              </a:spcBef>
              <a:spcAft>
                <a:spcPts val="0"/>
              </a:spcAft>
              <a:buNone/>
            </a:pPr>
            <a:r>
              <a:rPr lang="zh-CN" altLang="zh-CN" sz="2400" dirty="0">
                <a:solidFill>
                  <a:srgbClr val="3333FF"/>
                </a:solidFill>
                <a:latin typeface="Calibri" panose="020F0502020204030204" pitchFamily="34" charset="0"/>
                <a:ea typeface="黑体" panose="02010609060101010101" pitchFamily="49" charset="-122"/>
                <a:cs typeface="Calibri" panose="020F0502020204030204" pitchFamily="34" charset="0"/>
              </a:rPr>
              <a:t>第一章 遗传研究群体</a:t>
            </a:r>
            <a:endParaRPr lang="en-US" altLang="zh-CN" sz="24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600"/>
              </a:spcBef>
              <a:spcAft>
                <a:spcPts val="0"/>
              </a:spcAft>
              <a:buNone/>
            </a:pPr>
            <a:r>
              <a:rPr lang="zh-CN" altLang="zh-CN" sz="2400" dirty="0">
                <a:solidFill>
                  <a:srgbClr val="3333FF"/>
                </a:solidFill>
                <a:latin typeface="Calibri" panose="020F0502020204030204" pitchFamily="34" charset="0"/>
                <a:ea typeface="黑体" panose="02010609060101010101" pitchFamily="49" charset="-122"/>
                <a:cs typeface="Calibri" panose="020F0502020204030204" pitchFamily="34" charset="0"/>
              </a:rPr>
              <a:t>第二章 连锁分析和遗传图谱构建</a:t>
            </a:r>
            <a:endParaRPr lang="en-US" altLang="zh-CN" sz="24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600"/>
              </a:spcBef>
              <a:spcAft>
                <a:spcPts val="0"/>
              </a:spcAft>
              <a:buNone/>
            </a:pPr>
            <a:r>
              <a:rPr lang="zh-CN" altLang="zh-CN" sz="2400" dirty="0">
                <a:solidFill>
                  <a:srgbClr val="3333FF"/>
                </a:solidFill>
                <a:latin typeface="Calibri" panose="020F0502020204030204" pitchFamily="34" charset="0"/>
                <a:ea typeface="黑体" panose="02010609060101010101" pitchFamily="49" charset="-122"/>
                <a:cs typeface="Calibri" panose="020F0502020204030204" pitchFamily="34" charset="0"/>
              </a:rPr>
              <a:t>第三章 单标记分析和简单区间作图</a:t>
            </a:r>
            <a:endParaRPr lang="en-US" altLang="zh-CN" sz="24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600"/>
              </a:spcBef>
              <a:spcAft>
                <a:spcPts val="0"/>
              </a:spcAft>
              <a:buNone/>
            </a:pPr>
            <a:r>
              <a:rPr lang="zh-CN" altLang="zh-CN" sz="2400" dirty="0">
                <a:solidFill>
                  <a:srgbClr val="3333FF"/>
                </a:solidFill>
                <a:latin typeface="Calibri" panose="020F0502020204030204" pitchFamily="34" charset="0"/>
                <a:ea typeface="黑体" panose="02010609060101010101" pitchFamily="49" charset="-122"/>
                <a:cs typeface="Calibri" panose="020F0502020204030204" pitchFamily="34" charset="0"/>
              </a:rPr>
              <a:t>第四章 完备区间作图方法</a:t>
            </a:r>
            <a:endParaRPr lang="en-US" altLang="zh-CN" sz="24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600"/>
              </a:spcBef>
              <a:spcAft>
                <a:spcPts val="0"/>
              </a:spcAft>
              <a:buNone/>
            </a:pPr>
            <a:r>
              <a:rPr lang="zh-CN" altLang="zh-CN" sz="2400" dirty="0">
                <a:solidFill>
                  <a:srgbClr val="3333FF"/>
                </a:solidFill>
                <a:latin typeface="Calibri" panose="020F0502020204030204" pitchFamily="34" charset="0"/>
                <a:ea typeface="黑体" panose="02010609060101010101" pitchFamily="49" charset="-122"/>
                <a:cs typeface="Calibri" panose="020F0502020204030204" pitchFamily="34" charset="0"/>
              </a:rPr>
              <a:t>第五章 互作</a:t>
            </a:r>
            <a:r>
              <a:rPr lang="en-US" altLang="zh-CN" sz="2400" dirty="0">
                <a:solidFill>
                  <a:srgbClr val="3333FF"/>
                </a:solidFill>
                <a:latin typeface="Calibri" panose="020F0502020204030204" pitchFamily="34" charset="0"/>
                <a:ea typeface="Calibri" panose="020F0502020204030204" pitchFamily="34" charset="0"/>
                <a:cs typeface="Calibri" panose="020F0502020204030204" pitchFamily="34" charset="0"/>
              </a:rPr>
              <a:t>QTL</a:t>
            </a:r>
            <a:r>
              <a:rPr lang="zh-CN" altLang="zh-CN" sz="2400" dirty="0">
                <a:solidFill>
                  <a:srgbClr val="3333FF"/>
                </a:solidFill>
                <a:latin typeface="Calibri" panose="020F0502020204030204" pitchFamily="34" charset="0"/>
                <a:ea typeface="黑体" panose="02010609060101010101" pitchFamily="49" charset="-122"/>
                <a:cs typeface="Calibri" panose="020F0502020204030204" pitchFamily="34" charset="0"/>
              </a:rPr>
              <a:t>作图</a:t>
            </a:r>
            <a:endParaRPr lang="en-US" altLang="zh-CN" sz="24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600"/>
              </a:spcBef>
              <a:spcAft>
                <a:spcPts val="0"/>
              </a:spcAft>
              <a:buNone/>
            </a:pPr>
            <a:r>
              <a:rPr lang="zh-CN" altLang="zh-CN" sz="2400" dirty="0">
                <a:solidFill>
                  <a:srgbClr val="3333FF"/>
                </a:solidFill>
                <a:latin typeface="Calibri" panose="020F0502020204030204" pitchFamily="34" charset="0"/>
                <a:ea typeface="黑体" panose="02010609060101010101" pitchFamily="49" charset="-122"/>
                <a:cs typeface="Calibri" panose="020F0502020204030204" pitchFamily="34" charset="0"/>
              </a:rPr>
              <a:t>第六章 其它类型群体的基因定位</a:t>
            </a:r>
            <a:endParaRPr lang="en-US" altLang="zh-CN" sz="24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600"/>
              </a:spcBef>
              <a:spcAft>
                <a:spcPts val="0"/>
              </a:spcAft>
              <a:buNone/>
            </a:pPr>
            <a:r>
              <a:rPr lang="zh-CN" altLang="zh-CN" sz="2400" dirty="0">
                <a:solidFill>
                  <a:srgbClr val="3333FF"/>
                </a:solidFill>
                <a:latin typeface="Calibri" panose="020F0502020204030204" pitchFamily="34" charset="0"/>
                <a:ea typeface="黑体" panose="02010609060101010101" pitchFamily="49" charset="-122"/>
                <a:cs typeface="Calibri" panose="020F0502020204030204" pitchFamily="34" charset="0"/>
              </a:rPr>
              <a:t>第七章</a:t>
            </a:r>
            <a:r>
              <a:rPr lang="en-US" altLang="zh-CN" sz="2400" dirty="0">
                <a:solidFill>
                  <a:srgbClr val="3333FF"/>
                </a:solidFill>
                <a:latin typeface="Calibri" panose="020F0502020204030204" pitchFamily="34" charset="0"/>
                <a:ea typeface="Calibri" panose="020F0502020204030204" pitchFamily="34" charset="0"/>
                <a:cs typeface="Calibri" panose="020F0502020204030204" pitchFamily="34" charset="0"/>
              </a:rPr>
              <a:t> QTL</a:t>
            </a:r>
            <a:r>
              <a:rPr lang="zh-CN" altLang="zh-CN" sz="2400" dirty="0">
                <a:solidFill>
                  <a:srgbClr val="3333FF"/>
                </a:solidFill>
                <a:latin typeface="Calibri" panose="020F0502020204030204" pitchFamily="34" charset="0"/>
                <a:ea typeface="黑体" panose="02010609060101010101" pitchFamily="49" charset="-122"/>
                <a:cs typeface="Calibri" panose="020F0502020204030204" pitchFamily="34" charset="0"/>
              </a:rPr>
              <a:t>作图中的其它常见问题</a:t>
            </a:r>
            <a:endParaRPr lang="en-US" altLang="zh-CN" sz="24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600"/>
              </a:spcBef>
              <a:spcAft>
                <a:spcPts val="0"/>
              </a:spcAft>
              <a:buNone/>
            </a:pPr>
            <a:r>
              <a:rPr lang="zh-CN" altLang="zh-CN" sz="2400" dirty="0">
                <a:latin typeface="Calibri" panose="020F0502020204030204" pitchFamily="34" charset="0"/>
                <a:ea typeface="黑体" panose="02010609060101010101" pitchFamily="49" charset="-122"/>
                <a:cs typeface="Calibri" panose="020F0502020204030204" pitchFamily="34" charset="0"/>
              </a:rPr>
              <a:t>第八章 育种过程的建模和模拟</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marL="0" indent="0">
              <a:spcBef>
                <a:spcPts val="600"/>
              </a:spcBef>
              <a:spcAft>
                <a:spcPts val="0"/>
              </a:spcAft>
              <a:buNone/>
            </a:pPr>
            <a:r>
              <a:rPr lang="zh-CN" altLang="zh-CN" sz="2400" dirty="0">
                <a:latin typeface="Calibri" panose="020F0502020204030204" pitchFamily="34" charset="0"/>
                <a:ea typeface="黑体" panose="02010609060101010101" pitchFamily="49" charset="-122"/>
                <a:cs typeface="Calibri" panose="020F0502020204030204" pitchFamily="34" charset="0"/>
              </a:rPr>
              <a:t>第九章 育种方法的模拟和比较</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marL="0" indent="0">
              <a:spcBef>
                <a:spcPts val="600"/>
              </a:spcBef>
              <a:spcAft>
                <a:spcPts val="0"/>
              </a:spcAft>
              <a:buNone/>
            </a:pPr>
            <a:r>
              <a:rPr lang="zh-CN" altLang="zh-CN" sz="2400" dirty="0">
                <a:latin typeface="Calibri" panose="020F0502020204030204" pitchFamily="34" charset="0"/>
                <a:ea typeface="黑体" panose="02010609060101010101" pitchFamily="49" charset="-122"/>
                <a:cs typeface="Calibri" panose="020F0502020204030204" pitchFamily="34" charset="0"/>
              </a:rPr>
              <a:t>第十章 育种中的预测和设计</a:t>
            </a:r>
            <a:endParaRPr lang="zh-CN" altLang="en-US" sz="2400" dirty="0">
              <a:latin typeface="Calibri" panose="020F0502020204030204" pitchFamily="34" charset="0"/>
              <a:ea typeface="黑体" panose="02010609060101010101" pitchFamily="49" charset="-122"/>
              <a:cs typeface="Calibri" panose="020F0502020204030204"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96" y="1751634"/>
            <a:ext cx="3519762" cy="4413670"/>
          </a:xfrm>
          <a:prstGeom prst="rect">
            <a:avLst/>
          </a:prstGeom>
        </p:spPr>
      </p:pic>
      <p:sp>
        <p:nvSpPr>
          <p:cNvPr id="5" name="标题 1"/>
          <p:cNvSpPr txBox="1">
            <a:spLocks/>
          </p:cNvSpPr>
          <p:nvPr/>
        </p:nvSpPr>
        <p:spPr>
          <a:xfrm>
            <a:off x="6960096" y="5013176"/>
            <a:ext cx="3519762" cy="536572"/>
          </a:xfrm>
          <a:prstGeom prst="rect">
            <a:avLst/>
          </a:prstGeom>
          <a:solidFill>
            <a:srgbClr val="00206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a:solidFill>
                  <a:srgbClr val="FFFF00"/>
                </a:solidFill>
                <a:latin typeface="Arial" panose="020B0604020202020204" pitchFamily="34" charset="0"/>
                <a:ea typeface="Arial Unicode MS" panose="020B0604020202020204" pitchFamily="34" charset="-122"/>
                <a:cs typeface="Arial" panose="020B0604020202020204" pitchFamily="34" charset="0"/>
              </a:rPr>
              <a:t>2014</a:t>
            </a:r>
            <a:r>
              <a:rPr lang="zh-CN" altLang="en-US" sz="2400" dirty="0">
                <a:solidFill>
                  <a:srgbClr val="FFFF00"/>
                </a:solidFill>
                <a:latin typeface="Arial" panose="020B0604020202020204" pitchFamily="34" charset="0"/>
                <a:ea typeface="Arial Unicode MS" panose="020B0604020202020204" pitchFamily="34" charset="-122"/>
                <a:cs typeface="Arial" panose="020B0604020202020204" pitchFamily="34" charset="0"/>
              </a:rPr>
              <a:t>年</a:t>
            </a:r>
            <a:r>
              <a:rPr lang="en-US" altLang="zh-CN" sz="2400" dirty="0">
                <a:solidFill>
                  <a:srgbClr val="FFFF00"/>
                </a:solidFill>
                <a:latin typeface="Arial" panose="020B0604020202020204" pitchFamily="34" charset="0"/>
                <a:ea typeface="Arial Unicode MS" panose="020B0604020202020204" pitchFamily="34" charset="-122"/>
                <a:cs typeface="Arial" panose="020B0604020202020204" pitchFamily="34" charset="0"/>
              </a:rPr>
              <a:t>6</a:t>
            </a:r>
            <a:r>
              <a:rPr lang="zh-CN" altLang="en-US" sz="2400" dirty="0">
                <a:solidFill>
                  <a:srgbClr val="FFFF00"/>
                </a:solidFill>
                <a:latin typeface="Arial" panose="020B0604020202020204" pitchFamily="34" charset="0"/>
                <a:ea typeface="Arial Unicode MS" panose="020B0604020202020204" pitchFamily="34" charset="-122"/>
                <a:cs typeface="Arial" panose="020B0604020202020204" pitchFamily="34" charset="0"/>
              </a:rPr>
              <a:t>月出版</a:t>
            </a:r>
          </a:p>
        </p:txBody>
      </p:sp>
    </p:spTree>
    <p:extLst>
      <p:ext uri="{BB962C8B-B14F-4D97-AF65-F5344CB8AC3E}">
        <p14:creationId xmlns:p14="http://schemas.microsoft.com/office/powerpoint/2010/main" val="30749722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1066800" y="620688"/>
            <a:ext cx="10058400" cy="1368152"/>
          </a:xfrm>
        </p:spPr>
        <p:txBody>
          <a:bodyPr>
            <a:normAutofit/>
          </a:bodyPr>
          <a:lstStyle/>
          <a:p>
            <a:pPr algn="ct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QTL </a:t>
            </a:r>
            <a:r>
              <a:rPr lang="en-US" altLang="zh-CN"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IciMapping</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集成遗传分析软件</a:t>
            </a:r>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en-US" altLang="zh-CN" sz="2400" dirty="0">
                <a:latin typeface="Calibri" panose="020F0502020204030204" pitchFamily="34" charset="0"/>
                <a:ea typeface="Calibri" panose="020F0502020204030204" pitchFamily="34" charset="0"/>
                <a:cs typeface="Calibri" panose="020F0502020204030204" pitchFamily="34" charset="0"/>
              </a:rPr>
              <a:t>4.2</a:t>
            </a:r>
            <a:r>
              <a:rPr lang="zh-CN" altLang="en-US" sz="2400" dirty="0">
                <a:latin typeface="Calibri" panose="020F0502020204030204" pitchFamily="34" charset="0"/>
                <a:ea typeface="黑体" panose="02010609060101010101" pitchFamily="49" charset="-122"/>
                <a:cs typeface="Calibri" panose="020F0502020204030204" pitchFamily="34" charset="0"/>
              </a:rPr>
              <a:t>版下载地址：</a:t>
            </a:r>
            <a:r>
              <a:rPr lang="en-US" altLang="zh-CN" sz="2400" dirty="0">
                <a:latin typeface="Calibri" panose="020F0502020204030204" pitchFamily="34" charset="0"/>
                <a:ea typeface="Calibri" panose="020F0502020204030204" pitchFamily="34" charset="0"/>
                <a:cs typeface="Calibri" panose="020F0502020204030204" pitchFamily="34" charset="0"/>
                <a:hlinkClick r:id="rId2"/>
              </a:rPr>
              <a:t>https://</a:t>
            </a:r>
            <a:r>
              <a:rPr lang="en-US" altLang="zh-CN" sz="2400" dirty="0" smtClean="0">
                <a:latin typeface="Calibri" panose="020F0502020204030204" pitchFamily="34" charset="0"/>
                <a:ea typeface="Calibri" panose="020F0502020204030204" pitchFamily="34" charset="0"/>
                <a:cs typeface="Calibri" panose="020F0502020204030204" pitchFamily="34" charset="0"/>
                <a:hlinkClick r:id="rId2"/>
              </a:rPr>
              <a:t>isbreeding.caas.cn</a:t>
            </a:r>
            <a:r>
              <a:rPr lang="zh-CN" altLang="en-US" sz="2200" dirty="0">
                <a:latin typeface="Calibri" panose="020F0502020204030204" pitchFamily="34" charset="0"/>
                <a:ea typeface="黑体" panose="02010609060101010101" pitchFamily="49" charset="-122"/>
                <a:cs typeface="Calibri" panose="020F0502020204030204" pitchFamily="34" charset="0"/>
              </a:rPr>
              <a:t>，</a:t>
            </a:r>
            <a:r>
              <a:rPr lang="zh-CN" altLang="en-US" sz="2400" dirty="0">
                <a:latin typeface="Calibri" panose="020F0502020204030204" pitchFamily="34" charset="0"/>
                <a:ea typeface="黑体" panose="02010609060101010101" pitchFamily="49" charset="-122"/>
                <a:cs typeface="Calibri" panose="020F0502020204030204" pitchFamily="34" charset="0"/>
              </a:rPr>
              <a:t>即将发布</a:t>
            </a:r>
            <a:r>
              <a:rPr lang="en-US" altLang="zh-CN" sz="2400" dirty="0">
                <a:latin typeface="Calibri" panose="020F0502020204030204" pitchFamily="34" charset="0"/>
                <a:ea typeface="Calibri" panose="020F0502020204030204" pitchFamily="34" charset="0"/>
                <a:cs typeface="Calibri" panose="020F0502020204030204" pitchFamily="34" charset="0"/>
              </a:rPr>
              <a:t>5.0</a:t>
            </a:r>
            <a:r>
              <a:rPr lang="zh-CN" altLang="en-US" sz="2400" dirty="0">
                <a:latin typeface="Calibri" panose="020F0502020204030204" pitchFamily="34" charset="0"/>
                <a:ea typeface="黑体" panose="02010609060101010101" pitchFamily="49" charset="-122"/>
                <a:cs typeface="Calibri" panose="020F0502020204030204" pitchFamily="34" charset="0"/>
              </a:rPr>
              <a:t>版 </a:t>
            </a:r>
            <a:r>
              <a:rPr lang="en-US" altLang="zh-CN" sz="2400" dirty="0">
                <a:latin typeface="Calibri" panose="020F0502020204030204" pitchFamily="34" charset="0"/>
                <a:ea typeface="Calibri" panose="020F0502020204030204" pitchFamily="34" charset="0"/>
                <a:cs typeface="Calibri" panose="020F0502020204030204" pitchFamily="34" charset="0"/>
              </a:rPr>
              <a:t/>
            </a:r>
            <a:br>
              <a:rPr lang="en-US" altLang="zh-CN" sz="2400" dirty="0">
                <a:latin typeface="Calibri" panose="020F0502020204030204" pitchFamily="34" charset="0"/>
                <a:ea typeface="Calibri" panose="020F0502020204030204" pitchFamily="34" charset="0"/>
                <a:cs typeface="Calibri" panose="020F0502020204030204" pitchFamily="34" charset="0"/>
              </a:rPr>
            </a:br>
            <a:r>
              <a:rPr lang="zh-CN" altLang="en-US" sz="2200" dirty="0" smtClean="0">
                <a:latin typeface="Calibri" panose="020F0502020204030204" pitchFamily="34" charset="0"/>
                <a:ea typeface="黑体" panose="02010609060101010101" pitchFamily="49" charset="-122"/>
                <a:cs typeface="Calibri" panose="020F0502020204030204" pitchFamily="34" charset="0"/>
              </a:rPr>
              <a:t>（</a:t>
            </a:r>
            <a:r>
              <a:rPr lang="en-US" altLang="zh-CN" sz="2200" dirty="0">
                <a:latin typeface="Calibri" panose="020F0502020204030204" pitchFamily="34" charset="0"/>
                <a:ea typeface="Calibri" panose="020F0502020204030204" pitchFamily="34" charset="0"/>
                <a:cs typeface="Calibri" panose="020F0502020204030204" pitchFamily="34" charset="0"/>
              </a:rPr>
              <a:t>2015</a:t>
            </a:r>
            <a:r>
              <a:rPr lang="zh-CN" altLang="en-US" sz="2200" dirty="0">
                <a:latin typeface="Calibri" panose="020F0502020204030204" pitchFamily="34" charset="0"/>
                <a:ea typeface="黑体" panose="02010609060101010101" pitchFamily="49" charset="-122"/>
                <a:cs typeface="Calibri" panose="020F0502020204030204" pitchFamily="34" charset="0"/>
              </a:rPr>
              <a:t>年发表</a:t>
            </a:r>
            <a:r>
              <a:rPr lang="zh-CN" altLang="en-US" sz="2200" dirty="0" smtClean="0">
                <a:latin typeface="Calibri" panose="020F0502020204030204" pitchFamily="34" charset="0"/>
                <a:ea typeface="黑体" panose="02010609060101010101" pitchFamily="49" charset="-122"/>
                <a:cs typeface="Calibri" panose="020F0502020204030204" pitchFamily="34" charset="0"/>
              </a:rPr>
              <a:t>在</a:t>
            </a:r>
            <a:r>
              <a:rPr lang="en-US" altLang="zh-CN" sz="2200" dirty="0" smtClean="0">
                <a:latin typeface="Calibri" panose="020F0502020204030204" pitchFamily="34" charset="0"/>
                <a:ea typeface="Calibri" panose="020F0502020204030204" pitchFamily="34" charset="0"/>
                <a:cs typeface="Calibri" panose="020F0502020204030204" pitchFamily="34" charset="0"/>
              </a:rPr>
              <a:t>The Crop Journal</a:t>
            </a:r>
            <a:r>
              <a:rPr lang="zh-CN" altLang="en-US" sz="2200" dirty="0" smtClean="0">
                <a:latin typeface="Calibri" panose="020F0502020204030204" pitchFamily="34" charset="0"/>
                <a:ea typeface="黑体" panose="02010609060101010101" pitchFamily="49" charset="-122"/>
                <a:cs typeface="Calibri" panose="020F0502020204030204" pitchFamily="34" charset="0"/>
              </a:rPr>
              <a:t>期刊介绍</a:t>
            </a:r>
            <a:r>
              <a:rPr lang="zh-CN" altLang="en-US" sz="2200" dirty="0">
                <a:latin typeface="Calibri" panose="020F0502020204030204" pitchFamily="34" charset="0"/>
                <a:ea typeface="黑体" panose="02010609060101010101" pitchFamily="49" charset="-122"/>
                <a:cs typeface="Calibri" panose="020F0502020204030204" pitchFamily="34" charset="0"/>
              </a:rPr>
              <a:t>该软件的文章，目前</a:t>
            </a:r>
            <a:r>
              <a:rPr lang="zh-CN" altLang="en-US" sz="2200" dirty="0" smtClean="0">
                <a:latin typeface="Calibri" panose="020F0502020204030204" pitchFamily="34" charset="0"/>
                <a:ea typeface="黑体" panose="02010609060101010101" pitchFamily="49" charset="-122"/>
                <a:cs typeface="Calibri" panose="020F0502020204030204" pitchFamily="34" charset="0"/>
              </a:rPr>
              <a:t>引用超过</a:t>
            </a:r>
            <a:r>
              <a:rPr lang="en-US" altLang="zh-CN" sz="2200" dirty="0" smtClean="0">
                <a:latin typeface="Calibri" panose="020F0502020204030204" pitchFamily="34" charset="0"/>
                <a:ea typeface="Calibri" panose="020F0502020204030204" pitchFamily="34" charset="0"/>
                <a:cs typeface="Calibri" panose="020F0502020204030204" pitchFamily="34" charset="0"/>
              </a:rPr>
              <a:t>1300</a:t>
            </a:r>
            <a:r>
              <a:rPr lang="zh-CN" altLang="en-US" sz="2200" dirty="0">
                <a:latin typeface="Calibri" panose="020F0502020204030204" pitchFamily="34" charset="0"/>
                <a:ea typeface="黑体" panose="02010609060101010101" pitchFamily="49" charset="-122"/>
                <a:cs typeface="Calibri" panose="020F0502020204030204" pitchFamily="34" charset="0"/>
              </a:rPr>
              <a:t>次） </a:t>
            </a:r>
            <a:endParaRPr lang="en-US" altLang="zh-CN" sz="2200" b="1"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875" t="13333" r="5950" b="18533"/>
          <a:stretch/>
        </p:blipFill>
        <p:spPr bwMode="auto">
          <a:xfrm>
            <a:off x="3071664" y="2072034"/>
            <a:ext cx="5979040" cy="4309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411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620688"/>
            <a:ext cx="9601196" cy="1224137"/>
          </a:xfrm>
        </p:spPr>
        <p:txBody>
          <a:bodyPr>
            <a:normAutofit/>
          </a:bodyPr>
          <a:lstStyle/>
          <a:p>
            <a:pPr algn="ctr"/>
            <a:r>
              <a:rPr lang="zh-CN" altLang="en-US" sz="3600" b="1" dirty="0">
                <a:solidFill>
                  <a:srgbClr val="C00000"/>
                </a:solidFill>
                <a:latin typeface="黑体" panose="02010609060101010101" pitchFamily="49" charset="-122"/>
                <a:ea typeface="黑体" panose="02010609060101010101" pitchFamily="49" charset="-122"/>
              </a:rPr>
              <a:t>两个杂合亲本（如无性系）之间的杂交</a:t>
            </a:r>
            <a:endParaRPr lang="en-US" altLang="zh-CN" sz="3600" b="1" dirty="0">
              <a:solidFill>
                <a:srgbClr val="C00000"/>
              </a:solidFill>
              <a:latin typeface="黑体" panose="02010609060101010101" pitchFamily="49" charset="-122"/>
              <a:ea typeface="黑体" panose="02010609060101010101" pitchFamily="49" charset="-122"/>
            </a:endParaRPr>
          </a:p>
        </p:txBody>
      </p:sp>
      <p:sp>
        <p:nvSpPr>
          <p:cNvPr id="6" name="内容占位符 5"/>
          <p:cNvSpPr>
            <a:spLocks noGrp="1"/>
          </p:cNvSpPr>
          <p:nvPr>
            <p:ph idx="1"/>
          </p:nvPr>
        </p:nvSpPr>
        <p:spPr>
          <a:xfrm>
            <a:off x="1295401" y="1988840"/>
            <a:ext cx="9601196" cy="4176464"/>
          </a:xfrm>
        </p:spPr>
        <p:txBody>
          <a:bodyPr>
            <a:noAutofit/>
          </a:bodyPr>
          <a:lstStyle/>
          <a:p>
            <a:r>
              <a:rPr lang="zh-CN" altLang="zh-CN" dirty="0">
                <a:ea typeface="黑体" panose="02010609060101010101" pitchFamily="49" charset="-122"/>
              </a:rPr>
              <a:t>植物中存在大量的无性系繁殖物种，如马铃薯、甘薯，以及各种林木和花卉等。无性系指不通过雌、雄配子的结合，而是以单株营养体为材料，采用无性繁殖法产生后代。</a:t>
            </a:r>
            <a:endParaRPr lang="en-US" altLang="zh-CN" dirty="0">
              <a:ea typeface="黑体" panose="02010609060101010101" pitchFamily="49" charset="-122"/>
            </a:endParaRPr>
          </a:p>
          <a:p>
            <a:r>
              <a:rPr lang="zh-CN" altLang="zh-CN" dirty="0">
                <a:ea typeface="黑体" panose="02010609060101010101" pitchFamily="49" charset="-122"/>
              </a:rPr>
              <a:t>一个无性系品种的基因型往往是高度杂合的，两个品种间的杂交</a:t>
            </a:r>
            <a:r>
              <a:rPr lang="en-US" altLang="zh-CN" dirty="0">
                <a:ea typeface="黑体" panose="02010609060101010101" pitchFamily="49" charset="-122"/>
              </a:rPr>
              <a:t>F</a:t>
            </a:r>
            <a:r>
              <a:rPr lang="en-US" altLang="zh-CN" baseline="-25000" dirty="0">
                <a:ea typeface="黑体" panose="02010609060101010101" pitchFamily="49" charset="-122"/>
              </a:rPr>
              <a:t>1</a:t>
            </a:r>
            <a:r>
              <a:rPr lang="zh-CN" altLang="zh-CN" dirty="0">
                <a:ea typeface="黑体" panose="02010609060101010101" pitchFamily="49" charset="-122"/>
              </a:rPr>
              <a:t>代在遗传结构上与四个纯系亲本间杂交产生的双交</a:t>
            </a:r>
            <a:r>
              <a:rPr lang="en-US" altLang="zh-CN" dirty="0">
                <a:ea typeface="黑体" panose="02010609060101010101" pitchFamily="49" charset="-122"/>
              </a:rPr>
              <a:t>F</a:t>
            </a:r>
            <a:r>
              <a:rPr lang="en-US" altLang="zh-CN" baseline="-25000" dirty="0">
                <a:ea typeface="黑体" panose="02010609060101010101" pitchFamily="49" charset="-122"/>
              </a:rPr>
              <a:t>1</a:t>
            </a:r>
            <a:r>
              <a:rPr lang="zh-CN" altLang="zh-CN" dirty="0">
                <a:ea typeface="黑体" panose="02010609060101010101" pitchFamily="49" charset="-122"/>
              </a:rPr>
              <a:t>群体有很多类似之处。</a:t>
            </a:r>
            <a:endParaRPr lang="en-US" altLang="zh-CN" dirty="0">
              <a:ea typeface="黑体" panose="02010609060101010101" pitchFamily="49" charset="-122"/>
            </a:endParaRPr>
          </a:p>
          <a:p>
            <a:r>
              <a:rPr lang="zh-CN" altLang="zh-CN" dirty="0">
                <a:ea typeface="黑体" panose="02010609060101010101" pitchFamily="49" charset="-122"/>
              </a:rPr>
              <a:t>两个无性系品种间的杂种</a:t>
            </a:r>
            <a:r>
              <a:rPr lang="en-US" altLang="zh-CN" dirty="0">
                <a:ea typeface="黑体" panose="02010609060101010101" pitchFamily="49" charset="-122"/>
              </a:rPr>
              <a:t>F</a:t>
            </a:r>
            <a:r>
              <a:rPr lang="en-US" altLang="zh-CN" baseline="-25000" dirty="0">
                <a:ea typeface="黑体" panose="02010609060101010101" pitchFamily="49" charset="-122"/>
              </a:rPr>
              <a:t>1</a:t>
            </a:r>
            <a:r>
              <a:rPr lang="zh-CN" altLang="zh-CN" dirty="0">
                <a:ea typeface="黑体" panose="02010609060101010101" pitchFamily="49" charset="-122"/>
              </a:rPr>
              <a:t>可以看作四个纯系亲本的双交</a:t>
            </a:r>
            <a:r>
              <a:rPr lang="en-US" altLang="zh-CN" dirty="0">
                <a:ea typeface="黑体" panose="02010609060101010101" pitchFamily="49" charset="-122"/>
              </a:rPr>
              <a:t>F</a:t>
            </a:r>
            <a:r>
              <a:rPr lang="en-US" altLang="zh-CN" baseline="-25000" dirty="0">
                <a:ea typeface="黑体" panose="02010609060101010101" pitchFamily="49" charset="-122"/>
              </a:rPr>
              <a:t>1</a:t>
            </a:r>
            <a:r>
              <a:rPr lang="zh-CN" altLang="zh-CN" dirty="0">
                <a:ea typeface="黑体" panose="02010609060101010101" pitchFamily="49" charset="-122"/>
              </a:rPr>
              <a:t>群体，适用于双交</a:t>
            </a:r>
            <a:r>
              <a:rPr lang="en-US" altLang="zh-CN" dirty="0">
                <a:ea typeface="黑体" panose="02010609060101010101" pitchFamily="49" charset="-122"/>
              </a:rPr>
              <a:t>F</a:t>
            </a:r>
            <a:r>
              <a:rPr lang="en-US" altLang="zh-CN" baseline="-25000" dirty="0">
                <a:ea typeface="黑体" panose="02010609060101010101" pitchFamily="49" charset="-122"/>
              </a:rPr>
              <a:t>1</a:t>
            </a:r>
            <a:r>
              <a:rPr lang="zh-CN" altLang="zh-CN" dirty="0">
                <a:ea typeface="黑体" panose="02010609060101010101" pitchFamily="49" charset="-122"/>
              </a:rPr>
              <a:t>群体的遗传分析方法同样也适用于无性系繁殖物种间杂种</a:t>
            </a:r>
            <a:r>
              <a:rPr lang="en-US" altLang="zh-CN" dirty="0">
                <a:ea typeface="黑体" panose="02010609060101010101" pitchFamily="49" charset="-122"/>
              </a:rPr>
              <a:t>F</a:t>
            </a:r>
            <a:r>
              <a:rPr lang="en-US" altLang="zh-CN" baseline="-25000" dirty="0">
                <a:ea typeface="黑体" panose="02010609060101010101" pitchFamily="49" charset="-122"/>
              </a:rPr>
              <a:t>1</a:t>
            </a:r>
            <a:r>
              <a:rPr lang="zh-CN" altLang="zh-CN" dirty="0">
                <a:ea typeface="黑体" panose="02010609060101010101" pitchFamily="49" charset="-122"/>
              </a:rPr>
              <a:t>群体。因此，双交</a:t>
            </a:r>
            <a:r>
              <a:rPr lang="en-US" altLang="zh-CN" dirty="0">
                <a:ea typeface="黑体" panose="02010609060101010101" pitchFamily="49" charset="-122"/>
              </a:rPr>
              <a:t>F</a:t>
            </a:r>
            <a:r>
              <a:rPr lang="en-US" altLang="zh-CN" baseline="-25000" dirty="0">
                <a:ea typeface="黑体" panose="02010609060101010101" pitchFamily="49" charset="-122"/>
              </a:rPr>
              <a:t>1</a:t>
            </a:r>
            <a:r>
              <a:rPr lang="zh-CN" altLang="zh-CN" dirty="0">
                <a:ea typeface="黑体" panose="02010609060101010101" pitchFamily="49" charset="-122"/>
              </a:rPr>
              <a:t>群体分析方法的研究也可以为无性系物种间的遗传研究提供有效手段。</a:t>
            </a:r>
            <a:endParaRPr lang="zh-CN" altLang="zh-CN" dirty="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7482888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7408" y="620688"/>
            <a:ext cx="2392799" cy="4436626"/>
          </a:xfrm>
        </p:spPr>
        <p:txBody>
          <a:bodyPr>
            <a:noAutofit/>
          </a:bodyPr>
          <a:lstStyle/>
          <a:p>
            <a:r>
              <a:rPr lang="zh-CN" altLang="en-US" sz="3200" b="1" dirty="0">
                <a:solidFill>
                  <a:srgbClr val="C00000"/>
                </a:solidFill>
                <a:latin typeface="Calibri" panose="020F0502020204030204" pitchFamily="34" charset="0"/>
                <a:ea typeface="黑体" panose="02010609060101010101" pitchFamily="49" charset="-122"/>
                <a:cs typeface="Calibri" panose="020F0502020204030204" pitchFamily="34" charset="0"/>
              </a:rPr>
              <a:t>杂合亲本杂交后代群体的</a:t>
            </a:r>
            <a:r>
              <a:rPr lang="zh-CN" altLang="en-US" sz="32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复杂性</a:t>
            </a:r>
            <a:r>
              <a:rPr lang="en-US" altLang="zh-CN" sz="32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
            </a:r>
            <a:br>
              <a:rPr lang="en-US" altLang="zh-CN" sz="32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br>
            <a:r>
              <a:rPr lang="en-US" altLang="zh-CN" sz="24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
            </a:r>
            <a:br>
              <a:rPr lang="en-US" altLang="zh-CN" sz="24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br>
            <a:r>
              <a:rPr lang="zh-CN" altLang="en-US" sz="24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每个座位上有</a:t>
            </a:r>
            <a:r>
              <a:rPr lang="zh-CN" altLang="en-US" sz="2400" b="1" dirty="0" smtClean="0">
                <a:solidFill>
                  <a:srgbClr val="C00000"/>
                </a:solidFill>
                <a:ea typeface="黑体" panose="02010609060101010101" pitchFamily="49" charset="-122"/>
                <a:cs typeface="Times New Roman" panose="02020603050405020304" pitchFamily="18" charset="0"/>
              </a:rPr>
              <a:t>更多等位基因：</a:t>
            </a:r>
            <a:r>
              <a:rPr lang="en-US" altLang="zh-CN" sz="2400" b="1" dirty="0">
                <a:solidFill>
                  <a:srgbClr val="C00000"/>
                </a:solidFill>
                <a:latin typeface="Calibri" panose="020F0502020204030204" pitchFamily="34" charset="0"/>
                <a:ea typeface="黑体" panose="02010609060101010101" pitchFamily="49" charset="-122"/>
                <a:cs typeface="Calibri" panose="020F0502020204030204" pitchFamily="34" charset="0"/>
              </a:rPr>
              <a:t/>
            </a:r>
            <a:br>
              <a:rPr lang="en-US" altLang="zh-CN" sz="2400" b="1" dirty="0">
                <a:solidFill>
                  <a:srgbClr val="C00000"/>
                </a:solidFill>
                <a:latin typeface="Calibri" panose="020F0502020204030204" pitchFamily="34" charset="0"/>
                <a:ea typeface="黑体" panose="02010609060101010101" pitchFamily="49" charset="-122"/>
                <a:cs typeface="Calibri" panose="020F0502020204030204" pitchFamily="34" charset="0"/>
              </a:rPr>
            </a:br>
            <a:r>
              <a:rPr lang="en-US" altLang="zh-CN" sz="2400" b="1"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2~4</a:t>
            </a:r>
            <a:r>
              <a:rPr lang="zh-CN" altLang="en-US" sz="2400" b="1"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个可能的等位基因，后代呈现出更多类型的分离比</a:t>
            </a:r>
            <a:endParaRPr lang="zh-CN" altLang="en-US" sz="2400" b="1" dirty="0">
              <a:solidFill>
                <a:srgbClr val="3333FF"/>
              </a:solidFill>
              <a:latin typeface="Calibri" panose="020F0502020204030204" pitchFamily="34" charset="0"/>
              <a:ea typeface="黑体" panose="02010609060101010101" pitchFamily="49" charset="-122"/>
              <a:cs typeface="Calibri" panose="020F0502020204030204" pitchFamily="34" charset="0"/>
            </a:endParaRPr>
          </a:p>
        </p:txBody>
      </p:sp>
      <p:grpSp>
        <p:nvGrpSpPr>
          <p:cNvPr id="3" name="组合 2"/>
          <p:cNvGrpSpPr/>
          <p:nvPr/>
        </p:nvGrpSpPr>
        <p:grpSpPr>
          <a:xfrm>
            <a:off x="3071664" y="836712"/>
            <a:ext cx="9043865" cy="5184577"/>
            <a:chOff x="1524000" y="1052736"/>
            <a:chExt cx="9043865" cy="5184577"/>
          </a:xfrm>
        </p:grpSpPr>
        <p:sp>
          <p:nvSpPr>
            <p:cNvPr id="7" name="TextBox 6"/>
            <p:cNvSpPr txBox="1"/>
            <p:nvPr/>
          </p:nvSpPr>
          <p:spPr>
            <a:xfrm>
              <a:off x="2999656" y="1052738"/>
              <a:ext cx="657200" cy="369332"/>
            </a:xfrm>
            <a:prstGeom prst="rect">
              <a:avLst/>
            </a:prstGeom>
            <a:noFill/>
          </p:spPr>
          <p:txBody>
            <a:bodyPr wrap="square" rtlCol="0">
              <a:spAutoFit/>
            </a:bodyPr>
            <a:lstStyle/>
            <a:p>
              <a:pPr algn="ctr"/>
              <a:r>
                <a:rPr lang="zh-CN" altLang="en-US" dirty="0">
                  <a:latin typeface="Calibri" panose="020F0502020204030204" pitchFamily="34" charset="0"/>
                  <a:ea typeface="黑体" panose="02010609060101010101" pitchFamily="49" charset="-122"/>
                  <a:cs typeface="Calibri" panose="020F0502020204030204" pitchFamily="34" charset="0"/>
                </a:rPr>
                <a:t>雌亲</a:t>
              </a:r>
            </a:p>
          </p:txBody>
        </p:sp>
        <p:sp>
          <p:nvSpPr>
            <p:cNvPr id="8" name="TextBox 7"/>
            <p:cNvSpPr txBox="1"/>
            <p:nvPr/>
          </p:nvSpPr>
          <p:spPr>
            <a:xfrm>
              <a:off x="4376936" y="1052737"/>
              <a:ext cx="720080" cy="369332"/>
            </a:xfrm>
            <a:prstGeom prst="rect">
              <a:avLst/>
            </a:prstGeom>
            <a:noFill/>
          </p:spPr>
          <p:txBody>
            <a:bodyPr wrap="square" rtlCol="0">
              <a:spAutoFit/>
            </a:bodyPr>
            <a:lstStyle/>
            <a:p>
              <a:pPr algn="ctr"/>
              <a:r>
                <a:rPr lang="zh-CN" altLang="en-US" dirty="0">
                  <a:latin typeface="Calibri" panose="020F0502020204030204" pitchFamily="34" charset="0"/>
                  <a:ea typeface="黑体" panose="02010609060101010101" pitchFamily="49" charset="-122"/>
                  <a:cs typeface="Calibri" panose="020F0502020204030204" pitchFamily="34" charset="0"/>
                </a:rPr>
                <a:t>雄亲</a:t>
              </a:r>
            </a:p>
          </p:txBody>
        </p:sp>
        <p:sp>
          <p:nvSpPr>
            <p:cNvPr id="9" name="TextBox 8"/>
            <p:cNvSpPr txBox="1"/>
            <p:nvPr/>
          </p:nvSpPr>
          <p:spPr>
            <a:xfrm>
              <a:off x="6023992" y="1052736"/>
              <a:ext cx="2627166" cy="369332"/>
            </a:xfrm>
            <a:prstGeom prst="rect">
              <a:avLst/>
            </a:prstGeom>
            <a:noFill/>
          </p:spPr>
          <p:txBody>
            <a:bodyPr wrap="square" rtlCol="0">
              <a:spAutoFit/>
            </a:bodyPr>
            <a:lstStyle/>
            <a:p>
              <a:pPr algn="ctr"/>
              <a:r>
                <a:rPr lang="zh-CN" altLang="en-US" dirty="0">
                  <a:latin typeface="Calibri" panose="020F0502020204030204" pitchFamily="34" charset="0"/>
                  <a:ea typeface="黑体" panose="02010609060101010101" pitchFamily="49" charset="-122"/>
                  <a:cs typeface="Calibri" panose="020F0502020204030204" pitchFamily="34" charset="0"/>
                </a:rPr>
                <a:t>杂  交  </a:t>
              </a:r>
              <a:r>
                <a:rPr lang="en-US" altLang="zh-CN" dirty="0">
                  <a:latin typeface="Calibri" panose="020F0502020204030204" pitchFamily="34" charset="0"/>
                  <a:ea typeface="Calibri" panose="020F0502020204030204" pitchFamily="34" charset="0"/>
                  <a:cs typeface="Calibri" panose="020F0502020204030204" pitchFamily="34" charset="0"/>
                </a:rPr>
                <a:t>F</a:t>
              </a:r>
              <a:r>
                <a:rPr lang="en-US" altLang="zh-CN" baseline="-25000" dirty="0">
                  <a:latin typeface="Calibri" panose="020F0502020204030204" pitchFamily="34" charset="0"/>
                  <a:ea typeface="Calibri" panose="020F0502020204030204" pitchFamily="34" charset="0"/>
                  <a:cs typeface="Calibri" panose="020F0502020204030204" pitchFamily="34" charset="0"/>
                </a:rPr>
                <a:t>1</a:t>
              </a:r>
              <a:r>
                <a:rPr lang="en-US" altLang="zh-CN" dirty="0">
                  <a:latin typeface="Calibri" panose="020F0502020204030204" pitchFamily="34" charset="0"/>
                  <a:ea typeface="Calibri" panose="020F0502020204030204" pitchFamily="34" charset="0"/>
                  <a:cs typeface="Calibri" panose="020F0502020204030204" pitchFamily="34" charset="0"/>
                </a:rPr>
                <a:t>  </a:t>
              </a:r>
              <a:r>
                <a:rPr lang="zh-CN" altLang="en-US" dirty="0">
                  <a:latin typeface="Calibri" panose="020F0502020204030204" pitchFamily="34" charset="0"/>
                  <a:ea typeface="黑体" panose="02010609060101010101" pitchFamily="49" charset="-122"/>
                  <a:cs typeface="Calibri" panose="020F0502020204030204" pitchFamily="34" charset="0"/>
                </a:rPr>
                <a:t>后  代  群  体</a:t>
              </a:r>
            </a:p>
          </p:txBody>
        </p:sp>
        <p:grpSp>
          <p:nvGrpSpPr>
            <p:cNvPr id="10" name="组合 9"/>
            <p:cNvGrpSpPr/>
            <p:nvPr/>
          </p:nvGrpSpPr>
          <p:grpSpPr>
            <a:xfrm>
              <a:off x="2936776" y="1554233"/>
              <a:ext cx="5823520" cy="979895"/>
              <a:chOff x="1268760" y="2276870"/>
              <a:chExt cx="5823520" cy="979895"/>
            </a:xfrm>
          </p:grpSpPr>
          <p:cxnSp>
            <p:nvCxnSpPr>
              <p:cNvPr id="11" name="直接连接符 10"/>
              <p:cNvCxnSpPr/>
              <p:nvPr/>
            </p:nvCxnSpPr>
            <p:spPr>
              <a:xfrm>
                <a:off x="1412776" y="2276870"/>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412776" y="2564902"/>
                <a:ext cx="43204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829411" y="2424291"/>
                <a:ext cx="432048"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829411" y="2852934"/>
                <a:ext cx="4320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68760" y="2948988"/>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AB</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16" name="TextBox 15"/>
              <p:cNvSpPr txBox="1"/>
              <p:nvPr/>
            </p:nvSpPr>
            <p:spPr>
              <a:xfrm>
                <a:off x="2708920" y="2948988"/>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CD</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cxnSp>
            <p:nvCxnSpPr>
              <p:cNvPr id="17" name="直接连接符 16"/>
              <p:cNvCxnSpPr/>
              <p:nvPr/>
            </p:nvCxnSpPr>
            <p:spPr>
              <a:xfrm>
                <a:off x="4355976" y="2276870"/>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796136" y="2564902"/>
                <a:ext cx="43204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355976" y="2424291"/>
                <a:ext cx="432048"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052531" y="2852934"/>
                <a:ext cx="4320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076056" y="2276870"/>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796136" y="2424291"/>
                <a:ext cx="432048"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516216" y="2564902"/>
                <a:ext cx="43204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516216" y="2852934"/>
                <a:ext cx="4320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211960" y="2948988"/>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AC</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26" name="TextBox 25"/>
              <p:cNvSpPr txBox="1"/>
              <p:nvPr/>
            </p:nvSpPr>
            <p:spPr>
              <a:xfrm>
                <a:off x="4932040" y="2948988"/>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AD</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27" name="TextBox 26"/>
              <p:cNvSpPr txBox="1"/>
              <p:nvPr/>
            </p:nvSpPr>
            <p:spPr>
              <a:xfrm>
                <a:off x="5652120" y="2948988"/>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BC</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28" name="TextBox 27"/>
              <p:cNvSpPr txBox="1"/>
              <p:nvPr/>
            </p:nvSpPr>
            <p:spPr>
              <a:xfrm>
                <a:off x="6372200" y="2948988"/>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BD</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29" name="TextBox 28"/>
              <p:cNvSpPr txBox="1"/>
              <p:nvPr/>
            </p:nvSpPr>
            <p:spPr>
              <a:xfrm>
                <a:off x="2060848" y="2287905"/>
                <a:ext cx="493484" cy="307777"/>
              </a:xfrm>
              <a:prstGeom prst="rect">
                <a:avLst/>
              </a:prstGeom>
              <a:noFill/>
            </p:spPr>
            <p:txBody>
              <a:bodyPr wrap="square" rtlCol="0">
                <a:spAutoFit/>
              </a:bodyPr>
              <a:lstStyle/>
              <a:p>
                <a:pPr algn="ctr"/>
                <a:r>
                  <a:rPr lang="en-US" altLang="zh-CN" sz="1400" dirty="0">
                    <a:latin typeface="Calibri" panose="020F0502020204030204" pitchFamily="34" charset="0"/>
                    <a:ea typeface="Calibri" panose="020F0502020204030204" pitchFamily="34" charset="0"/>
                    <a:cs typeface="Calibri" panose="020F0502020204030204" pitchFamily="34" charset="0"/>
                  </a:rPr>
                  <a:t>×</a:t>
                </a:r>
                <a:endParaRPr lang="zh-CN" altLang="en-US" sz="1400" dirty="0">
                  <a:latin typeface="Calibri" panose="020F0502020204030204" pitchFamily="34" charset="0"/>
                  <a:ea typeface="黑体" panose="02010609060101010101" pitchFamily="49" charset="-122"/>
                  <a:cs typeface="Calibri" panose="020F0502020204030204" pitchFamily="34" charset="0"/>
                </a:endParaRPr>
              </a:p>
            </p:txBody>
          </p:sp>
          <p:cxnSp>
            <p:nvCxnSpPr>
              <p:cNvPr id="30" name="直接箭头连接符 29"/>
              <p:cNvCxnSpPr/>
              <p:nvPr/>
            </p:nvCxnSpPr>
            <p:spPr>
              <a:xfrm>
                <a:off x="3506237" y="2415195"/>
                <a:ext cx="547350" cy="0"/>
              </a:xfrm>
              <a:prstGeom prst="straightConnector1">
                <a:avLst/>
              </a:prstGeom>
              <a:ln w="25400">
                <a:prstDash val="solid"/>
                <a:tailEnd type="arrow"/>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631504" y="1402907"/>
              <a:ext cx="1296144" cy="646331"/>
            </a:xfrm>
            <a:prstGeom prst="rect">
              <a:avLst/>
            </a:prstGeom>
            <a:noFill/>
          </p:spPr>
          <p:txBody>
            <a:bodyPr wrap="square" rtlCol="0">
              <a:spAutoFit/>
            </a:bodyPr>
            <a:lstStyle/>
            <a:p>
              <a:pPr algn="ctr"/>
              <a:r>
                <a:rPr lang="zh-CN" altLang="en-US" dirty="0">
                  <a:latin typeface="Calibri" panose="020F0502020204030204" pitchFamily="34" charset="0"/>
                  <a:ea typeface="黑体" panose="02010609060101010101" pitchFamily="49" charset="-122"/>
                  <a:cs typeface="Calibri" panose="020F0502020204030204" pitchFamily="34" charset="0"/>
                </a:rPr>
                <a:t>类型</a:t>
              </a:r>
              <a:r>
                <a:rPr lang="en-US" altLang="zh-CN" dirty="0">
                  <a:latin typeface="Calibri" panose="020F0502020204030204" pitchFamily="34" charset="0"/>
                  <a:ea typeface="Calibri" panose="020F0502020204030204" pitchFamily="34" charset="0"/>
                  <a:cs typeface="Calibri" panose="020F0502020204030204" pitchFamily="34" charset="0"/>
                </a:rPr>
                <a:t>I</a:t>
              </a:r>
              <a:r>
                <a:rPr lang="zh-CN" altLang="en-US" dirty="0">
                  <a:latin typeface="Calibri" panose="020F0502020204030204" pitchFamily="34" charset="0"/>
                  <a:ea typeface="黑体" panose="02010609060101010101" pitchFamily="49" charset="-122"/>
                  <a:cs typeface="Calibri" panose="020F0502020204030204" pitchFamily="34" charset="0"/>
                </a:rPr>
                <a:t>或称</a:t>
              </a:r>
              <a:endParaRPr lang="en-US" altLang="zh-CN" dirty="0">
                <a:latin typeface="Calibri" panose="020F0502020204030204" pitchFamily="34" charset="0"/>
                <a:ea typeface="Calibri" panose="020F0502020204030204" pitchFamily="34" charset="0"/>
                <a:cs typeface="Calibri" panose="020F0502020204030204" pitchFamily="34" charset="0"/>
              </a:endParaRPr>
            </a:p>
            <a:p>
              <a:pPr algn="ctr"/>
              <a:r>
                <a:rPr lang="zh-CN" altLang="en-US" dirty="0">
                  <a:latin typeface="Calibri" panose="020F0502020204030204" pitchFamily="34" charset="0"/>
                  <a:ea typeface="黑体" panose="02010609060101010101" pitchFamily="49" charset="-122"/>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ABCD</a:t>
              </a:r>
              <a:r>
                <a:rPr lang="zh-CN" altLang="en-US" dirty="0">
                  <a:latin typeface="Calibri" panose="020F0502020204030204" pitchFamily="34" charset="0"/>
                  <a:ea typeface="黑体" panose="02010609060101010101" pitchFamily="49" charset="-122"/>
                  <a:cs typeface="Calibri" panose="020F0502020204030204" pitchFamily="34" charset="0"/>
                </a:rPr>
                <a:t>’</a:t>
              </a:r>
            </a:p>
          </p:txBody>
        </p:sp>
        <p:sp>
          <p:nvSpPr>
            <p:cNvPr id="32" name="TextBox 31"/>
            <p:cNvSpPr txBox="1"/>
            <p:nvPr/>
          </p:nvSpPr>
          <p:spPr>
            <a:xfrm>
              <a:off x="1631504" y="2679887"/>
              <a:ext cx="1305272" cy="646331"/>
            </a:xfrm>
            <a:prstGeom prst="rect">
              <a:avLst/>
            </a:prstGeom>
            <a:noFill/>
          </p:spPr>
          <p:txBody>
            <a:bodyPr wrap="square" rtlCol="0">
              <a:spAutoFit/>
            </a:bodyPr>
            <a:lstStyle/>
            <a:p>
              <a:pPr algn="ctr"/>
              <a:r>
                <a:rPr lang="zh-CN" altLang="en-US" dirty="0">
                  <a:latin typeface="Calibri" panose="020F0502020204030204" pitchFamily="34" charset="0"/>
                  <a:ea typeface="黑体" panose="02010609060101010101" pitchFamily="49" charset="-122"/>
                  <a:cs typeface="Calibri" panose="020F0502020204030204" pitchFamily="34" charset="0"/>
                </a:rPr>
                <a:t>类型</a:t>
              </a:r>
              <a:r>
                <a:rPr lang="en-US" altLang="zh-CN" dirty="0">
                  <a:latin typeface="Calibri" panose="020F0502020204030204" pitchFamily="34" charset="0"/>
                  <a:ea typeface="Calibri" panose="020F0502020204030204" pitchFamily="34" charset="0"/>
                  <a:cs typeface="Calibri" panose="020F0502020204030204" pitchFamily="34" charset="0"/>
                </a:rPr>
                <a:t>II</a:t>
              </a:r>
              <a:r>
                <a:rPr lang="zh-CN" altLang="en-US" dirty="0">
                  <a:latin typeface="Calibri" panose="020F0502020204030204" pitchFamily="34" charset="0"/>
                  <a:ea typeface="黑体" panose="02010609060101010101" pitchFamily="49" charset="-122"/>
                  <a:cs typeface="Calibri" panose="020F0502020204030204" pitchFamily="34" charset="0"/>
                </a:rPr>
                <a:t>或称</a:t>
              </a:r>
              <a:endParaRPr lang="en-US" altLang="zh-CN" dirty="0">
                <a:latin typeface="Calibri" panose="020F0502020204030204" pitchFamily="34" charset="0"/>
                <a:ea typeface="Calibri" panose="020F0502020204030204" pitchFamily="34" charset="0"/>
                <a:cs typeface="Calibri" panose="020F0502020204030204" pitchFamily="34" charset="0"/>
              </a:endParaRPr>
            </a:p>
            <a:p>
              <a:pPr algn="ctr"/>
              <a:r>
                <a:rPr lang="zh-CN" altLang="en-US" dirty="0">
                  <a:latin typeface="Calibri" panose="020F0502020204030204" pitchFamily="34" charset="0"/>
                  <a:ea typeface="黑体" panose="02010609060101010101" pitchFamily="49" charset="-122"/>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A=B</a:t>
              </a:r>
              <a:r>
                <a:rPr lang="zh-CN" altLang="en-US" dirty="0">
                  <a:latin typeface="Calibri" panose="020F0502020204030204" pitchFamily="34" charset="0"/>
                  <a:ea typeface="黑体" panose="02010609060101010101" pitchFamily="49" charset="-122"/>
                  <a:cs typeface="Calibri" panose="020F0502020204030204" pitchFamily="34" charset="0"/>
                </a:rPr>
                <a:t>’</a:t>
              </a:r>
            </a:p>
          </p:txBody>
        </p:sp>
        <p:sp>
          <p:nvSpPr>
            <p:cNvPr id="33" name="TextBox 32"/>
            <p:cNvSpPr txBox="1"/>
            <p:nvPr/>
          </p:nvSpPr>
          <p:spPr>
            <a:xfrm>
              <a:off x="1631504" y="3925509"/>
              <a:ext cx="1368152" cy="646331"/>
            </a:xfrm>
            <a:prstGeom prst="rect">
              <a:avLst/>
            </a:prstGeom>
            <a:noFill/>
          </p:spPr>
          <p:txBody>
            <a:bodyPr wrap="square" rtlCol="0">
              <a:spAutoFit/>
            </a:bodyPr>
            <a:lstStyle/>
            <a:p>
              <a:pPr algn="ctr"/>
              <a:r>
                <a:rPr lang="zh-CN" altLang="en-US" dirty="0">
                  <a:latin typeface="Calibri" panose="020F0502020204030204" pitchFamily="34" charset="0"/>
                  <a:ea typeface="黑体" panose="02010609060101010101" pitchFamily="49" charset="-122"/>
                  <a:cs typeface="Calibri" panose="020F0502020204030204" pitchFamily="34" charset="0"/>
                </a:rPr>
                <a:t>类型</a:t>
              </a:r>
              <a:r>
                <a:rPr lang="en-US" altLang="zh-CN" dirty="0">
                  <a:latin typeface="Calibri" panose="020F0502020204030204" pitchFamily="34" charset="0"/>
                  <a:ea typeface="Calibri" panose="020F0502020204030204" pitchFamily="34" charset="0"/>
                  <a:cs typeface="Calibri" panose="020F0502020204030204" pitchFamily="34" charset="0"/>
                </a:rPr>
                <a:t>III</a:t>
              </a:r>
              <a:r>
                <a:rPr lang="zh-CN" altLang="en-US" dirty="0">
                  <a:latin typeface="Calibri" panose="020F0502020204030204" pitchFamily="34" charset="0"/>
                  <a:ea typeface="黑体" panose="02010609060101010101" pitchFamily="49" charset="-122"/>
                  <a:cs typeface="Calibri" panose="020F0502020204030204" pitchFamily="34" charset="0"/>
                </a:rPr>
                <a:t>或称</a:t>
              </a:r>
              <a:endParaRPr lang="en-US" altLang="zh-CN" dirty="0">
                <a:latin typeface="Calibri" panose="020F0502020204030204" pitchFamily="34" charset="0"/>
                <a:ea typeface="Calibri" panose="020F0502020204030204" pitchFamily="34" charset="0"/>
                <a:cs typeface="Calibri" panose="020F0502020204030204" pitchFamily="34" charset="0"/>
              </a:endParaRPr>
            </a:p>
            <a:p>
              <a:pPr algn="ctr"/>
              <a:r>
                <a:rPr lang="zh-CN" altLang="en-US" dirty="0">
                  <a:latin typeface="Calibri" panose="020F0502020204030204" pitchFamily="34" charset="0"/>
                  <a:ea typeface="黑体" panose="02010609060101010101" pitchFamily="49" charset="-122"/>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C=D</a:t>
              </a:r>
              <a:r>
                <a:rPr lang="zh-CN" altLang="en-US" dirty="0">
                  <a:latin typeface="Calibri" panose="020F0502020204030204" pitchFamily="34" charset="0"/>
                  <a:ea typeface="黑体" panose="02010609060101010101" pitchFamily="49" charset="-122"/>
                  <a:cs typeface="Calibri" panose="020F0502020204030204" pitchFamily="34" charset="0"/>
                </a:rPr>
                <a:t>’</a:t>
              </a:r>
            </a:p>
          </p:txBody>
        </p:sp>
        <p:sp>
          <p:nvSpPr>
            <p:cNvPr id="34" name="TextBox 33"/>
            <p:cNvSpPr txBox="1"/>
            <p:nvPr/>
          </p:nvSpPr>
          <p:spPr>
            <a:xfrm>
              <a:off x="1524000" y="5138029"/>
              <a:ext cx="1412776" cy="646331"/>
            </a:xfrm>
            <a:prstGeom prst="rect">
              <a:avLst/>
            </a:prstGeom>
            <a:noFill/>
          </p:spPr>
          <p:txBody>
            <a:bodyPr wrap="square" rtlCol="0">
              <a:spAutoFit/>
            </a:bodyPr>
            <a:lstStyle/>
            <a:p>
              <a:pPr algn="ctr"/>
              <a:r>
                <a:rPr lang="zh-CN" altLang="en-US" dirty="0">
                  <a:latin typeface="Calibri" panose="020F0502020204030204" pitchFamily="34" charset="0"/>
                  <a:ea typeface="黑体" panose="02010609060101010101" pitchFamily="49" charset="-122"/>
                  <a:cs typeface="Calibri" panose="020F0502020204030204" pitchFamily="34" charset="0"/>
                </a:rPr>
                <a:t>类型</a:t>
              </a:r>
              <a:r>
                <a:rPr lang="en-US" altLang="zh-CN" dirty="0">
                  <a:latin typeface="Calibri" panose="020F0502020204030204" pitchFamily="34" charset="0"/>
                  <a:ea typeface="Calibri" panose="020F0502020204030204" pitchFamily="34" charset="0"/>
                  <a:cs typeface="Calibri" panose="020F0502020204030204" pitchFamily="34" charset="0"/>
                </a:rPr>
                <a:t>IV</a:t>
              </a:r>
              <a:r>
                <a:rPr lang="zh-CN" altLang="en-US" dirty="0">
                  <a:latin typeface="Calibri" panose="020F0502020204030204" pitchFamily="34" charset="0"/>
                  <a:ea typeface="黑体" panose="02010609060101010101" pitchFamily="49" charset="-122"/>
                  <a:cs typeface="Calibri" panose="020F0502020204030204" pitchFamily="34" charset="0"/>
                </a:rPr>
                <a:t>或称</a:t>
              </a:r>
              <a:endParaRPr lang="en-US" altLang="zh-CN" dirty="0">
                <a:latin typeface="Calibri" panose="020F0502020204030204" pitchFamily="34" charset="0"/>
                <a:ea typeface="Calibri" panose="020F0502020204030204" pitchFamily="34" charset="0"/>
                <a:cs typeface="Calibri" panose="020F0502020204030204" pitchFamily="34" charset="0"/>
              </a:endParaRPr>
            </a:p>
            <a:p>
              <a:pPr algn="ctr"/>
              <a:r>
                <a:rPr lang="zh-CN" altLang="en-US" dirty="0">
                  <a:latin typeface="Calibri" panose="020F0502020204030204" pitchFamily="34" charset="0"/>
                  <a:ea typeface="黑体" panose="02010609060101010101" pitchFamily="49" charset="-122"/>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 AB=CD</a:t>
              </a:r>
              <a:r>
                <a:rPr lang="zh-CN" altLang="en-US" dirty="0">
                  <a:latin typeface="Calibri" panose="020F0502020204030204" pitchFamily="34" charset="0"/>
                  <a:ea typeface="黑体" panose="02010609060101010101" pitchFamily="49" charset="-122"/>
                  <a:cs typeface="Calibri" panose="020F0502020204030204" pitchFamily="34" charset="0"/>
                </a:rPr>
                <a:t>’</a:t>
              </a:r>
            </a:p>
          </p:txBody>
        </p:sp>
        <p:cxnSp>
          <p:nvCxnSpPr>
            <p:cNvPr id="35" name="直接连接符 34"/>
            <p:cNvCxnSpPr/>
            <p:nvPr/>
          </p:nvCxnSpPr>
          <p:spPr>
            <a:xfrm>
              <a:off x="4511824" y="2843066"/>
              <a:ext cx="432048"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367808" y="3419131"/>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CD</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cxnSp>
          <p:nvCxnSpPr>
            <p:cNvPr id="37" name="直接连接符 36"/>
            <p:cNvCxnSpPr/>
            <p:nvPr/>
          </p:nvCxnSpPr>
          <p:spPr>
            <a:xfrm>
              <a:off x="6023992" y="2987082"/>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8184232" y="2983677"/>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184232" y="3271709"/>
              <a:ext cx="4320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879976" y="3419131"/>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XC</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41" name="TextBox 40"/>
            <p:cNvSpPr txBox="1"/>
            <p:nvPr/>
          </p:nvSpPr>
          <p:spPr>
            <a:xfrm>
              <a:off x="8040216" y="3419131"/>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XD</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42" name="TextBox 41"/>
            <p:cNvSpPr txBox="1"/>
            <p:nvPr/>
          </p:nvSpPr>
          <p:spPr>
            <a:xfrm>
              <a:off x="3719736" y="2706681"/>
              <a:ext cx="493484" cy="307777"/>
            </a:xfrm>
            <a:prstGeom prst="rect">
              <a:avLst/>
            </a:prstGeom>
            <a:noFill/>
          </p:spPr>
          <p:txBody>
            <a:bodyPr wrap="square" rtlCol="0">
              <a:spAutoFit/>
            </a:bodyPr>
            <a:lstStyle/>
            <a:p>
              <a:pPr algn="ctr"/>
              <a:r>
                <a:rPr lang="en-US" altLang="zh-CN" sz="1400" dirty="0">
                  <a:latin typeface="Calibri" panose="020F0502020204030204" pitchFamily="34" charset="0"/>
                  <a:ea typeface="Calibri" panose="020F0502020204030204" pitchFamily="34" charset="0"/>
                  <a:cs typeface="Calibri" panose="020F0502020204030204" pitchFamily="34" charset="0"/>
                </a:rPr>
                <a:t>×</a:t>
              </a:r>
              <a:endParaRPr lang="zh-CN" altLang="en-US" sz="1400" dirty="0">
                <a:latin typeface="Calibri" panose="020F0502020204030204" pitchFamily="34" charset="0"/>
                <a:ea typeface="黑体" panose="02010609060101010101" pitchFamily="49" charset="-122"/>
                <a:cs typeface="Calibri" panose="020F0502020204030204" pitchFamily="34" charset="0"/>
              </a:endParaRPr>
            </a:p>
          </p:txBody>
        </p:sp>
        <p:cxnSp>
          <p:nvCxnSpPr>
            <p:cNvPr id="43" name="直接箭头连接符 42"/>
            <p:cNvCxnSpPr/>
            <p:nvPr/>
          </p:nvCxnSpPr>
          <p:spPr>
            <a:xfrm>
              <a:off x="5159896" y="2833970"/>
              <a:ext cx="547350" cy="0"/>
            </a:xfrm>
            <a:prstGeom prst="straightConnector1">
              <a:avLst/>
            </a:prstGeom>
            <a:ln w="25400">
              <a:prstDash val="solid"/>
              <a:tailEnd type="arrow"/>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071664" y="2987080"/>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860204" y="3419131"/>
              <a:ext cx="936104"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AA</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dirty="0">
                  <a:latin typeface="Calibri" panose="020F0502020204030204" pitchFamily="34" charset="0"/>
                  <a:ea typeface="Calibri" panose="020F0502020204030204" pitchFamily="34" charset="0"/>
                  <a:cs typeface="Calibri" panose="020F0502020204030204" pitchFamily="34" charset="0"/>
                </a:rPr>
                <a:t>=</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dirty="0">
                  <a:latin typeface="Calibri" panose="020F0502020204030204" pitchFamily="34" charset="0"/>
                  <a:ea typeface="Calibri" panose="020F0502020204030204" pitchFamily="34" charset="0"/>
                  <a:cs typeface="Calibri" panose="020F0502020204030204" pitchFamily="34" charset="0"/>
                </a:rPr>
                <a:t>)</a:t>
              </a:r>
              <a:endParaRPr lang="zh-CN" altLang="en-US" sz="1400" dirty="0">
                <a:latin typeface="Calibri" panose="020F0502020204030204" pitchFamily="34" charset="0"/>
                <a:ea typeface="黑体" panose="02010609060101010101" pitchFamily="49" charset="-122"/>
                <a:cs typeface="Calibri" panose="020F0502020204030204" pitchFamily="34" charset="0"/>
              </a:endParaRPr>
            </a:p>
          </p:txBody>
        </p:sp>
        <p:cxnSp>
          <p:nvCxnSpPr>
            <p:cNvPr id="46" name="直接连接符 45"/>
            <p:cNvCxnSpPr/>
            <p:nvPr/>
          </p:nvCxnSpPr>
          <p:spPr>
            <a:xfrm>
              <a:off x="6023992" y="2843066"/>
              <a:ext cx="432048"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4511824" y="3275114"/>
              <a:ext cx="4320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4488299" y="4236107"/>
              <a:ext cx="432048"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927648" y="4653137"/>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AB</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50" name="TextBox 49"/>
            <p:cNvSpPr txBox="1"/>
            <p:nvPr/>
          </p:nvSpPr>
          <p:spPr>
            <a:xfrm>
              <a:off x="4213220" y="4653137"/>
              <a:ext cx="97539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CC</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dirty="0">
                  <a:latin typeface="Calibri" panose="020F0502020204030204" pitchFamily="34" charset="0"/>
                  <a:ea typeface="Calibri" panose="020F0502020204030204" pitchFamily="34" charset="0"/>
                  <a:cs typeface="Calibri" panose="020F0502020204030204" pitchFamily="34" charset="0"/>
                </a:rPr>
                <a:t>=</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dirty="0">
                  <a:latin typeface="Calibri" panose="020F0502020204030204" pitchFamily="34" charset="0"/>
                  <a:ea typeface="Calibri" panose="020F0502020204030204" pitchFamily="34" charset="0"/>
                  <a:cs typeface="Calibri" panose="020F0502020204030204" pitchFamily="34" charset="0"/>
                </a:rPr>
                <a:t>)</a:t>
              </a:r>
              <a:endParaRPr lang="zh-CN" altLang="en-US" sz="1400" dirty="0">
                <a:latin typeface="Calibri" panose="020F0502020204030204" pitchFamily="34" charset="0"/>
                <a:ea typeface="黑体" panose="02010609060101010101" pitchFamily="49" charset="-122"/>
                <a:cs typeface="Calibri" panose="020F0502020204030204" pitchFamily="34" charset="0"/>
              </a:endParaRPr>
            </a:p>
          </p:txBody>
        </p:sp>
        <p:cxnSp>
          <p:nvCxnSpPr>
            <p:cNvPr id="51" name="直接连接符 50"/>
            <p:cNvCxnSpPr/>
            <p:nvPr/>
          </p:nvCxnSpPr>
          <p:spPr>
            <a:xfrm>
              <a:off x="6023992" y="4236107"/>
              <a:ext cx="432048"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6023992" y="4092091"/>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8184232" y="4376720"/>
              <a:ext cx="43204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8184232" y="4236107"/>
              <a:ext cx="432048"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879976" y="4653137"/>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AX</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56" name="TextBox 55"/>
            <p:cNvSpPr txBox="1"/>
            <p:nvPr/>
          </p:nvSpPr>
          <p:spPr>
            <a:xfrm>
              <a:off x="8040216" y="4653137"/>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BX</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57" name="TextBox 56"/>
            <p:cNvSpPr txBox="1"/>
            <p:nvPr/>
          </p:nvSpPr>
          <p:spPr>
            <a:xfrm>
              <a:off x="3719736" y="4099722"/>
              <a:ext cx="493484" cy="307777"/>
            </a:xfrm>
            <a:prstGeom prst="rect">
              <a:avLst/>
            </a:prstGeom>
            <a:noFill/>
          </p:spPr>
          <p:txBody>
            <a:bodyPr wrap="square" rtlCol="0">
              <a:spAutoFit/>
            </a:bodyPr>
            <a:lstStyle/>
            <a:p>
              <a:pPr algn="ctr"/>
              <a:r>
                <a:rPr lang="en-US" altLang="zh-CN" sz="1400" dirty="0">
                  <a:latin typeface="Calibri" panose="020F0502020204030204" pitchFamily="34" charset="0"/>
                  <a:ea typeface="Calibri" panose="020F0502020204030204" pitchFamily="34" charset="0"/>
                  <a:cs typeface="Calibri" panose="020F0502020204030204" pitchFamily="34" charset="0"/>
                </a:rPr>
                <a:t>×</a:t>
              </a:r>
              <a:endParaRPr lang="zh-CN" altLang="en-US" sz="1400" dirty="0">
                <a:latin typeface="Calibri" panose="020F0502020204030204" pitchFamily="34" charset="0"/>
                <a:ea typeface="黑体" panose="02010609060101010101" pitchFamily="49" charset="-122"/>
                <a:cs typeface="Calibri" panose="020F0502020204030204" pitchFamily="34" charset="0"/>
              </a:endParaRPr>
            </a:p>
          </p:txBody>
        </p:sp>
        <p:cxnSp>
          <p:nvCxnSpPr>
            <p:cNvPr id="58" name="直接连接符 57"/>
            <p:cNvCxnSpPr/>
            <p:nvPr/>
          </p:nvCxnSpPr>
          <p:spPr>
            <a:xfrm>
              <a:off x="3071664" y="4088686"/>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3071664" y="4376718"/>
              <a:ext cx="43204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6023992" y="5337715"/>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8184232" y="5769763"/>
              <a:ext cx="4320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879976" y="5929536"/>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AA</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63" name="TextBox 62"/>
            <p:cNvSpPr txBox="1"/>
            <p:nvPr/>
          </p:nvSpPr>
          <p:spPr>
            <a:xfrm>
              <a:off x="8040216" y="5929536"/>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BB</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64" name="TextBox 63"/>
            <p:cNvSpPr txBox="1"/>
            <p:nvPr/>
          </p:nvSpPr>
          <p:spPr>
            <a:xfrm>
              <a:off x="3719736" y="5345346"/>
              <a:ext cx="493484" cy="307777"/>
            </a:xfrm>
            <a:prstGeom prst="rect">
              <a:avLst/>
            </a:prstGeom>
            <a:noFill/>
          </p:spPr>
          <p:txBody>
            <a:bodyPr wrap="square" rtlCol="0">
              <a:spAutoFit/>
            </a:bodyPr>
            <a:lstStyle/>
            <a:p>
              <a:pPr algn="ctr"/>
              <a:r>
                <a:rPr lang="en-US" altLang="zh-CN" sz="1400" dirty="0">
                  <a:latin typeface="Calibri" panose="020F0502020204030204" pitchFamily="34" charset="0"/>
                  <a:ea typeface="Calibri" panose="020F0502020204030204" pitchFamily="34" charset="0"/>
                  <a:cs typeface="Calibri" panose="020F0502020204030204" pitchFamily="34" charset="0"/>
                </a:rPr>
                <a:t>×</a:t>
              </a:r>
              <a:endParaRPr lang="zh-CN" altLang="en-US" sz="1400" dirty="0">
                <a:latin typeface="Calibri" panose="020F0502020204030204" pitchFamily="34" charset="0"/>
                <a:ea typeface="黑体" panose="02010609060101010101" pitchFamily="49" charset="-122"/>
                <a:cs typeface="Calibri" panose="020F0502020204030204" pitchFamily="34" charset="0"/>
              </a:endParaRPr>
            </a:p>
          </p:txBody>
        </p:sp>
        <p:cxnSp>
          <p:nvCxnSpPr>
            <p:cNvPr id="65" name="直接连接符 64"/>
            <p:cNvCxnSpPr/>
            <p:nvPr/>
          </p:nvCxnSpPr>
          <p:spPr>
            <a:xfrm>
              <a:off x="3071664" y="5334310"/>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3071664" y="5769763"/>
              <a:ext cx="4320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4511824" y="5337715"/>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4511824" y="5769763"/>
              <a:ext cx="4320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104112" y="5769763"/>
              <a:ext cx="4320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7104112" y="5337715"/>
              <a:ext cx="4320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6960096" y="5929536"/>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AB</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cxnSp>
          <p:nvCxnSpPr>
            <p:cNvPr id="72" name="直接箭头连接符 71"/>
            <p:cNvCxnSpPr/>
            <p:nvPr/>
          </p:nvCxnSpPr>
          <p:spPr>
            <a:xfrm>
              <a:off x="5188610" y="4232704"/>
              <a:ext cx="547350" cy="0"/>
            </a:xfrm>
            <a:prstGeom prst="straightConnector1">
              <a:avLst/>
            </a:prstGeom>
            <a:ln w="25400">
              <a:prstDash val="solid"/>
              <a:tailEnd type="arrow"/>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a:off x="5188610" y="5550334"/>
              <a:ext cx="547350" cy="0"/>
            </a:xfrm>
            <a:prstGeom prst="straightConnector1">
              <a:avLst/>
            </a:prstGeom>
            <a:ln w="25400">
              <a:prstDash val="solid"/>
              <a:tailEnd type="arrow"/>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2943256" y="2699050"/>
              <a:ext cx="5817040" cy="105863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panose="020F0502020204030204" pitchFamily="34" charset="0"/>
                <a:ea typeface="黑体" panose="02010609060101010101" pitchFamily="49" charset="-122"/>
                <a:cs typeface="Calibri" panose="020F0502020204030204" pitchFamily="34" charset="0"/>
              </a:endParaRPr>
            </a:p>
          </p:txBody>
        </p:sp>
        <p:sp>
          <p:nvSpPr>
            <p:cNvPr id="75" name="矩形 74"/>
            <p:cNvSpPr/>
            <p:nvPr/>
          </p:nvSpPr>
          <p:spPr>
            <a:xfrm>
              <a:off x="2943256" y="3933056"/>
              <a:ext cx="5817040" cy="105863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panose="020F0502020204030204" pitchFamily="34" charset="0"/>
                <a:ea typeface="黑体" panose="02010609060101010101" pitchFamily="49" charset="-122"/>
                <a:cs typeface="Calibri" panose="020F0502020204030204" pitchFamily="34" charset="0"/>
              </a:endParaRPr>
            </a:p>
          </p:txBody>
        </p:sp>
        <p:sp>
          <p:nvSpPr>
            <p:cNvPr id="76" name="矩形 75"/>
            <p:cNvSpPr/>
            <p:nvPr/>
          </p:nvSpPr>
          <p:spPr>
            <a:xfrm>
              <a:off x="2943256" y="5178678"/>
              <a:ext cx="5817040" cy="105863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panose="020F0502020204030204" pitchFamily="34" charset="0"/>
                <a:ea typeface="黑体" panose="02010609060101010101" pitchFamily="49" charset="-122"/>
                <a:cs typeface="Calibri" panose="020F0502020204030204" pitchFamily="34" charset="0"/>
              </a:endParaRPr>
            </a:p>
          </p:txBody>
        </p:sp>
        <p:sp>
          <p:nvSpPr>
            <p:cNvPr id="77" name="矩形 76"/>
            <p:cNvSpPr/>
            <p:nvPr/>
          </p:nvSpPr>
          <p:spPr>
            <a:xfrm>
              <a:off x="2943256" y="1434262"/>
              <a:ext cx="5817040" cy="1130642"/>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Calibri" panose="020F0502020204030204" pitchFamily="34" charset="0"/>
                <a:ea typeface="黑体" panose="02010609060101010101" pitchFamily="49" charset="-122"/>
                <a:cs typeface="Calibri" panose="020F0502020204030204" pitchFamily="34" charset="0"/>
              </a:endParaRPr>
            </a:p>
          </p:txBody>
        </p:sp>
        <p:sp>
          <p:nvSpPr>
            <p:cNvPr id="78" name="TextBox 77"/>
            <p:cNvSpPr txBox="1"/>
            <p:nvPr/>
          </p:nvSpPr>
          <p:spPr>
            <a:xfrm>
              <a:off x="2927648" y="5857528"/>
              <a:ext cx="72008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AB</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79" name="TextBox 78"/>
            <p:cNvSpPr txBox="1"/>
            <p:nvPr/>
          </p:nvSpPr>
          <p:spPr>
            <a:xfrm>
              <a:off x="4079777" y="5929536"/>
              <a:ext cx="1353794"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AB</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AB</a:t>
              </a:r>
              <a:r>
                <a:rPr lang="en-US" altLang="zh-CN" sz="1400" dirty="0">
                  <a:latin typeface="Calibri" panose="020F0502020204030204" pitchFamily="34" charset="0"/>
                  <a:ea typeface="Calibri" panose="020F0502020204030204" pitchFamily="34" charset="0"/>
                  <a:cs typeface="Calibri" panose="020F0502020204030204" pitchFamily="34" charset="0"/>
                </a:rPr>
                <a:t>=</a:t>
              </a:r>
              <a:r>
                <a:rPr lang="en-US" altLang="zh-CN" sz="1400" i="1" dirty="0">
                  <a:latin typeface="Calibri" panose="020F0502020204030204" pitchFamily="34" charset="0"/>
                  <a:ea typeface="Calibri" panose="020F0502020204030204" pitchFamily="34" charset="0"/>
                  <a:cs typeface="Calibri" panose="020F0502020204030204" pitchFamily="34" charset="0"/>
                </a:rPr>
                <a:t>CD</a:t>
              </a:r>
              <a:r>
                <a:rPr lang="en-US" altLang="zh-CN" sz="1400" dirty="0">
                  <a:latin typeface="Calibri" panose="020F0502020204030204" pitchFamily="34" charset="0"/>
                  <a:ea typeface="Calibri" panose="020F0502020204030204" pitchFamily="34" charset="0"/>
                  <a:cs typeface="Calibri" panose="020F0502020204030204" pitchFamily="34" charset="0"/>
                </a:rPr>
                <a:t>)</a:t>
              </a:r>
              <a:endParaRPr lang="zh-CN" altLang="en-US" sz="1400" i="1" dirty="0">
                <a:latin typeface="Calibri" panose="020F0502020204030204" pitchFamily="34" charset="0"/>
                <a:ea typeface="黑体" panose="02010609060101010101" pitchFamily="49" charset="-122"/>
                <a:cs typeface="Calibri" panose="020F0502020204030204" pitchFamily="34" charset="0"/>
              </a:endParaRPr>
            </a:p>
          </p:txBody>
        </p:sp>
        <p:sp>
          <p:nvSpPr>
            <p:cNvPr id="80" name="TextBox 30"/>
            <p:cNvSpPr txBox="1"/>
            <p:nvPr/>
          </p:nvSpPr>
          <p:spPr>
            <a:xfrm>
              <a:off x="9048328" y="1434262"/>
              <a:ext cx="1152128" cy="400110"/>
            </a:xfrm>
            <a:prstGeom prst="rect">
              <a:avLst/>
            </a:prstGeom>
            <a:noFill/>
          </p:spPr>
          <p:txBody>
            <a:bodyPr wrap="square" rtlCol="0">
              <a:spAutoFit/>
            </a:bodyP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1:1:1:1</a:t>
              </a:r>
              <a:endParaRPr lang="zh-CN" altLang="en-US" sz="2000" dirty="0">
                <a:latin typeface="Calibri" panose="020F0502020204030204" pitchFamily="34" charset="0"/>
                <a:ea typeface="黑体" panose="02010609060101010101" pitchFamily="49" charset="-122"/>
                <a:cs typeface="Calibri" panose="020F0502020204030204" pitchFamily="34" charset="0"/>
              </a:endParaRPr>
            </a:p>
          </p:txBody>
        </p:sp>
        <p:sp>
          <p:nvSpPr>
            <p:cNvPr id="81" name="TextBox 8"/>
            <p:cNvSpPr txBox="1"/>
            <p:nvPr/>
          </p:nvSpPr>
          <p:spPr>
            <a:xfrm>
              <a:off x="8760296" y="1064455"/>
              <a:ext cx="1807569" cy="369332"/>
            </a:xfrm>
            <a:prstGeom prst="rect">
              <a:avLst/>
            </a:prstGeom>
            <a:noFill/>
          </p:spPr>
          <p:txBody>
            <a:bodyPr wrap="square" rtlCol="0">
              <a:spAutoFit/>
            </a:bodyPr>
            <a:lstStyle/>
            <a:p>
              <a:pPr algn="ctr"/>
              <a:r>
                <a:rPr lang="zh-CN" altLang="en-US" dirty="0">
                  <a:latin typeface="Calibri" panose="020F0502020204030204" pitchFamily="34" charset="0"/>
                  <a:ea typeface="黑体" panose="02010609060101010101" pitchFamily="49" charset="-122"/>
                  <a:cs typeface="Calibri" panose="020F0502020204030204" pitchFamily="34" charset="0"/>
                </a:rPr>
                <a:t>分离比</a:t>
              </a:r>
            </a:p>
          </p:txBody>
        </p:sp>
        <p:sp>
          <p:nvSpPr>
            <p:cNvPr id="82" name="TextBox 30"/>
            <p:cNvSpPr txBox="1"/>
            <p:nvPr/>
          </p:nvSpPr>
          <p:spPr>
            <a:xfrm>
              <a:off x="9017610" y="2711445"/>
              <a:ext cx="1152128" cy="400110"/>
            </a:xfrm>
            <a:prstGeom prst="rect">
              <a:avLst/>
            </a:prstGeom>
            <a:noFill/>
          </p:spPr>
          <p:txBody>
            <a:bodyPr wrap="square" rtlCol="0">
              <a:spAutoFit/>
            </a:bodyP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1:1</a:t>
              </a:r>
              <a:endParaRPr lang="zh-CN" altLang="en-US" sz="2000" dirty="0">
                <a:latin typeface="Calibri" panose="020F0502020204030204" pitchFamily="34" charset="0"/>
                <a:ea typeface="黑体" panose="02010609060101010101" pitchFamily="49" charset="-122"/>
                <a:cs typeface="Calibri" panose="020F0502020204030204" pitchFamily="34" charset="0"/>
              </a:endParaRPr>
            </a:p>
          </p:txBody>
        </p:sp>
        <p:sp>
          <p:nvSpPr>
            <p:cNvPr id="83" name="TextBox 30"/>
            <p:cNvSpPr txBox="1"/>
            <p:nvPr/>
          </p:nvSpPr>
          <p:spPr>
            <a:xfrm>
              <a:off x="9016958" y="3925508"/>
              <a:ext cx="1152128" cy="400110"/>
            </a:xfrm>
            <a:prstGeom prst="rect">
              <a:avLst/>
            </a:prstGeom>
            <a:noFill/>
          </p:spPr>
          <p:txBody>
            <a:bodyPr wrap="square" rtlCol="0">
              <a:spAutoFit/>
            </a:bodyP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1:1</a:t>
              </a:r>
              <a:endParaRPr lang="zh-CN" altLang="en-US" sz="2000" dirty="0">
                <a:latin typeface="Calibri" panose="020F0502020204030204" pitchFamily="34" charset="0"/>
                <a:ea typeface="黑体" panose="02010609060101010101" pitchFamily="49" charset="-122"/>
                <a:cs typeface="Calibri" panose="020F0502020204030204" pitchFamily="34" charset="0"/>
              </a:endParaRPr>
            </a:p>
          </p:txBody>
        </p:sp>
        <p:sp>
          <p:nvSpPr>
            <p:cNvPr id="84" name="TextBox 30"/>
            <p:cNvSpPr txBox="1"/>
            <p:nvPr/>
          </p:nvSpPr>
          <p:spPr>
            <a:xfrm>
              <a:off x="9048328" y="5162162"/>
              <a:ext cx="1152128" cy="400110"/>
            </a:xfrm>
            <a:prstGeom prst="rect">
              <a:avLst/>
            </a:prstGeom>
            <a:noFill/>
          </p:spPr>
          <p:txBody>
            <a:bodyPr wrap="square" rtlCol="0">
              <a:spAutoFit/>
            </a:bodyP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1:2:1</a:t>
              </a:r>
              <a:endParaRPr lang="zh-CN" altLang="en-US" sz="2000" dirty="0">
                <a:latin typeface="Calibri" panose="020F0502020204030204" pitchFamily="34" charset="0"/>
                <a:ea typeface="黑体" panose="02010609060101010101" pitchFamily="49" charset="-122"/>
                <a:cs typeface="Calibri" panose="020F0502020204030204" pitchFamily="34" charset="0"/>
              </a:endParaRPr>
            </a:p>
          </p:txBody>
        </p:sp>
      </p:grpSp>
    </p:spTree>
    <p:extLst>
      <p:ext uri="{BB962C8B-B14F-4D97-AF65-F5344CB8AC3E}">
        <p14:creationId xmlns:p14="http://schemas.microsoft.com/office/powerpoint/2010/main" val="3480011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6408" y="613034"/>
            <a:ext cx="10222160" cy="954211"/>
          </a:xfrm>
        </p:spPr>
        <p:txBody>
          <a:bodyPr>
            <a:normAutofit/>
          </a:bodyPr>
          <a:lstStyle/>
          <a:p>
            <a:r>
              <a:rPr lang="zh-CN" altLang="en-US" sz="28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两</a:t>
            </a:r>
            <a:r>
              <a:rPr lang="zh-CN" altLang="en-US" sz="2800" b="1" dirty="0">
                <a:solidFill>
                  <a:srgbClr val="C00000"/>
                </a:solidFill>
                <a:latin typeface="Calibri" panose="020F0502020204030204" pitchFamily="34" charset="0"/>
                <a:ea typeface="黑体" panose="02010609060101010101" pitchFamily="49" charset="-122"/>
                <a:cs typeface="Calibri" panose="020F0502020204030204" pitchFamily="34" charset="0"/>
              </a:rPr>
              <a:t>个杂合亲本产生配子，以及雌雄配子结合产生杂交</a:t>
            </a:r>
            <a:r>
              <a:rPr lang="en-US" altLang="zh-C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F1</a:t>
            </a:r>
            <a:r>
              <a:rPr lang="zh-CN" altLang="en-US" sz="2800" b="1" dirty="0">
                <a:solidFill>
                  <a:srgbClr val="C00000"/>
                </a:solidFill>
                <a:latin typeface="Calibri" panose="020F0502020204030204" pitchFamily="34" charset="0"/>
                <a:ea typeface="黑体" panose="02010609060101010101" pitchFamily="49" charset="-122"/>
                <a:cs typeface="Calibri" panose="020F0502020204030204" pitchFamily="34" charset="0"/>
              </a:rPr>
              <a:t>后代群体</a:t>
            </a:r>
            <a:r>
              <a:rPr lang="zh-CN" altLang="en-US" sz="28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示意图（同时</a:t>
            </a:r>
            <a:r>
              <a:rPr lang="zh-CN" altLang="en-US" sz="2800" b="1" dirty="0">
                <a:solidFill>
                  <a:srgbClr val="C00000"/>
                </a:solidFill>
                <a:latin typeface="Calibri" panose="020F0502020204030204" pitchFamily="34" charset="0"/>
                <a:ea typeface="黑体" panose="02010609060101010101" pitchFamily="49" charset="-122"/>
                <a:cs typeface="Calibri" panose="020F0502020204030204" pitchFamily="34" charset="0"/>
              </a:rPr>
              <a:t>考虑两个连锁座位，两个座位均为完全信息</a:t>
            </a:r>
            <a:r>
              <a:rPr lang="zh-CN" altLang="en-US" sz="28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类型）</a:t>
            </a:r>
            <a:endParaRPr lang="zh-CN" altLang="en-US" sz="2800" b="1" dirty="0">
              <a:solidFill>
                <a:srgbClr val="C00000"/>
              </a:solidFill>
              <a:latin typeface="Calibri" panose="020F0502020204030204" pitchFamily="34" charset="0"/>
              <a:ea typeface="黑体" panose="02010609060101010101" pitchFamily="49" charset="-122"/>
              <a:cs typeface="Calibri" panose="020F0502020204030204" pitchFamily="34" charset="0"/>
            </a:endParaRPr>
          </a:p>
        </p:txBody>
      </p:sp>
      <p:grpSp>
        <p:nvGrpSpPr>
          <p:cNvPr id="4" name="组合 3"/>
          <p:cNvGrpSpPr/>
          <p:nvPr/>
        </p:nvGrpSpPr>
        <p:grpSpPr>
          <a:xfrm>
            <a:off x="1919536" y="1628800"/>
            <a:ext cx="8272536" cy="4608512"/>
            <a:chOff x="547936" y="1124744"/>
            <a:chExt cx="8272536" cy="4608512"/>
          </a:xfrm>
        </p:grpSpPr>
        <p:cxnSp>
          <p:nvCxnSpPr>
            <p:cNvPr id="6" name="直接连接符 5"/>
            <p:cNvCxnSpPr/>
            <p:nvPr/>
          </p:nvCxnSpPr>
          <p:spPr>
            <a:xfrm>
              <a:off x="3465499" y="1172690"/>
              <a:ext cx="0" cy="72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716455" y="1175291"/>
              <a:ext cx="0" cy="72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193586" y="1175291"/>
              <a:ext cx="0" cy="72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435534" y="1175291"/>
              <a:ext cx="0" cy="72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TextBox 58"/>
            <p:cNvSpPr txBox="1"/>
            <p:nvPr/>
          </p:nvSpPr>
          <p:spPr>
            <a:xfrm>
              <a:off x="3068383" y="1124744"/>
              <a:ext cx="449639" cy="307777"/>
            </a:xfrm>
            <a:prstGeom prst="rect">
              <a:avLst/>
            </a:prstGeom>
            <a:noFill/>
            <a:ln w="25400">
              <a:noFill/>
              <a:prstDash val="solid"/>
            </a:ln>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endParaRPr lang="zh-CN" altLang="en-US" sz="1400" baseline="-25000" dirty="0">
                <a:latin typeface="Calibri" panose="020F0502020204030204" pitchFamily="34" charset="0"/>
                <a:ea typeface="黑体" panose="02010609060101010101" pitchFamily="49" charset="-122"/>
                <a:cs typeface="Calibri" panose="020F0502020204030204" pitchFamily="34" charset="0"/>
              </a:endParaRPr>
            </a:p>
          </p:txBody>
        </p:sp>
        <p:cxnSp>
          <p:nvCxnSpPr>
            <p:cNvPr id="11" name="直接连接符 10"/>
            <p:cNvCxnSpPr/>
            <p:nvPr/>
          </p:nvCxnSpPr>
          <p:spPr>
            <a:xfrm>
              <a:off x="3388788" y="1772816"/>
              <a:ext cx="1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59"/>
            <p:cNvSpPr txBox="1"/>
            <p:nvPr/>
          </p:nvSpPr>
          <p:spPr>
            <a:xfrm>
              <a:off x="4752730" y="2637532"/>
              <a:ext cx="493484" cy="307777"/>
            </a:xfrm>
            <a:prstGeom prst="rect">
              <a:avLst/>
            </a:prstGeom>
            <a:noFill/>
          </p:spPr>
          <p:txBody>
            <a:bodyPr wrap="square" rtlCol="0">
              <a:spAutoFit/>
            </a:bodyPr>
            <a:lstStyle/>
            <a:p>
              <a:pPr algn="ctr"/>
              <a:r>
                <a:rPr lang="en-US" altLang="zh-CN" sz="1400" b="1" dirty="0">
                  <a:latin typeface="Calibri" panose="020F0502020204030204" pitchFamily="34" charset="0"/>
                  <a:ea typeface="Calibri" panose="020F0502020204030204" pitchFamily="34" charset="0"/>
                  <a:cs typeface="Calibri" panose="020F0502020204030204" pitchFamily="34" charset="0"/>
                </a:rPr>
                <a:t>×</a:t>
              </a:r>
              <a:endParaRPr lang="zh-CN" altLang="en-US" sz="1400" b="1" dirty="0">
                <a:latin typeface="Calibri" panose="020F0502020204030204" pitchFamily="34" charset="0"/>
                <a:ea typeface="黑体" panose="02010609060101010101" pitchFamily="49" charset="-122"/>
                <a:cs typeface="Calibri" panose="020F0502020204030204" pitchFamily="34" charset="0"/>
              </a:endParaRPr>
            </a:p>
          </p:txBody>
        </p:sp>
        <p:cxnSp>
          <p:nvCxnSpPr>
            <p:cNvPr id="13" name="直接连接符 12"/>
            <p:cNvCxnSpPr/>
            <p:nvPr/>
          </p:nvCxnSpPr>
          <p:spPr>
            <a:xfrm>
              <a:off x="3644447" y="1772816"/>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374006" y="1268760"/>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644447" y="1268760"/>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121578" y="1772816"/>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121578" y="1268760"/>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363526" y="1772816"/>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363526" y="1268760"/>
              <a:ext cx="1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67"/>
            <p:cNvSpPr txBox="1"/>
            <p:nvPr/>
          </p:nvSpPr>
          <p:spPr>
            <a:xfrm>
              <a:off x="3068383" y="1639833"/>
              <a:ext cx="449639" cy="307777"/>
            </a:xfrm>
            <a:prstGeom prst="rect">
              <a:avLst/>
            </a:prstGeom>
            <a:noFill/>
            <a:ln w="25400">
              <a:noFill/>
              <a:prstDash val="solid"/>
            </a:ln>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endParaRPr lang="zh-CN" altLang="en-US" sz="1400" baseline="-25000" dirty="0">
                <a:latin typeface="Calibri" panose="020F0502020204030204" pitchFamily="34" charset="0"/>
                <a:ea typeface="黑体" panose="02010609060101010101" pitchFamily="49" charset="-122"/>
                <a:cs typeface="Calibri" panose="020F0502020204030204" pitchFamily="34" charset="0"/>
              </a:endParaRPr>
            </a:p>
          </p:txBody>
        </p:sp>
        <p:sp>
          <p:nvSpPr>
            <p:cNvPr id="21" name="TextBox 69"/>
            <p:cNvSpPr txBox="1"/>
            <p:nvPr/>
          </p:nvSpPr>
          <p:spPr>
            <a:xfrm>
              <a:off x="3716455" y="1124744"/>
              <a:ext cx="449639" cy="307777"/>
            </a:xfrm>
            <a:prstGeom prst="rect">
              <a:avLst/>
            </a:prstGeom>
            <a:noFill/>
            <a:ln w="25400">
              <a:noFill/>
              <a:prstDash val="solid"/>
            </a:ln>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endParaRPr lang="zh-CN" altLang="en-US" sz="1400" baseline="-25000" dirty="0">
                <a:latin typeface="Calibri" panose="020F0502020204030204" pitchFamily="34" charset="0"/>
                <a:ea typeface="黑体" panose="02010609060101010101" pitchFamily="49" charset="-122"/>
                <a:cs typeface="Calibri" panose="020F0502020204030204" pitchFamily="34" charset="0"/>
              </a:endParaRPr>
            </a:p>
          </p:txBody>
        </p:sp>
        <p:sp>
          <p:nvSpPr>
            <p:cNvPr id="22" name="TextBox 70"/>
            <p:cNvSpPr txBox="1"/>
            <p:nvPr/>
          </p:nvSpPr>
          <p:spPr>
            <a:xfrm>
              <a:off x="3716455" y="1639833"/>
              <a:ext cx="449639" cy="307777"/>
            </a:xfrm>
            <a:prstGeom prst="rect">
              <a:avLst/>
            </a:prstGeom>
            <a:noFill/>
            <a:ln w="25400">
              <a:noFill/>
              <a:prstDash val="solid"/>
            </a:ln>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endParaRPr lang="zh-CN" altLang="en-US" sz="1400" baseline="-25000" dirty="0">
                <a:latin typeface="Calibri" panose="020F0502020204030204" pitchFamily="34" charset="0"/>
                <a:ea typeface="黑体" panose="02010609060101010101" pitchFamily="49" charset="-122"/>
                <a:cs typeface="Calibri" panose="020F0502020204030204" pitchFamily="34" charset="0"/>
              </a:endParaRPr>
            </a:p>
          </p:txBody>
        </p:sp>
        <p:sp>
          <p:nvSpPr>
            <p:cNvPr id="23" name="TextBox 72"/>
            <p:cNvSpPr txBox="1"/>
            <p:nvPr/>
          </p:nvSpPr>
          <p:spPr>
            <a:xfrm>
              <a:off x="5815955" y="1124744"/>
              <a:ext cx="449639" cy="307777"/>
            </a:xfrm>
            <a:prstGeom prst="rect">
              <a:avLst/>
            </a:prstGeom>
            <a:noFill/>
            <a:ln w="25400">
              <a:noFill/>
              <a:prstDash val="solid"/>
            </a:ln>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endParaRPr lang="zh-CN" altLang="en-US" sz="1400" baseline="-25000" dirty="0">
                <a:latin typeface="Calibri" panose="020F0502020204030204" pitchFamily="34" charset="0"/>
                <a:ea typeface="黑体" panose="02010609060101010101" pitchFamily="49" charset="-122"/>
                <a:cs typeface="Calibri" panose="020F0502020204030204" pitchFamily="34" charset="0"/>
              </a:endParaRPr>
            </a:p>
          </p:txBody>
        </p:sp>
        <p:sp>
          <p:nvSpPr>
            <p:cNvPr id="24" name="TextBox 73"/>
            <p:cNvSpPr txBox="1"/>
            <p:nvPr/>
          </p:nvSpPr>
          <p:spPr>
            <a:xfrm>
              <a:off x="5815955" y="1639833"/>
              <a:ext cx="449639" cy="307777"/>
            </a:xfrm>
            <a:prstGeom prst="rect">
              <a:avLst/>
            </a:prstGeom>
            <a:noFill/>
            <a:ln w="25400">
              <a:noFill/>
              <a:prstDash val="solid"/>
            </a:ln>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endParaRPr lang="zh-CN" altLang="en-US" sz="1400" baseline="-25000" dirty="0">
                <a:latin typeface="Calibri" panose="020F0502020204030204" pitchFamily="34" charset="0"/>
                <a:ea typeface="黑体" panose="02010609060101010101" pitchFamily="49" charset="-122"/>
                <a:cs typeface="Calibri" panose="020F0502020204030204" pitchFamily="34" charset="0"/>
              </a:endParaRPr>
            </a:p>
          </p:txBody>
        </p:sp>
        <p:sp>
          <p:nvSpPr>
            <p:cNvPr id="25" name="TextBox 75"/>
            <p:cNvSpPr txBox="1"/>
            <p:nvPr/>
          </p:nvSpPr>
          <p:spPr>
            <a:xfrm>
              <a:off x="6417943" y="1124744"/>
              <a:ext cx="449639" cy="307777"/>
            </a:xfrm>
            <a:prstGeom prst="rect">
              <a:avLst/>
            </a:prstGeom>
            <a:noFill/>
            <a:ln w="25400">
              <a:noFill/>
              <a:prstDash val="solid"/>
            </a:ln>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endParaRPr lang="zh-CN" altLang="en-US" sz="1400" baseline="-25000" dirty="0">
                <a:latin typeface="Calibri" panose="020F0502020204030204" pitchFamily="34" charset="0"/>
                <a:ea typeface="黑体" panose="02010609060101010101" pitchFamily="49" charset="-122"/>
                <a:cs typeface="Calibri" panose="020F0502020204030204" pitchFamily="34" charset="0"/>
              </a:endParaRPr>
            </a:p>
          </p:txBody>
        </p:sp>
        <p:sp>
          <p:nvSpPr>
            <p:cNvPr id="26" name="TextBox 76"/>
            <p:cNvSpPr txBox="1"/>
            <p:nvPr/>
          </p:nvSpPr>
          <p:spPr>
            <a:xfrm>
              <a:off x="6417943" y="1639833"/>
              <a:ext cx="449639" cy="307777"/>
            </a:xfrm>
            <a:prstGeom prst="rect">
              <a:avLst/>
            </a:prstGeom>
            <a:noFill/>
            <a:ln w="25400">
              <a:noFill/>
              <a:prstDash val="solid"/>
            </a:ln>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endParaRPr lang="zh-CN" altLang="en-US" sz="1400" baseline="-25000" dirty="0">
                <a:latin typeface="Calibri" panose="020F0502020204030204" pitchFamily="34" charset="0"/>
                <a:ea typeface="黑体" panose="02010609060101010101" pitchFamily="49" charset="-122"/>
                <a:cs typeface="Calibri" panose="020F0502020204030204" pitchFamily="34" charset="0"/>
              </a:endParaRPr>
            </a:p>
          </p:txBody>
        </p:sp>
        <p:cxnSp>
          <p:nvCxnSpPr>
            <p:cNvPr id="27" name="直接箭头连接符 26"/>
            <p:cNvCxnSpPr/>
            <p:nvPr/>
          </p:nvCxnSpPr>
          <p:spPr>
            <a:xfrm>
              <a:off x="4999472" y="3356992"/>
              <a:ext cx="0" cy="864000"/>
            </a:xfrm>
            <a:prstGeom prst="straightConnector1">
              <a:avLst/>
            </a:prstGeom>
            <a:ln w="25400">
              <a:prstDash val="solid"/>
              <a:tailEnd type="arrow"/>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475656" y="436400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475656" y="472408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28056" y="436400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28056" y="472408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907704" y="436400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907704" y="472408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060104" y="436400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2060104" y="472408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2339752" y="436400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339752" y="472408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2492152" y="436400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2492152" y="472408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2771800" y="436400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2771800" y="472408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2924200" y="436400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2924200" y="472408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347864" y="436400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347864" y="472408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500264" y="436400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3500264" y="472408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788296" y="436400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3788296" y="472408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3932312" y="436400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3932312" y="472408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211960" y="436400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211960" y="472408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4364360" y="436400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4364360" y="472408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644008" y="436400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4644008" y="472408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796408" y="436400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4796408" y="472408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7092280" y="436400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7092280" y="472408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7244680" y="436400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7244680" y="472408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7524328" y="436400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7524328" y="472408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7676728" y="436400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7676728" y="472408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7956376" y="436400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956376" y="472408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8108776" y="436400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8108776" y="472408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8460432" y="436400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8460432" y="472408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8612832" y="436400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612832" y="472408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5220072" y="436400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5220072" y="472408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5372472" y="436400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5372472" y="472408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5652120" y="436400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5652120" y="472408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5796136" y="436400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5796136" y="472408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6084168" y="436400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6084168" y="472408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6236568" y="436400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6236568" y="4724087"/>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6516216" y="4364007"/>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6516216" y="4724087"/>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6668616" y="436400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6668616" y="4724087"/>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2" name="TextBox 136"/>
            <p:cNvSpPr txBox="1"/>
            <p:nvPr/>
          </p:nvSpPr>
          <p:spPr>
            <a:xfrm>
              <a:off x="6736708" y="1180361"/>
              <a:ext cx="787620" cy="307777"/>
            </a:xfrm>
            <a:prstGeom prst="rect">
              <a:avLst/>
            </a:prstGeom>
            <a:noFill/>
          </p:spPr>
          <p:txBody>
            <a:bodyPr wrap="square" rtlCol="0">
              <a:spAutoFit/>
            </a:bodyPr>
            <a:lstStyle/>
            <a:p>
              <a:pPr algn="ctr"/>
              <a:r>
                <a:rPr lang="zh-CN" altLang="en-US" sz="1400" dirty="0">
                  <a:latin typeface="Calibri" panose="020F0502020204030204" pitchFamily="34" charset="0"/>
                  <a:ea typeface="黑体" panose="02010609060101010101" pitchFamily="49" charset="-122"/>
                  <a:cs typeface="Calibri" panose="020F0502020204030204" pitchFamily="34" charset="0"/>
                </a:rPr>
                <a:t>雄亲</a:t>
              </a:r>
            </a:p>
          </p:txBody>
        </p:sp>
        <p:sp>
          <p:nvSpPr>
            <p:cNvPr id="93" name="TextBox 137"/>
            <p:cNvSpPr txBox="1"/>
            <p:nvPr/>
          </p:nvSpPr>
          <p:spPr>
            <a:xfrm>
              <a:off x="2395403" y="1177007"/>
              <a:ext cx="720080" cy="307777"/>
            </a:xfrm>
            <a:prstGeom prst="rect">
              <a:avLst/>
            </a:prstGeom>
            <a:noFill/>
          </p:spPr>
          <p:txBody>
            <a:bodyPr wrap="square" rtlCol="0">
              <a:spAutoFit/>
            </a:bodyPr>
            <a:lstStyle/>
            <a:p>
              <a:pPr algn="ctr"/>
              <a:r>
                <a:rPr lang="zh-CN" altLang="en-US" sz="1400" dirty="0">
                  <a:latin typeface="Calibri" panose="020F0502020204030204" pitchFamily="34" charset="0"/>
                  <a:ea typeface="黑体" panose="02010609060101010101" pitchFamily="49" charset="-122"/>
                  <a:cs typeface="Calibri" panose="020F0502020204030204" pitchFamily="34" charset="0"/>
                </a:rPr>
                <a:t>雌亲</a:t>
              </a:r>
            </a:p>
          </p:txBody>
        </p:sp>
        <p:sp>
          <p:nvSpPr>
            <p:cNvPr id="94" name="TextBox 93"/>
            <p:cNvSpPr txBox="1"/>
            <p:nvPr/>
          </p:nvSpPr>
          <p:spPr>
            <a:xfrm>
              <a:off x="611560" y="4365104"/>
              <a:ext cx="836973" cy="307777"/>
            </a:xfrm>
            <a:prstGeom prst="rect">
              <a:avLst/>
            </a:prstGeom>
            <a:noFill/>
          </p:spPr>
          <p:txBody>
            <a:bodyPr wrap="square" rtlCol="0">
              <a:spAutoFit/>
            </a:bodyPr>
            <a:lstStyle/>
            <a:p>
              <a:pPr algn="ctr"/>
              <a:r>
                <a:rPr lang="en-US" altLang="zh-CN" sz="1400" dirty="0">
                  <a:latin typeface="Calibri" panose="020F0502020204030204" pitchFamily="34" charset="0"/>
                  <a:ea typeface="Calibri" panose="020F0502020204030204" pitchFamily="34" charset="0"/>
                  <a:cs typeface="Calibri" panose="020F0502020204030204" pitchFamily="34" charset="0"/>
                </a:rPr>
                <a:t>F</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zh-CN" altLang="en-US" sz="1400" dirty="0">
                  <a:latin typeface="Calibri" panose="020F0502020204030204" pitchFamily="34" charset="0"/>
                  <a:ea typeface="黑体" panose="02010609060101010101" pitchFamily="49" charset="-122"/>
                  <a:cs typeface="Calibri" panose="020F0502020204030204" pitchFamily="34" charset="0"/>
                </a:rPr>
                <a:t>后代</a:t>
              </a:r>
              <a:r>
                <a:rPr lang="en-US" altLang="zh-CN" sz="1400" dirty="0">
                  <a:latin typeface="Calibri" panose="020F0502020204030204" pitchFamily="34" charset="0"/>
                  <a:ea typeface="Calibri" panose="020F0502020204030204" pitchFamily="34" charset="0"/>
                  <a:cs typeface="Calibri" panose="020F0502020204030204" pitchFamily="34" charset="0"/>
                </a:rPr>
                <a:t> </a:t>
              </a:r>
              <a:endParaRPr lang="zh-CN" altLang="en-US" sz="1400" dirty="0">
                <a:latin typeface="Calibri" panose="020F0502020204030204" pitchFamily="34" charset="0"/>
                <a:ea typeface="黑体" panose="02010609060101010101" pitchFamily="49" charset="-122"/>
                <a:cs typeface="Calibri" panose="020F0502020204030204" pitchFamily="34" charset="0"/>
              </a:endParaRPr>
            </a:p>
          </p:txBody>
        </p:sp>
        <p:sp>
          <p:nvSpPr>
            <p:cNvPr id="95" name="TextBox 137"/>
            <p:cNvSpPr txBox="1"/>
            <p:nvPr/>
          </p:nvSpPr>
          <p:spPr>
            <a:xfrm>
              <a:off x="1835696" y="2617167"/>
              <a:ext cx="864096" cy="307777"/>
            </a:xfrm>
            <a:prstGeom prst="rect">
              <a:avLst/>
            </a:prstGeom>
            <a:noFill/>
          </p:spPr>
          <p:txBody>
            <a:bodyPr wrap="square" rtlCol="0">
              <a:spAutoFit/>
            </a:bodyPr>
            <a:lstStyle/>
            <a:p>
              <a:pPr algn="ctr"/>
              <a:r>
                <a:rPr lang="zh-CN" altLang="en-US" sz="1400" dirty="0">
                  <a:latin typeface="Calibri" panose="020F0502020204030204" pitchFamily="34" charset="0"/>
                  <a:ea typeface="黑体" panose="02010609060101010101" pitchFamily="49" charset="-122"/>
                  <a:cs typeface="Calibri" panose="020F0502020204030204" pitchFamily="34" charset="0"/>
                </a:rPr>
                <a:t>雌配子</a:t>
              </a:r>
            </a:p>
          </p:txBody>
        </p:sp>
        <p:sp>
          <p:nvSpPr>
            <p:cNvPr id="96" name="TextBox 137"/>
            <p:cNvSpPr txBox="1"/>
            <p:nvPr/>
          </p:nvSpPr>
          <p:spPr>
            <a:xfrm>
              <a:off x="7236296" y="2617167"/>
              <a:ext cx="905777" cy="307777"/>
            </a:xfrm>
            <a:prstGeom prst="rect">
              <a:avLst/>
            </a:prstGeom>
            <a:noFill/>
          </p:spPr>
          <p:txBody>
            <a:bodyPr wrap="square" rtlCol="0">
              <a:spAutoFit/>
            </a:bodyPr>
            <a:lstStyle/>
            <a:p>
              <a:pPr algn="ctr"/>
              <a:r>
                <a:rPr lang="zh-CN" altLang="en-US" sz="1400" dirty="0">
                  <a:latin typeface="Calibri" panose="020F0502020204030204" pitchFamily="34" charset="0"/>
                  <a:ea typeface="黑体" panose="02010609060101010101" pitchFamily="49" charset="-122"/>
                  <a:cs typeface="Calibri" panose="020F0502020204030204" pitchFamily="34" charset="0"/>
                </a:rPr>
                <a:t>雄配子</a:t>
              </a:r>
            </a:p>
          </p:txBody>
        </p:sp>
        <p:cxnSp>
          <p:nvCxnSpPr>
            <p:cNvPr id="97" name="直接连接符 96"/>
            <p:cNvCxnSpPr/>
            <p:nvPr/>
          </p:nvCxnSpPr>
          <p:spPr>
            <a:xfrm>
              <a:off x="2725934" y="2554451"/>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2725934" y="2914531"/>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3301998" y="2554451"/>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3301998" y="2914531"/>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4454126" y="2561916"/>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4454126" y="2921996"/>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3878062" y="2554451"/>
              <a:ext cx="0"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3878062" y="2914531"/>
              <a:ext cx="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5462238" y="2554451"/>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5462238" y="2914531"/>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6038302" y="2554451"/>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6038302" y="2914531"/>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6614366" y="2554451"/>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6614366" y="2914531"/>
              <a:ext cx="0" cy="360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7190430" y="2554451"/>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7190430" y="2914531"/>
              <a:ext cx="0" cy="360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13" name="TextBox 137"/>
            <p:cNvSpPr txBox="1"/>
            <p:nvPr/>
          </p:nvSpPr>
          <p:spPr>
            <a:xfrm>
              <a:off x="2357511" y="3337247"/>
              <a:ext cx="239522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p>
          </p:txBody>
        </p:sp>
        <p:sp>
          <p:nvSpPr>
            <p:cNvPr id="114" name="TextBox 137"/>
            <p:cNvSpPr txBox="1"/>
            <p:nvPr/>
          </p:nvSpPr>
          <p:spPr>
            <a:xfrm>
              <a:off x="5155093" y="3346539"/>
              <a:ext cx="2369236"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p>
          </p:txBody>
        </p:sp>
        <mc:AlternateContent xmlns:mc="http://schemas.openxmlformats.org/markup-compatibility/2006" xmlns:a14="http://schemas.microsoft.com/office/drawing/2010/main">
          <mc:Choice Requires="a14">
            <p:sp>
              <p:nvSpPr>
                <p:cNvPr id="115" name="文本框 235"/>
                <p:cNvSpPr txBox="1"/>
                <p:nvPr/>
              </p:nvSpPr>
              <p:spPr>
                <a:xfrm>
                  <a:off x="2267744" y="3747494"/>
                  <a:ext cx="2484986" cy="304186"/>
                </a:xfrm>
                <a:prstGeom prst="rect">
                  <a:avLst/>
                </a:prstGeom>
                <a:noFill/>
              </p:spPr>
              <p:txBody>
                <a:bodyPr wrap="square" lIns="0" tIns="0" rIns="0" bIns="0" rtlCol="0">
                  <a:spAutoFit/>
                </a:bodyPr>
                <a:lstStyle/>
                <a:p>
                  <a:pPr algn="ctr"/>
                  <a14:m>
                    <m:oMath xmlns:m="http://schemas.openxmlformats.org/officeDocument/2006/math">
                      <m:f>
                        <m:fPr>
                          <m:ctrlPr>
                            <a:rPr lang="en-US" altLang="zh-CN" sz="1400" i="1">
                              <a:latin typeface="Cambria Math" panose="02040503050406030204" pitchFamily="18" charset="0"/>
                            </a:rPr>
                          </m:ctrlPr>
                        </m:fPr>
                        <m:num>
                          <m:r>
                            <a:rPr lang="en-US" altLang="zh-CN" sz="1400" i="1">
                              <a:latin typeface="Cambria Math" panose="02040503050406030204" pitchFamily="18" charset="0"/>
                            </a:rPr>
                            <m:t>1</m:t>
                          </m:r>
                        </m:num>
                        <m:den>
                          <m:r>
                            <a:rPr lang="en-US" altLang="zh-CN" sz="1400" i="1">
                              <a:latin typeface="Cambria Math" panose="02040503050406030204" pitchFamily="18" charset="0"/>
                            </a:rPr>
                            <m:t>2</m:t>
                          </m:r>
                        </m:den>
                      </m:f>
                    </m:oMath>
                  </a14:m>
                  <a:r>
                    <a:rPr lang="en-US" altLang="zh-CN" sz="14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r</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F</a:t>
                  </a:r>
                  <a:r>
                    <a:rPr lang="en-US" altLang="zh-CN" sz="14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f>
                        <m:fPr>
                          <m:ctrlPr>
                            <a:rPr lang="en-US" altLang="zh-CN" sz="1400" i="1">
                              <a:latin typeface="Cambria Math" panose="02040503050406030204" pitchFamily="18" charset="0"/>
                            </a:rPr>
                          </m:ctrlPr>
                        </m:fPr>
                        <m:num>
                          <m:r>
                            <a:rPr lang="en-US" altLang="zh-CN" sz="1400" i="1">
                              <a:latin typeface="Cambria Math" panose="02040503050406030204" pitchFamily="18" charset="0"/>
                            </a:rPr>
                            <m:t>1</m:t>
                          </m:r>
                        </m:num>
                        <m:den>
                          <m:r>
                            <a:rPr lang="en-US" altLang="zh-CN" sz="1400" i="1">
                              <a:latin typeface="Cambria Math" panose="02040503050406030204" pitchFamily="18" charset="0"/>
                            </a:rPr>
                            <m:t>2</m:t>
                          </m:r>
                        </m:den>
                      </m:f>
                    </m:oMath>
                  </a14:m>
                  <a:r>
                    <a:rPr lang="en-US" altLang="zh-CN" sz="1400" i="1" dirty="0" err="1">
                      <a:latin typeface="Calibri" panose="020F0502020204030204" pitchFamily="34" charset="0"/>
                      <a:ea typeface="Calibri" panose="020F0502020204030204" pitchFamily="34" charset="0"/>
                      <a:cs typeface="Calibri" panose="020F0502020204030204" pitchFamily="34" charset="0"/>
                    </a:rPr>
                    <a:t>r</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F</a:t>
                  </a:r>
                  <a:r>
                    <a:rPr lang="en-US" altLang="zh-CN" sz="14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f>
                        <m:fPr>
                          <m:ctrlPr>
                            <a:rPr lang="en-US" altLang="zh-CN" sz="1400" i="1">
                              <a:latin typeface="Cambria Math" panose="02040503050406030204" pitchFamily="18" charset="0"/>
                            </a:rPr>
                          </m:ctrlPr>
                        </m:fPr>
                        <m:num>
                          <m:r>
                            <a:rPr lang="en-US" altLang="zh-CN" sz="1400" i="1">
                              <a:latin typeface="Cambria Math" panose="02040503050406030204" pitchFamily="18" charset="0"/>
                            </a:rPr>
                            <m:t>1</m:t>
                          </m:r>
                        </m:num>
                        <m:den>
                          <m:r>
                            <a:rPr lang="en-US" altLang="zh-CN" sz="1400" i="1">
                              <a:latin typeface="Cambria Math" panose="02040503050406030204" pitchFamily="18" charset="0"/>
                            </a:rPr>
                            <m:t>2</m:t>
                          </m:r>
                        </m:den>
                      </m:f>
                    </m:oMath>
                  </a14:m>
                  <a:r>
                    <a:rPr lang="en-US" altLang="zh-CN" sz="1400" i="1" dirty="0" err="1">
                      <a:latin typeface="Calibri" panose="020F0502020204030204" pitchFamily="34" charset="0"/>
                      <a:ea typeface="Calibri" panose="020F0502020204030204" pitchFamily="34" charset="0"/>
                      <a:cs typeface="Calibri" panose="020F0502020204030204" pitchFamily="34" charset="0"/>
                    </a:rPr>
                    <a:t>r</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F</a:t>
                  </a:r>
                  <a:r>
                    <a:rPr lang="en-US" altLang="zh-CN" sz="14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f>
                        <m:fPr>
                          <m:ctrlPr>
                            <a:rPr lang="en-US" altLang="zh-CN" sz="1400" i="1">
                              <a:latin typeface="Cambria Math" panose="02040503050406030204" pitchFamily="18" charset="0"/>
                            </a:rPr>
                          </m:ctrlPr>
                        </m:fPr>
                        <m:num>
                          <m:r>
                            <a:rPr lang="en-US" altLang="zh-CN" sz="1400" i="1">
                              <a:latin typeface="Cambria Math" panose="02040503050406030204" pitchFamily="18" charset="0"/>
                            </a:rPr>
                            <m:t>1</m:t>
                          </m:r>
                        </m:num>
                        <m:den>
                          <m:r>
                            <a:rPr lang="en-US" altLang="zh-CN" sz="1400" i="1">
                              <a:latin typeface="Cambria Math" panose="02040503050406030204" pitchFamily="18" charset="0"/>
                            </a:rPr>
                            <m:t>2</m:t>
                          </m:r>
                        </m:den>
                      </m:f>
                    </m:oMath>
                  </a14:m>
                  <a:r>
                    <a:rPr lang="en-US" altLang="zh-CN" sz="14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r</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F</a:t>
                  </a:r>
                  <a:r>
                    <a:rPr lang="en-US" altLang="zh-CN" sz="1400" dirty="0">
                      <a:latin typeface="Calibri" panose="020F0502020204030204" pitchFamily="34" charset="0"/>
                      <a:ea typeface="Calibri" panose="020F0502020204030204" pitchFamily="34" charset="0"/>
                      <a:cs typeface="Calibri" panose="020F0502020204030204" pitchFamily="34" charset="0"/>
                    </a:rPr>
                    <a:t>)  </a:t>
                  </a:r>
                  <a:endParaRPr lang="zh-CN" altLang="en-US" sz="1400" dirty="0">
                    <a:latin typeface="Calibri" panose="020F0502020204030204" pitchFamily="34" charset="0"/>
                    <a:ea typeface="黑体" panose="02010609060101010101" pitchFamily="49" charset="-122"/>
                    <a:cs typeface="Calibri" panose="020F0502020204030204" pitchFamily="34" charset="0"/>
                  </a:endParaRPr>
                </a:p>
              </p:txBody>
            </p:sp>
          </mc:Choice>
          <mc:Fallback xmlns="">
            <p:sp>
              <p:nvSpPr>
                <p:cNvPr id="115" name="文本框 235"/>
                <p:cNvSpPr txBox="1">
                  <a:spLocks noRot="1" noChangeAspect="1" noMove="1" noResize="1" noEditPoints="1" noAdjustHandles="1" noChangeArrowheads="1" noChangeShapeType="1" noTextEdit="1"/>
                </p:cNvSpPr>
                <p:nvPr/>
              </p:nvSpPr>
              <p:spPr>
                <a:xfrm>
                  <a:off x="2267744" y="3747494"/>
                  <a:ext cx="2484986" cy="304186"/>
                </a:xfrm>
                <a:prstGeom prst="rect">
                  <a:avLst/>
                </a:prstGeom>
                <a:blipFill>
                  <a:blip r:embed="rId2"/>
                  <a:stretch>
                    <a:fillRect t="-2000" b="-2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6" name="文本框 236"/>
                <p:cNvSpPr txBox="1"/>
                <p:nvPr/>
              </p:nvSpPr>
              <p:spPr>
                <a:xfrm>
                  <a:off x="5155092" y="3789040"/>
                  <a:ext cx="2450619" cy="304186"/>
                </a:xfrm>
                <a:prstGeom prst="rect">
                  <a:avLst/>
                </a:prstGeom>
                <a:noFill/>
              </p:spPr>
              <p:txBody>
                <a:bodyPr wrap="square" lIns="0" tIns="0" rIns="0" bIns="0" rtlCol="0">
                  <a:spAutoFit/>
                </a:bodyPr>
                <a:lstStyle/>
                <a:p>
                  <a:pPr algn="ctr"/>
                  <a14:m>
                    <m:oMath xmlns:m="http://schemas.openxmlformats.org/officeDocument/2006/math">
                      <m:f>
                        <m:fPr>
                          <m:ctrlPr>
                            <a:rPr lang="en-US" altLang="zh-CN" sz="1400" i="1">
                              <a:latin typeface="Cambria Math" panose="02040503050406030204" pitchFamily="18" charset="0"/>
                            </a:rPr>
                          </m:ctrlPr>
                        </m:fPr>
                        <m:num>
                          <m:r>
                            <a:rPr lang="en-US" altLang="zh-CN" sz="1400" i="1">
                              <a:latin typeface="Cambria Math" panose="02040503050406030204" pitchFamily="18" charset="0"/>
                            </a:rPr>
                            <m:t>1</m:t>
                          </m:r>
                        </m:num>
                        <m:den>
                          <m:r>
                            <a:rPr lang="en-US" altLang="zh-CN" sz="1400" i="1">
                              <a:latin typeface="Cambria Math" panose="02040503050406030204" pitchFamily="18" charset="0"/>
                            </a:rPr>
                            <m:t>2</m:t>
                          </m:r>
                        </m:den>
                      </m:f>
                    </m:oMath>
                  </a14:m>
                  <a:r>
                    <a:rPr lang="en-US" altLang="zh-CN" sz="14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r</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M</a:t>
                  </a:r>
                  <a:r>
                    <a:rPr lang="en-US" altLang="zh-CN" sz="14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f>
                        <m:fPr>
                          <m:ctrlPr>
                            <a:rPr lang="en-US" altLang="zh-CN" sz="1400" i="1">
                              <a:latin typeface="Cambria Math" panose="02040503050406030204" pitchFamily="18" charset="0"/>
                            </a:rPr>
                          </m:ctrlPr>
                        </m:fPr>
                        <m:num>
                          <m:r>
                            <a:rPr lang="en-US" altLang="zh-CN" sz="1400" i="1">
                              <a:latin typeface="Cambria Math" panose="02040503050406030204" pitchFamily="18" charset="0"/>
                            </a:rPr>
                            <m:t>1</m:t>
                          </m:r>
                        </m:num>
                        <m:den>
                          <m:r>
                            <a:rPr lang="en-US" altLang="zh-CN" sz="1400" i="1">
                              <a:latin typeface="Cambria Math" panose="02040503050406030204" pitchFamily="18" charset="0"/>
                            </a:rPr>
                            <m:t>2</m:t>
                          </m:r>
                        </m:den>
                      </m:f>
                    </m:oMath>
                  </a14:m>
                  <a:r>
                    <a:rPr lang="en-US" altLang="zh-CN" sz="1400" i="1" dirty="0">
                      <a:latin typeface="Calibri" panose="020F0502020204030204" pitchFamily="34" charset="0"/>
                      <a:ea typeface="Calibri" panose="020F0502020204030204" pitchFamily="34" charset="0"/>
                      <a:cs typeface="Calibri" panose="020F0502020204030204" pitchFamily="34" charset="0"/>
                    </a:rPr>
                    <a:t>r</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M</a:t>
                  </a:r>
                  <a:r>
                    <a:rPr lang="en-US" altLang="zh-CN" sz="14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f>
                        <m:fPr>
                          <m:ctrlPr>
                            <a:rPr lang="en-US" altLang="zh-CN" sz="1400" i="1">
                              <a:latin typeface="Cambria Math" panose="02040503050406030204" pitchFamily="18" charset="0"/>
                            </a:rPr>
                          </m:ctrlPr>
                        </m:fPr>
                        <m:num>
                          <m:r>
                            <a:rPr lang="en-US" altLang="zh-CN" sz="1400" i="1">
                              <a:latin typeface="Cambria Math" panose="02040503050406030204" pitchFamily="18" charset="0"/>
                            </a:rPr>
                            <m:t>1</m:t>
                          </m:r>
                        </m:num>
                        <m:den>
                          <m:r>
                            <a:rPr lang="en-US" altLang="zh-CN" sz="1400" i="1">
                              <a:latin typeface="Cambria Math" panose="02040503050406030204" pitchFamily="18" charset="0"/>
                            </a:rPr>
                            <m:t>2</m:t>
                          </m:r>
                        </m:den>
                      </m:f>
                    </m:oMath>
                  </a14:m>
                  <a:r>
                    <a:rPr lang="en-US" altLang="zh-CN" sz="1400" i="1" dirty="0">
                      <a:latin typeface="Calibri" panose="020F0502020204030204" pitchFamily="34" charset="0"/>
                      <a:ea typeface="Calibri" panose="020F0502020204030204" pitchFamily="34" charset="0"/>
                      <a:cs typeface="Calibri" panose="020F0502020204030204" pitchFamily="34" charset="0"/>
                    </a:rPr>
                    <a:t>r</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M</a:t>
                  </a:r>
                  <a:r>
                    <a:rPr lang="en-US" altLang="zh-CN" sz="14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f>
                        <m:fPr>
                          <m:ctrlPr>
                            <a:rPr lang="en-US" altLang="zh-CN" sz="1400" i="1">
                              <a:latin typeface="Cambria Math" panose="02040503050406030204" pitchFamily="18" charset="0"/>
                            </a:rPr>
                          </m:ctrlPr>
                        </m:fPr>
                        <m:num>
                          <m:r>
                            <a:rPr lang="en-US" altLang="zh-CN" sz="1400" i="1">
                              <a:latin typeface="Cambria Math" panose="02040503050406030204" pitchFamily="18" charset="0"/>
                            </a:rPr>
                            <m:t>1</m:t>
                          </m:r>
                        </m:num>
                        <m:den>
                          <m:r>
                            <a:rPr lang="en-US" altLang="zh-CN" sz="1400" i="1">
                              <a:latin typeface="Cambria Math" panose="02040503050406030204" pitchFamily="18" charset="0"/>
                            </a:rPr>
                            <m:t>2</m:t>
                          </m:r>
                        </m:den>
                      </m:f>
                    </m:oMath>
                  </a14:m>
                  <a:r>
                    <a:rPr lang="en-US" altLang="zh-CN" sz="14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r</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M</a:t>
                  </a:r>
                  <a:r>
                    <a:rPr lang="en-US" altLang="zh-CN" sz="1400" dirty="0">
                      <a:latin typeface="Calibri" panose="020F0502020204030204" pitchFamily="34" charset="0"/>
                      <a:ea typeface="Calibri" panose="020F0502020204030204" pitchFamily="34" charset="0"/>
                      <a:cs typeface="Calibri" panose="020F0502020204030204" pitchFamily="34" charset="0"/>
                    </a:rPr>
                    <a:t>)  </a:t>
                  </a:r>
                  <a:endParaRPr lang="zh-CN" altLang="en-US" sz="1400" dirty="0">
                    <a:latin typeface="Calibri" panose="020F0502020204030204" pitchFamily="34" charset="0"/>
                    <a:ea typeface="黑体" panose="02010609060101010101" pitchFamily="49" charset="-122"/>
                    <a:cs typeface="Calibri" panose="020F0502020204030204" pitchFamily="34" charset="0"/>
                  </a:endParaRPr>
                </a:p>
              </p:txBody>
            </p:sp>
          </mc:Choice>
          <mc:Fallback xmlns="">
            <p:sp>
              <p:nvSpPr>
                <p:cNvPr id="116" name="文本框 236"/>
                <p:cNvSpPr txBox="1">
                  <a:spLocks noRot="1" noChangeAspect="1" noMove="1" noResize="1" noEditPoints="1" noAdjustHandles="1" noChangeArrowheads="1" noChangeShapeType="1" noTextEdit="1"/>
                </p:cNvSpPr>
                <p:nvPr/>
              </p:nvSpPr>
              <p:spPr>
                <a:xfrm>
                  <a:off x="5155092" y="3789040"/>
                  <a:ext cx="2450619" cy="304186"/>
                </a:xfrm>
                <a:prstGeom prst="rect">
                  <a:avLst/>
                </a:prstGeom>
                <a:blipFill>
                  <a:blip r:embed="rId3"/>
                  <a:stretch>
                    <a:fillRect t="-2000" r="-1741" b="-22000"/>
                  </a:stretch>
                </a:blipFill>
              </p:spPr>
              <p:txBody>
                <a:bodyPr/>
                <a:lstStyle/>
                <a:p>
                  <a:r>
                    <a:rPr lang="zh-CN" altLang="en-US">
                      <a:noFill/>
                    </a:rPr>
                    <a:t> </a:t>
                  </a:r>
                </a:p>
              </p:txBody>
            </p:sp>
          </mc:Fallback>
        </mc:AlternateContent>
        <p:sp>
          <p:nvSpPr>
            <p:cNvPr id="117" name="TextBox 137"/>
            <p:cNvSpPr txBox="1"/>
            <p:nvPr/>
          </p:nvSpPr>
          <p:spPr>
            <a:xfrm>
              <a:off x="1506735" y="3337246"/>
              <a:ext cx="977033" cy="307777"/>
            </a:xfrm>
            <a:prstGeom prst="rect">
              <a:avLst/>
            </a:prstGeom>
            <a:noFill/>
          </p:spPr>
          <p:txBody>
            <a:bodyPr wrap="square" rtlCol="0">
              <a:spAutoFit/>
            </a:bodyPr>
            <a:lstStyle/>
            <a:p>
              <a:pPr algn="ctr"/>
              <a:r>
                <a:rPr lang="zh-CN" altLang="en-US" sz="1400" dirty="0">
                  <a:latin typeface="Calibri" panose="020F0502020204030204" pitchFamily="34" charset="0"/>
                  <a:ea typeface="黑体" panose="02010609060101010101" pitchFamily="49" charset="-122"/>
                  <a:cs typeface="Calibri" panose="020F0502020204030204" pitchFamily="34" charset="0"/>
                </a:rPr>
                <a:t>基因型</a:t>
              </a:r>
            </a:p>
          </p:txBody>
        </p:sp>
        <p:sp>
          <p:nvSpPr>
            <p:cNvPr id="118" name="TextBox 137"/>
            <p:cNvSpPr txBox="1"/>
            <p:nvPr/>
          </p:nvSpPr>
          <p:spPr>
            <a:xfrm>
              <a:off x="1633984" y="3769295"/>
              <a:ext cx="705768" cy="307777"/>
            </a:xfrm>
            <a:prstGeom prst="rect">
              <a:avLst/>
            </a:prstGeom>
            <a:noFill/>
          </p:spPr>
          <p:txBody>
            <a:bodyPr wrap="square" rtlCol="0">
              <a:spAutoFit/>
            </a:bodyPr>
            <a:lstStyle/>
            <a:p>
              <a:pPr algn="ctr"/>
              <a:r>
                <a:rPr lang="zh-CN" altLang="en-US" sz="1400" dirty="0">
                  <a:latin typeface="Calibri" panose="020F0502020204030204" pitchFamily="34" charset="0"/>
                  <a:ea typeface="黑体" panose="02010609060101010101" pitchFamily="49" charset="-122"/>
                  <a:cs typeface="Calibri" panose="020F0502020204030204" pitchFamily="34" charset="0"/>
                </a:rPr>
                <a:t>频率</a:t>
              </a:r>
            </a:p>
          </p:txBody>
        </p:sp>
        <p:sp>
          <p:nvSpPr>
            <p:cNvPr id="119" name="TextBox 137"/>
            <p:cNvSpPr txBox="1"/>
            <p:nvPr/>
          </p:nvSpPr>
          <p:spPr>
            <a:xfrm>
              <a:off x="7411391" y="3346539"/>
              <a:ext cx="977033" cy="307777"/>
            </a:xfrm>
            <a:prstGeom prst="rect">
              <a:avLst/>
            </a:prstGeom>
            <a:noFill/>
          </p:spPr>
          <p:txBody>
            <a:bodyPr wrap="square" rtlCol="0">
              <a:spAutoFit/>
            </a:bodyPr>
            <a:lstStyle/>
            <a:p>
              <a:pPr algn="ctr"/>
              <a:r>
                <a:rPr lang="zh-CN" altLang="en-US" sz="1400" dirty="0">
                  <a:latin typeface="Calibri" panose="020F0502020204030204" pitchFamily="34" charset="0"/>
                  <a:ea typeface="黑体" panose="02010609060101010101" pitchFamily="49" charset="-122"/>
                  <a:cs typeface="Calibri" panose="020F0502020204030204" pitchFamily="34" charset="0"/>
                </a:rPr>
                <a:t>基因型</a:t>
              </a:r>
            </a:p>
          </p:txBody>
        </p:sp>
        <p:sp>
          <p:nvSpPr>
            <p:cNvPr id="120" name="TextBox 137"/>
            <p:cNvSpPr txBox="1"/>
            <p:nvPr/>
          </p:nvSpPr>
          <p:spPr>
            <a:xfrm>
              <a:off x="7524328" y="3778587"/>
              <a:ext cx="743251" cy="307777"/>
            </a:xfrm>
            <a:prstGeom prst="rect">
              <a:avLst/>
            </a:prstGeom>
            <a:noFill/>
          </p:spPr>
          <p:txBody>
            <a:bodyPr wrap="square" rtlCol="0">
              <a:spAutoFit/>
            </a:bodyPr>
            <a:lstStyle/>
            <a:p>
              <a:pPr algn="ctr"/>
              <a:r>
                <a:rPr lang="zh-CN" altLang="en-US" sz="1400" dirty="0">
                  <a:latin typeface="Calibri" panose="020F0502020204030204" pitchFamily="34" charset="0"/>
                  <a:ea typeface="黑体" panose="02010609060101010101" pitchFamily="49" charset="-122"/>
                  <a:cs typeface="Calibri" panose="020F0502020204030204" pitchFamily="34" charset="0"/>
                </a:rPr>
                <a:t>频率</a:t>
              </a:r>
            </a:p>
          </p:txBody>
        </p:sp>
        <p:sp>
          <p:nvSpPr>
            <p:cNvPr id="121" name="TextBox 137"/>
            <p:cNvSpPr txBox="1"/>
            <p:nvPr/>
          </p:nvSpPr>
          <p:spPr>
            <a:xfrm>
              <a:off x="547936" y="5281463"/>
              <a:ext cx="927720" cy="307777"/>
            </a:xfrm>
            <a:prstGeom prst="rect">
              <a:avLst/>
            </a:prstGeom>
            <a:noFill/>
          </p:spPr>
          <p:txBody>
            <a:bodyPr wrap="square" rtlCol="0">
              <a:spAutoFit/>
            </a:bodyPr>
            <a:lstStyle/>
            <a:p>
              <a:pPr algn="ctr"/>
              <a:r>
                <a:rPr lang="zh-CN" altLang="en-US" sz="1400" dirty="0">
                  <a:latin typeface="Calibri" panose="020F0502020204030204" pitchFamily="34" charset="0"/>
                  <a:ea typeface="黑体" panose="02010609060101010101" pitchFamily="49" charset="-122"/>
                  <a:cs typeface="Calibri" panose="020F0502020204030204" pitchFamily="34" charset="0"/>
                </a:rPr>
                <a:t>基因型</a:t>
              </a:r>
            </a:p>
          </p:txBody>
        </p:sp>
        <p:sp>
          <p:nvSpPr>
            <p:cNvPr id="122" name="TextBox 137"/>
            <p:cNvSpPr txBox="1"/>
            <p:nvPr/>
          </p:nvSpPr>
          <p:spPr>
            <a:xfrm>
              <a:off x="1259632" y="5137447"/>
              <a:ext cx="756084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err="1">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i="1" dirty="0" err="1">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err="1">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i="1" dirty="0" err="1">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err="1">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i="1" dirty="0" err="1">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err="1">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i="1" dirty="0" err="1">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err="1">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i="1" dirty="0" err="1">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err="1">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i="1" dirty="0" err="1">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err="1">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i="1" dirty="0" err="1">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1</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err="1">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r>
                <a:rPr lang="en-US" altLang="zh-CN" sz="1400" i="1" dirty="0" err="1">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err="1">
                  <a:latin typeface="Calibri" panose="020F0502020204030204" pitchFamily="34" charset="0"/>
                  <a:ea typeface="Calibri" panose="020F0502020204030204" pitchFamily="34" charset="0"/>
                  <a:cs typeface="Calibri" panose="020F0502020204030204" pitchFamily="34" charset="0"/>
                </a:rPr>
                <a:t>1</a:t>
              </a:r>
              <a:endParaRPr lang="en-US" altLang="zh-CN" sz="1400" dirty="0">
                <a:latin typeface="Calibri" panose="020F0502020204030204" pitchFamily="34" charset="0"/>
                <a:ea typeface="Calibri" panose="020F0502020204030204" pitchFamily="34" charset="0"/>
                <a:cs typeface="Calibri" panose="020F0502020204030204" pitchFamily="34" charset="0"/>
              </a:endParaRPr>
            </a:p>
          </p:txBody>
        </p:sp>
        <p:sp>
          <p:nvSpPr>
            <p:cNvPr id="123" name="TextBox 137"/>
            <p:cNvSpPr txBox="1"/>
            <p:nvPr/>
          </p:nvSpPr>
          <p:spPr>
            <a:xfrm>
              <a:off x="1259632" y="5425479"/>
              <a:ext cx="7560840" cy="307777"/>
            </a:xfrm>
            <a:prstGeom prst="rect">
              <a:avLst/>
            </a:prstGeom>
            <a:noFill/>
          </p:spPr>
          <p:txBody>
            <a:bodyPr wrap="square" rtlCol="0">
              <a:spAutoFit/>
            </a:bodyPr>
            <a:lstStyle/>
            <a:p>
              <a:pPr algn="ct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A</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C</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i="1" dirty="0">
                  <a:latin typeface="Calibri" panose="020F0502020204030204" pitchFamily="34" charset="0"/>
                  <a:ea typeface="Calibri" panose="020F0502020204030204" pitchFamily="34" charset="0"/>
                  <a:cs typeface="Calibri" panose="020F0502020204030204" pitchFamily="34" charset="0"/>
                </a:rPr>
                <a:t>B</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r>
                <a:rPr lang="en-US" altLang="zh-CN" sz="1400" i="1" dirty="0">
                  <a:latin typeface="Calibri" panose="020F0502020204030204" pitchFamily="34" charset="0"/>
                  <a:ea typeface="Calibri" panose="020F0502020204030204" pitchFamily="34" charset="0"/>
                  <a:cs typeface="Calibri" panose="020F0502020204030204" pitchFamily="34" charset="0"/>
                </a:rPr>
                <a:t>D</a:t>
              </a:r>
              <a:r>
                <a:rPr lang="en-US" altLang="zh-CN" sz="1400" baseline="-25000" dirty="0">
                  <a:latin typeface="Calibri" panose="020F0502020204030204" pitchFamily="34" charset="0"/>
                  <a:ea typeface="Calibri" panose="020F0502020204030204" pitchFamily="34" charset="0"/>
                  <a:cs typeface="Calibri" panose="020F0502020204030204" pitchFamily="34" charset="0"/>
                </a:rPr>
                <a:t>2</a:t>
              </a:r>
              <a:endParaRPr lang="en-US" altLang="zh-CN" sz="1400" dirty="0">
                <a:latin typeface="Calibri" panose="020F0502020204030204" pitchFamily="34" charset="0"/>
                <a:ea typeface="Calibri" panose="020F0502020204030204" pitchFamily="34" charset="0"/>
                <a:cs typeface="Calibri" panose="020F0502020204030204" pitchFamily="34" charset="0"/>
              </a:endParaRPr>
            </a:p>
          </p:txBody>
        </p:sp>
        <p:cxnSp>
          <p:nvCxnSpPr>
            <p:cNvPr id="124" name="直接箭头连接符 123"/>
            <p:cNvCxnSpPr/>
            <p:nvPr/>
          </p:nvCxnSpPr>
          <p:spPr>
            <a:xfrm>
              <a:off x="3582294" y="1942096"/>
              <a:ext cx="0" cy="540000"/>
            </a:xfrm>
            <a:prstGeom prst="straightConnector1">
              <a:avLst/>
            </a:prstGeom>
            <a:ln w="25400">
              <a:prstDash val="solid"/>
              <a:tailEnd type="arrow"/>
            </a:ln>
          </p:spPr>
          <p:style>
            <a:lnRef idx="1">
              <a:schemeClr val="accent1"/>
            </a:lnRef>
            <a:fillRef idx="0">
              <a:schemeClr val="accent1"/>
            </a:fillRef>
            <a:effectRef idx="0">
              <a:schemeClr val="accent1"/>
            </a:effectRef>
            <a:fontRef idx="minor">
              <a:schemeClr val="tx1"/>
            </a:fontRef>
          </p:style>
        </p:cxnSp>
        <p:cxnSp>
          <p:nvCxnSpPr>
            <p:cNvPr id="125" name="直接箭头连接符 124"/>
            <p:cNvCxnSpPr/>
            <p:nvPr/>
          </p:nvCxnSpPr>
          <p:spPr>
            <a:xfrm>
              <a:off x="6326334" y="1967898"/>
              <a:ext cx="0" cy="540000"/>
            </a:xfrm>
            <a:prstGeom prst="straightConnector1">
              <a:avLst/>
            </a:prstGeom>
            <a:ln w="25400">
              <a:prstDash val="solid"/>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4447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3200" b="1" dirty="0">
                <a:solidFill>
                  <a:srgbClr val="C00000"/>
                </a:solidFill>
                <a:ea typeface="黑体" panose="02010609060101010101" pitchFamily="49" charset="-122"/>
                <a:cs typeface="Times New Roman" panose="02020603050405020304" pitchFamily="18" charset="0"/>
              </a:rPr>
              <a:t>杂合亲本杂交后代群体的</a:t>
            </a:r>
            <a:r>
              <a:rPr lang="zh-CN" altLang="en-US" sz="3200" b="1" dirty="0" smtClean="0">
                <a:solidFill>
                  <a:srgbClr val="C00000"/>
                </a:solidFill>
                <a:ea typeface="黑体" panose="02010609060101010101" pitchFamily="49" charset="-122"/>
                <a:cs typeface="Times New Roman" panose="02020603050405020304" pitchFamily="18" charset="0"/>
              </a:rPr>
              <a:t>复杂性</a:t>
            </a:r>
            <a:r>
              <a:rPr lang="en-US" altLang="zh-CN" sz="3200" b="1" dirty="0" smtClean="0">
                <a:solidFill>
                  <a:srgbClr val="C00000"/>
                </a:solidFill>
                <a:ea typeface="黑体" panose="02010609060101010101" pitchFamily="49" charset="-122"/>
                <a:cs typeface="Times New Roman" panose="02020603050405020304" pitchFamily="18" charset="0"/>
              </a:rPr>
              <a:t/>
            </a:r>
            <a:br>
              <a:rPr lang="en-US" altLang="zh-CN" sz="3200" b="1" dirty="0" smtClean="0">
                <a:solidFill>
                  <a:srgbClr val="C00000"/>
                </a:solidFill>
                <a:ea typeface="黑体" panose="02010609060101010101" pitchFamily="49" charset="-122"/>
                <a:cs typeface="Times New Roman" panose="02020603050405020304" pitchFamily="18" charset="0"/>
              </a:rPr>
            </a:br>
            <a:r>
              <a:rPr lang="zh-CN" altLang="en-US" sz="2800" dirty="0">
                <a:solidFill>
                  <a:srgbClr val="C00000"/>
                </a:solidFill>
                <a:ea typeface="黑体" panose="02010609060101010101" pitchFamily="49" charset="-122"/>
                <a:cs typeface="Times New Roman" panose="02020603050405020304" pitchFamily="18" charset="0"/>
              </a:rPr>
              <a:t>未知连锁项：</a:t>
            </a:r>
            <a:r>
              <a:rPr lang="zh-CN" altLang="en-US" sz="2800" dirty="0" smtClean="0">
                <a:solidFill>
                  <a:srgbClr val="3333FF"/>
                </a:solidFill>
                <a:ea typeface="黑体" panose="02010609060101010101" pitchFamily="49" charset="-122"/>
                <a:cs typeface="Times New Roman" panose="02020603050405020304" pitchFamily="18" charset="0"/>
              </a:rPr>
              <a:t>两</a:t>
            </a:r>
            <a:r>
              <a:rPr lang="zh-CN" altLang="en-US" sz="2800" dirty="0">
                <a:solidFill>
                  <a:srgbClr val="3333FF"/>
                </a:solidFill>
                <a:ea typeface="黑体" panose="02010609060101010101" pitchFamily="49" charset="-122"/>
                <a:cs typeface="Times New Roman" panose="02020603050405020304" pitchFamily="18" charset="0"/>
              </a:rPr>
              <a:t>个连锁标记座位</a:t>
            </a:r>
            <a:r>
              <a:rPr lang="zh-CN" altLang="en-US" sz="2800" dirty="0" smtClean="0">
                <a:solidFill>
                  <a:srgbClr val="3333FF"/>
                </a:solidFill>
                <a:ea typeface="黑体" panose="02010609060101010101" pitchFamily="49" charset="-122"/>
                <a:cs typeface="Times New Roman" panose="02020603050405020304" pitchFamily="18" charset="0"/>
              </a:rPr>
              <a:t>上等位基因</a:t>
            </a:r>
            <a:r>
              <a:rPr lang="zh-CN" altLang="en-US" sz="2800" dirty="0">
                <a:solidFill>
                  <a:srgbClr val="3333FF"/>
                </a:solidFill>
                <a:ea typeface="黑体" panose="02010609060101010101" pitchFamily="49" charset="-122"/>
                <a:cs typeface="Times New Roman" panose="02020603050405020304" pitchFamily="18" charset="0"/>
              </a:rPr>
              <a:t>在两个杂合亲本中的</a:t>
            </a:r>
            <a:r>
              <a:rPr lang="en-US" altLang="zh-CN" sz="2800" dirty="0">
                <a:solidFill>
                  <a:srgbClr val="3333FF"/>
                </a:solidFill>
                <a:ea typeface="黑体" panose="02010609060101010101" pitchFamily="49" charset="-122"/>
                <a:cs typeface="Times New Roman" panose="02020603050405020304" pitchFamily="18" charset="0"/>
              </a:rPr>
              <a:t>4</a:t>
            </a:r>
            <a:r>
              <a:rPr lang="zh-CN" altLang="en-US" sz="2800" dirty="0">
                <a:solidFill>
                  <a:srgbClr val="3333FF"/>
                </a:solidFill>
                <a:ea typeface="黑体" panose="02010609060101010101" pitchFamily="49" charset="-122"/>
                <a:cs typeface="Times New Roman" panose="02020603050405020304" pitchFamily="18" charset="0"/>
              </a:rPr>
              <a:t>种可能</a:t>
            </a:r>
            <a:r>
              <a:rPr lang="zh-CN" altLang="en-US" sz="2800" dirty="0" smtClean="0">
                <a:solidFill>
                  <a:srgbClr val="3333FF"/>
                </a:solidFill>
                <a:ea typeface="黑体" panose="02010609060101010101" pitchFamily="49" charset="-122"/>
                <a:cs typeface="Times New Roman" panose="02020603050405020304" pitchFamily="18" charset="0"/>
              </a:rPr>
              <a:t>连锁相，有待从重组率的估计值进行判断</a:t>
            </a:r>
            <a:endParaRPr lang="zh-CN" altLang="en-US" sz="2800" dirty="0">
              <a:solidFill>
                <a:srgbClr val="3333FF"/>
              </a:solidFill>
              <a:ea typeface="黑体" panose="02010609060101010101" pitchFamily="49" charset="-122"/>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825137313"/>
              </p:ext>
            </p:extLst>
          </p:nvPr>
        </p:nvGraphicFramePr>
        <p:xfrm>
          <a:off x="1991544" y="2636910"/>
          <a:ext cx="7992888" cy="3312370"/>
        </p:xfrm>
        <a:graphic>
          <a:graphicData uri="http://schemas.openxmlformats.org/drawingml/2006/table">
            <a:tbl>
              <a:tblPr firstRow="1" firstCol="1" bandRow="1">
                <a:tableStyleId>{5C22544A-7EE6-4342-B048-85BDC9FD1C3A}</a:tableStyleId>
              </a:tblPr>
              <a:tblGrid>
                <a:gridCol w="1800200">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3240360">
                  <a:extLst>
                    <a:ext uri="{9D8B030D-6E8A-4147-A177-3AD203B41FA5}">
                      <a16:colId xmlns:a16="http://schemas.microsoft.com/office/drawing/2014/main" val="20002"/>
                    </a:ext>
                  </a:extLst>
                </a:gridCol>
              </a:tblGrid>
              <a:tr h="1104122">
                <a:tc>
                  <a:txBody>
                    <a:bodyPr/>
                    <a:lstStyle/>
                    <a:p>
                      <a:pPr algn="ctr">
                        <a:spcAft>
                          <a:spcPts val="0"/>
                        </a:spcAft>
                      </a:pPr>
                      <a:r>
                        <a:rPr lang="zh-CN" sz="28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连锁状态 </a:t>
                      </a:r>
                      <a:endParaRPr lang="zh-CN" sz="28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tc>
                  <a:txBody>
                    <a:bodyPr/>
                    <a:lstStyle/>
                    <a:p>
                      <a:pPr algn="ctr">
                        <a:spcAft>
                          <a:spcPts val="0"/>
                        </a:spcAft>
                      </a:pPr>
                      <a:r>
                        <a:rPr lang="zh-CN" sz="28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雌亲基因型（</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A</a:t>
                      </a:r>
                      <a:r>
                        <a:rPr lang="en-US" sz="2800" kern="0" baseline="-250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B</a:t>
                      </a:r>
                      <a:r>
                        <a:rPr lang="en-US" sz="2800" kern="0" baseline="-250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A</a:t>
                      </a:r>
                      <a:r>
                        <a:rPr lang="en-US" sz="2800" kern="0" baseline="-250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2</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B</a:t>
                      </a:r>
                      <a:r>
                        <a:rPr lang="en-US" sz="2800" kern="0" baseline="-250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2</a:t>
                      </a:r>
                      <a:r>
                        <a:rPr lang="zh-CN" sz="28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a:t>
                      </a:r>
                      <a:endParaRPr lang="zh-CN" sz="28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tc>
                  <a:txBody>
                    <a:bodyPr/>
                    <a:lstStyle/>
                    <a:p>
                      <a:pPr algn="ctr">
                        <a:spcAft>
                          <a:spcPts val="0"/>
                        </a:spcAft>
                      </a:pPr>
                      <a:r>
                        <a:rPr lang="zh-CN" sz="28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雄亲基因型（</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C</a:t>
                      </a:r>
                      <a:r>
                        <a:rPr lang="en-US" sz="2800" kern="0" baseline="-250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D</a:t>
                      </a:r>
                      <a:r>
                        <a:rPr lang="en-US" sz="2800" kern="0" baseline="-250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1</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C</a:t>
                      </a:r>
                      <a:r>
                        <a:rPr lang="en-US" sz="2800" kern="0" baseline="-250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2</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D</a:t>
                      </a:r>
                      <a:r>
                        <a:rPr lang="en-US" sz="2800" kern="0" baseline="-250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2</a:t>
                      </a:r>
                      <a:r>
                        <a:rPr lang="zh-CN" sz="28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a:t>
                      </a:r>
                      <a:endParaRPr lang="zh-CN" sz="28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extLst>
                  <a:ext uri="{0D108BD9-81ED-4DB2-BD59-A6C34878D82A}">
                    <a16:rowId xmlns:a16="http://schemas.microsoft.com/office/drawing/2014/main" val="10000"/>
                  </a:ext>
                </a:extLst>
              </a:tr>
              <a:tr h="552062">
                <a:tc>
                  <a:txBody>
                    <a:bodyPr/>
                    <a:lstStyle/>
                    <a:p>
                      <a:pPr algn="ctr">
                        <a:spcAft>
                          <a:spcPts val="0"/>
                        </a:spcAft>
                      </a:pPr>
                      <a:r>
                        <a:rPr lang="zh-CN" sz="28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连锁相</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I</a:t>
                      </a:r>
                      <a:endParaRPr lang="zh-CN" sz="28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tc>
                  <a:txBody>
                    <a:bodyPr/>
                    <a:lstStyle/>
                    <a:p>
                      <a:pPr algn="ctr">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A</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1</a:t>
                      </a:r>
                      <a:r>
                        <a:rPr lang="en-US" sz="2800" kern="0">
                          <a:effectLst/>
                          <a:latin typeface="Calibri" panose="020F0502020204030204" pitchFamily="34" charset="0"/>
                          <a:ea typeface="Calibri" panose="020F0502020204030204" pitchFamily="34" charset="0"/>
                          <a:cs typeface="Calibri" panose="020F0502020204030204" pitchFamily="34" charset="0"/>
                        </a:rPr>
                        <a:t>A</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2</a:t>
                      </a:r>
                      <a:r>
                        <a:rPr lang="en-US" sz="2800" kern="0">
                          <a:effectLst/>
                          <a:latin typeface="Calibri" panose="020F0502020204030204" pitchFamily="34" charset="0"/>
                          <a:ea typeface="Calibri" panose="020F0502020204030204" pitchFamily="34" charset="0"/>
                          <a:cs typeface="Calibri" panose="020F0502020204030204" pitchFamily="34" charset="0"/>
                        </a:rPr>
                        <a:t>/B</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1</a:t>
                      </a:r>
                      <a:r>
                        <a:rPr lang="en-US" sz="2800" kern="0">
                          <a:effectLst/>
                          <a:latin typeface="Calibri" panose="020F0502020204030204" pitchFamily="34" charset="0"/>
                          <a:ea typeface="Calibri" panose="020F0502020204030204" pitchFamily="34" charset="0"/>
                          <a:cs typeface="Calibri" panose="020F0502020204030204" pitchFamily="34" charset="0"/>
                        </a:rPr>
                        <a:t>B</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2</a:t>
                      </a:r>
                      <a:r>
                        <a:rPr lang="en-US" sz="2800" kern="0">
                          <a:effectLst/>
                          <a:latin typeface="Calibri" panose="020F0502020204030204" pitchFamily="34" charset="0"/>
                          <a:ea typeface="Calibri" panose="020F0502020204030204" pitchFamily="34" charset="0"/>
                          <a:cs typeface="Calibri" panose="020F0502020204030204" pitchFamily="34" charset="0"/>
                        </a:rPr>
                        <a:t> </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tc>
                  <a:txBody>
                    <a:bodyPr/>
                    <a:lstStyle/>
                    <a:p>
                      <a:pPr algn="ctr">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C</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1</a:t>
                      </a:r>
                      <a:r>
                        <a:rPr lang="en-US" sz="2800" kern="0">
                          <a:effectLst/>
                          <a:latin typeface="Calibri" panose="020F0502020204030204" pitchFamily="34" charset="0"/>
                          <a:ea typeface="Calibri" panose="020F0502020204030204" pitchFamily="34" charset="0"/>
                          <a:cs typeface="Calibri" panose="020F0502020204030204" pitchFamily="34" charset="0"/>
                        </a:rPr>
                        <a:t>C</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2</a:t>
                      </a:r>
                      <a:r>
                        <a:rPr lang="en-US" sz="2800" kern="0">
                          <a:effectLst/>
                          <a:latin typeface="Calibri" panose="020F0502020204030204" pitchFamily="34" charset="0"/>
                          <a:ea typeface="Calibri" panose="020F0502020204030204" pitchFamily="34" charset="0"/>
                          <a:cs typeface="Calibri" panose="020F0502020204030204" pitchFamily="34" charset="0"/>
                        </a:rPr>
                        <a:t>/D</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1</a:t>
                      </a:r>
                      <a:r>
                        <a:rPr lang="en-US" sz="2800" kern="0">
                          <a:effectLst/>
                          <a:latin typeface="Calibri" panose="020F0502020204030204" pitchFamily="34" charset="0"/>
                          <a:ea typeface="Calibri" panose="020F0502020204030204" pitchFamily="34" charset="0"/>
                          <a:cs typeface="Calibri" panose="020F0502020204030204" pitchFamily="34" charset="0"/>
                        </a:rPr>
                        <a:t>D</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2</a:t>
                      </a:r>
                      <a:r>
                        <a:rPr lang="en-US" sz="2800" kern="0">
                          <a:effectLst/>
                          <a:latin typeface="Calibri" panose="020F0502020204030204" pitchFamily="34" charset="0"/>
                          <a:ea typeface="Calibri" panose="020F0502020204030204" pitchFamily="34" charset="0"/>
                          <a:cs typeface="Calibri" panose="020F0502020204030204" pitchFamily="34" charset="0"/>
                        </a:rPr>
                        <a:t> </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552062">
                <a:tc>
                  <a:txBody>
                    <a:bodyPr/>
                    <a:lstStyle/>
                    <a:p>
                      <a:pPr algn="ctr">
                        <a:spcAft>
                          <a:spcPts val="0"/>
                        </a:spcAft>
                      </a:pPr>
                      <a:r>
                        <a:rPr lang="zh-CN" sz="28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连锁相</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II</a:t>
                      </a:r>
                      <a:endParaRPr lang="zh-CN" sz="28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tc>
                  <a:txBody>
                    <a:bodyPr/>
                    <a:lstStyle/>
                    <a:p>
                      <a:pPr algn="ctr">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A</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1</a:t>
                      </a:r>
                      <a:r>
                        <a:rPr lang="en-US" sz="2800" kern="0">
                          <a:effectLst/>
                          <a:latin typeface="Calibri" panose="020F0502020204030204" pitchFamily="34" charset="0"/>
                          <a:ea typeface="Calibri" panose="020F0502020204030204" pitchFamily="34" charset="0"/>
                          <a:cs typeface="Calibri" panose="020F0502020204030204" pitchFamily="34" charset="0"/>
                        </a:rPr>
                        <a:t>A</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2</a:t>
                      </a:r>
                      <a:r>
                        <a:rPr lang="en-US" sz="2800" kern="0">
                          <a:effectLst/>
                          <a:latin typeface="Calibri" panose="020F0502020204030204" pitchFamily="34" charset="0"/>
                          <a:ea typeface="Calibri" panose="020F0502020204030204" pitchFamily="34" charset="0"/>
                          <a:cs typeface="Calibri" panose="020F0502020204030204" pitchFamily="34" charset="0"/>
                        </a:rPr>
                        <a:t>/B</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1</a:t>
                      </a:r>
                      <a:r>
                        <a:rPr lang="en-US" sz="2800" kern="0">
                          <a:effectLst/>
                          <a:latin typeface="Calibri" panose="020F0502020204030204" pitchFamily="34" charset="0"/>
                          <a:ea typeface="Calibri" panose="020F0502020204030204" pitchFamily="34" charset="0"/>
                          <a:cs typeface="Calibri" panose="020F0502020204030204" pitchFamily="34" charset="0"/>
                        </a:rPr>
                        <a:t>B</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2</a:t>
                      </a:r>
                      <a:r>
                        <a:rPr lang="en-US" sz="2800" kern="0">
                          <a:effectLst/>
                          <a:latin typeface="Calibri" panose="020F0502020204030204" pitchFamily="34" charset="0"/>
                          <a:ea typeface="Calibri" panose="020F0502020204030204" pitchFamily="34" charset="0"/>
                          <a:cs typeface="Calibri" panose="020F0502020204030204" pitchFamily="34" charset="0"/>
                        </a:rPr>
                        <a:t> </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tc>
                  <a:txBody>
                    <a:bodyPr/>
                    <a:lstStyle/>
                    <a:p>
                      <a:pPr algn="ctr">
                        <a:spcAft>
                          <a:spcPts val="0"/>
                        </a:spcAft>
                      </a:pPr>
                      <a:r>
                        <a:rPr lang="en-US" sz="2800" kern="0" dirty="0">
                          <a:effectLst/>
                          <a:latin typeface="Calibri" panose="020F0502020204030204" pitchFamily="34" charset="0"/>
                          <a:ea typeface="Calibri" panose="020F0502020204030204" pitchFamily="34" charset="0"/>
                          <a:cs typeface="Calibri" panose="020F0502020204030204" pitchFamily="34" charset="0"/>
                        </a:rPr>
                        <a:t>C</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2800" kern="0" dirty="0">
                          <a:effectLst/>
                          <a:latin typeface="Calibri" panose="020F0502020204030204" pitchFamily="34" charset="0"/>
                          <a:ea typeface="Calibri" panose="020F0502020204030204" pitchFamily="34" charset="0"/>
                          <a:cs typeface="Calibri" panose="020F0502020204030204" pitchFamily="34" charset="0"/>
                        </a:rPr>
                        <a:t>D</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2</a:t>
                      </a:r>
                      <a:r>
                        <a:rPr lang="en-US" sz="2800" kern="0" dirty="0">
                          <a:effectLst/>
                          <a:latin typeface="Calibri" panose="020F0502020204030204" pitchFamily="34" charset="0"/>
                          <a:ea typeface="Calibri" panose="020F0502020204030204" pitchFamily="34" charset="0"/>
                          <a:cs typeface="Calibri" panose="020F0502020204030204" pitchFamily="34" charset="0"/>
                        </a:rPr>
                        <a:t>/D</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2800" kern="0" dirty="0">
                          <a:effectLst/>
                          <a:latin typeface="Calibri" panose="020F0502020204030204" pitchFamily="34" charset="0"/>
                          <a:ea typeface="Calibri" panose="020F0502020204030204" pitchFamily="34" charset="0"/>
                          <a:cs typeface="Calibri" panose="020F0502020204030204" pitchFamily="34" charset="0"/>
                        </a:rPr>
                        <a:t>C</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2</a:t>
                      </a:r>
                      <a:r>
                        <a:rPr lang="en-US" sz="2800" kern="0" dirty="0">
                          <a:effectLst/>
                          <a:latin typeface="Calibri" panose="020F0502020204030204" pitchFamily="34" charset="0"/>
                          <a:ea typeface="Calibri" panose="020F0502020204030204" pitchFamily="34" charset="0"/>
                          <a:cs typeface="Calibri" panose="020F0502020204030204" pitchFamily="34" charset="0"/>
                        </a:rPr>
                        <a:t> </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552062">
                <a:tc>
                  <a:txBody>
                    <a:bodyPr/>
                    <a:lstStyle/>
                    <a:p>
                      <a:pPr algn="ctr">
                        <a:spcAft>
                          <a:spcPts val="0"/>
                        </a:spcAft>
                      </a:pPr>
                      <a:r>
                        <a:rPr lang="zh-CN" sz="28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连锁相</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III</a:t>
                      </a:r>
                      <a:endParaRPr lang="zh-CN" sz="28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tc>
                  <a:txBody>
                    <a:bodyPr/>
                    <a:lstStyle/>
                    <a:p>
                      <a:pPr algn="ctr">
                        <a:spcAft>
                          <a:spcPts val="0"/>
                        </a:spcAft>
                      </a:pPr>
                      <a:r>
                        <a:rPr lang="en-US" sz="2800" kern="0" dirty="0">
                          <a:effectLst/>
                          <a:latin typeface="Calibri" panose="020F0502020204030204" pitchFamily="34" charset="0"/>
                          <a:ea typeface="Calibri" panose="020F0502020204030204" pitchFamily="34" charset="0"/>
                          <a:cs typeface="Calibri" panose="020F0502020204030204" pitchFamily="34" charset="0"/>
                        </a:rPr>
                        <a:t>A</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2800" kern="0" dirty="0">
                          <a:effectLst/>
                          <a:latin typeface="Calibri" panose="020F0502020204030204" pitchFamily="34" charset="0"/>
                          <a:ea typeface="Calibri" panose="020F0502020204030204" pitchFamily="34" charset="0"/>
                          <a:cs typeface="Calibri" panose="020F0502020204030204" pitchFamily="34" charset="0"/>
                        </a:rPr>
                        <a:t>B</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2</a:t>
                      </a:r>
                      <a:r>
                        <a:rPr lang="en-US" sz="2800" kern="0" dirty="0">
                          <a:effectLst/>
                          <a:latin typeface="Calibri" panose="020F0502020204030204" pitchFamily="34" charset="0"/>
                          <a:ea typeface="Calibri" panose="020F0502020204030204" pitchFamily="34" charset="0"/>
                          <a:cs typeface="Calibri" panose="020F0502020204030204" pitchFamily="34" charset="0"/>
                        </a:rPr>
                        <a:t>/B</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2800" kern="0" dirty="0">
                          <a:effectLst/>
                          <a:latin typeface="Calibri" panose="020F0502020204030204" pitchFamily="34" charset="0"/>
                          <a:ea typeface="Calibri" panose="020F0502020204030204" pitchFamily="34" charset="0"/>
                          <a:cs typeface="Calibri" panose="020F0502020204030204" pitchFamily="34" charset="0"/>
                        </a:rPr>
                        <a:t>A</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2</a:t>
                      </a:r>
                      <a:r>
                        <a:rPr lang="en-US" sz="2800" kern="0" dirty="0">
                          <a:effectLst/>
                          <a:latin typeface="Calibri" panose="020F0502020204030204" pitchFamily="34" charset="0"/>
                          <a:ea typeface="Calibri" panose="020F0502020204030204" pitchFamily="34" charset="0"/>
                          <a:cs typeface="Calibri" panose="020F0502020204030204" pitchFamily="34" charset="0"/>
                        </a:rPr>
                        <a:t> </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tc>
                  <a:txBody>
                    <a:bodyPr/>
                    <a:lstStyle/>
                    <a:p>
                      <a:pPr algn="ctr">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C</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1</a:t>
                      </a:r>
                      <a:r>
                        <a:rPr lang="en-US" sz="2800" kern="0">
                          <a:effectLst/>
                          <a:latin typeface="Calibri" panose="020F0502020204030204" pitchFamily="34" charset="0"/>
                          <a:ea typeface="Calibri" panose="020F0502020204030204" pitchFamily="34" charset="0"/>
                          <a:cs typeface="Calibri" panose="020F0502020204030204" pitchFamily="34" charset="0"/>
                        </a:rPr>
                        <a:t>C</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2</a:t>
                      </a:r>
                      <a:r>
                        <a:rPr lang="en-US" sz="2800" kern="0">
                          <a:effectLst/>
                          <a:latin typeface="Calibri" panose="020F0502020204030204" pitchFamily="34" charset="0"/>
                          <a:ea typeface="Calibri" panose="020F0502020204030204" pitchFamily="34" charset="0"/>
                          <a:cs typeface="Calibri" panose="020F0502020204030204" pitchFamily="34" charset="0"/>
                        </a:rPr>
                        <a:t>/D</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1</a:t>
                      </a:r>
                      <a:r>
                        <a:rPr lang="en-US" sz="2800" kern="0">
                          <a:effectLst/>
                          <a:latin typeface="Calibri" panose="020F0502020204030204" pitchFamily="34" charset="0"/>
                          <a:ea typeface="Calibri" panose="020F0502020204030204" pitchFamily="34" charset="0"/>
                          <a:cs typeface="Calibri" panose="020F0502020204030204" pitchFamily="34" charset="0"/>
                        </a:rPr>
                        <a:t>D</a:t>
                      </a:r>
                      <a:r>
                        <a:rPr lang="en-US" sz="2800" kern="0" baseline="-25000">
                          <a:effectLst/>
                          <a:latin typeface="Calibri" panose="020F0502020204030204" pitchFamily="34" charset="0"/>
                          <a:ea typeface="Calibri" panose="020F0502020204030204" pitchFamily="34" charset="0"/>
                          <a:cs typeface="Calibri" panose="020F0502020204030204" pitchFamily="34" charset="0"/>
                        </a:rPr>
                        <a:t>2</a:t>
                      </a:r>
                      <a:r>
                        <a:rPr lang="en-US" sz="2800" kern="0">
                          <a:effectLst/>
                          <a:latin typeface="Calibri" panose="020F0502020204030204" pitchFamily="34" charset="0"/>
                          <a:ea typeface="Calibri" panose="020F0502020204030204" pitchFamily="34" charset="0"/>
                          <a:cs typeface="Calibri" panose="020F0502020204030204" pitchFamily="34" charset="0"/>
                        </a:rPr>
                        <a:t> </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552062">
                <a:tc>
                  <a:txBody>
                    <a:bodyPr/>
                    <a:lstStyle/>
                    <a:p>
                      <a:pPr algn="ctr">
                        <a:spcAft>
                          <a:spcPts val="0"/>
                        </a:spcAft>
                      </a:pPr>
                      <a:r>
                        <a:rPr lang="zh-CN" sz="2800" kern="0" dirty="0">
                          <a:solidFill>
                            <a:srgbClr val="FFFF00"/>
                          </a:solidFill>
                          <a:effectLst/>
                          <a:latin typeface="Calibri" panose="020F0502020204030204" pitchFamily="34" charset="0"/>
                          <a:ea typeface="黑体" panose="02010609060101010101" pitchFamily="49" charset="-122"/>
                          <a:cs typeface="Calibri" panose="020F0502020204030204" pitchFamily="34" charset="0"/>
                        </a:rPr>
                        <a:t>连锁相</a:t>
                      </a:r>
                      <a:r>
                        <a:rPr lang="en-US" sz="2800" kern="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IV</a:t>
                      </a:r>
                      <a:endParaRPr lang="zh-CN" sz="2800" kern="100" dirty="0">
                        <a:solidFill>
                          <a:srgbClr val="FFFF00"/>
                        </a:solidFill>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tc>
                  <a:txBody>
                    <a:bodyPr/>
                    <a:lstStyle/>
                    <a:p>
                      <a:pPr algn="ctr">
                        <a:spcAft>
                          <a:spcPts val="0"/>
                        </a:spcAft>
                      </a:pPr>
                      <a:r>
                        <a:rPr lang="en-US" sz="2800" kern="0" dirty="0">
                          <a:effectLst/>
                          <a:latin typeface="Calibri" panose="020F0502020204030204" pitchFamily="34" charset="0"/>
                          <a:ea typeface="Calibri" panose="020F0502020204030204" pitchFamily="34" charset="0"/>
                          <a:cs typeface="Calibri" panose="020F0502020204030204" pitchFamily="34" charset="0"/>
                        </a:rPr>
                        <a:t>A</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2800" kern="0" dirty="0">
                          <a:effectLst/>
                          <a:latin typeface="Calibri" panose="020F0502020204030204" pitchFamily="34" charset="0"/>
                          <a:ea typeface="Calibri" panose="020F0502020204030204" pitchFamily="34" charset="0"/>
                          <a:cs typeface="Calibri" panose="020F0502020204030204" pitchFamily="34" charset="0"/>
                        </a:rPr>
                        <a:t>B</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2</a:t>
                      </a:r>
                      <a:r>
                        <a:rPr lang="en-US" sz="2800" kern="0" dirty="0">
                          <a:effectLst/>
                          <a:latin typeface="Calibri" panose="020F0502020204030204" pitchFamily="34" charset="0"/>
                          <a:ea typeface="Calibri" panose="020F0502020204030204" pitchFamily="34" charset="0"/>
                          <a:cs typeface="Calibri" panose="020F0502020204030204" pitchFamily="34" charset="0"/>
                        </a:rPr>
                        <a:t>/B</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2800" kern="0" dirty="0">
                          <a:effectLst/>
                          <a:latin typeface="Calibri" panose="020F0502020204030204" pitchFamily="34" charset="0"/>
                          <a:ea typeface="Calibri" panose="020F0502020204030204" pitchFamily="34" charset="0"/>
                          <a:cs typeface="Calibri" panose="020F0502020204030204" pitchFamily="34" charset="0"/>
                        </a:rPr>
                        <a:t>A</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2</a:t>
                      </a:r>
                      <a:r>
                        <a:rPr lang="en-US" sz="2800" kern="0" dirty="0">
                          <a:effectLst/>
                          <a:latin typeface="Calibri" panose="020F0502020204030204" pitchFamily="34" charset="0"/>
                          <a:ea typeface="Calibri" panose="020F0502020204030204" pitchFamily="34" charset="0"/>
                          <a:cs typeface="Calibri" panose="020F0502020204030204" pitchFamily="34" charset="0"/>
                        </a:rPr>
                        <a:t> </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tc>
                  <a:txBody>
                    <a:bodyPr/>
                    <a:lstStyle/>
                    <a:p>
                      <a:pPr algn="ctr">
                        <a:spcAft>
                          <a:spcPts val="0"/>
                        </a:spcAft>
                      </a:pPr>
                      <a:r>
                        <a:rPr lang="en-US" sz="2800" kern="0" dirty="0">
                          <a:effectLst/>
                          <a:latin typeface="Calibri" panose="020F0502020204030204" pitchFamily="34" charset="0"/>
                          <a:ea typeface="Calibri" panose="020F0502020204030204" pitchFamily="34" charset="0"/>
                          <a:cs typeface="Calibri" panose="020F0502020204030204" pitchFamily="34" charset="0"/>
                        </a:rPr>
                        <a:t>C</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2800" kern="0" dirty="0">
                          <a:effectLst/>
                          <a:latin typeface="Calibri" panose="020F0502020204030204" pitchFamily="34" charset="0"/>
                          <a:ea typeface="Calibri" panose="020F0502020204030204" pitchFamily="34" charset="0"/>
                          <a:cs typeface="Calibri" panose="020F0502020204030204" pitchFamily="34" charset="0"/>
                        </a:rPr>
                        <a:t>D</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2</a:t>
                      </a:r>
                      <a:r>
                        <a:rPr lang="en-US" sz="2800" kern="0" dirty="0">
                          <a:effectLst/>
                          <a:latin typeface="Calibri" panose="020F0502020204030204" pitchFamily="34" charset="0"/>
                          <a:ea typeface="Calibri" panose="020F0502020204030204" pitchFamily="34" charset="0"/>
                          <a:cs typeface="Calibri" panose="020F0502020204030204" pitchFamily="34" charset="0"/>
                        </a:rPr>
                        <a:t>/D</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2800" kern="0" dirty="0">
                          <a:effectLst/>
                          <a:latin typeface="Calibri" panose="020F0502020204030204" pitchFamily="34" charset="0"/>
                          <a:ea typeface="Calibri" panose="020F0502020204030204" pitchFamily="34" charset="0"/>
                          <a:cs typeface="Calibri" panose="020F0502020204030204" pitchFamily="34" charset="0"/>
                        </a:rPr>
                        <a:t>C</a:t>
                      </a:r>
                      <a:r>
                        <a:rPr lang="en-US" sz="2800" kern="0" baseline="-25000" dirty="0">
                          <a:effectLst/>
                          <a:latin typeface="Calibri" panose="020F0502020204030204" pitchFamily="34" charset="0"/>
                          <a:ea typeface="Calibri" panose="020F0502020204030204" pitchFamily="34" charset="0"/>
                          <a:cs typeface="Calibri" panose="020F0502020204030204" pitchFamily="34" charset="0"/>
                        </a:rPr>
                        <a:t>2</a:t>
                      </a:r>
                      <a:r>
                        <a:rPr lang="en-US" sz="2800" kern="0" dirty="0">
                          <a:effectLst/>
                          <a:latin typeface="Calibri" panose="020F0502020204030204" pitchFamily="34" charset="0"/>
                          <a:ea typeface="Calibri" panose="020F0502020204030204" pitchFamily="34" charset="0"/>
                          <a:cs typeface="Calibri" panose="020F0502020204030204" pitchFamily="34" charset="0"/>
                        </a:rPr>
                        <a:t> </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16599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1055440" y="620688"/>
            <a:ext cx="10058400" cy="1656184"/>
          </a:xfrm>
        </p:spPr>
        <p:txBody>
          <a:bodyPr>
            <a:normAutofit/>
          </a:bodyPr>
          <a:lstStyle/>
          <a:p>
            <a:pPr algn="ctr"/>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GACD</a:t>
            </a:r>
            <a:r>
              <a:rPr lang="zh-CN" altLang="en-US" sz="4000" b="1" dirty="0">
                <a:solidFill>
                  <a:srgbClr val="C00000"/>
                </a:solidFill>
                <a:latin typeface="Calibri" panose="020F0502020204030204" pitchFamily="34" charset="0"/>
                <a:ea typeface="黑体" panose="02010609060101010101" pitchFamily="49" charset="-122"/>
                <a:cs typeface="Calibri" panose="020F0502020204030204" pitchFamily="34" charset="0"/>
              </a:rPr>
              <a:t>集成遗传分析软件</a:t>
            </a:r>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zh-CN" altLang="en-US" sz="2800" dirty="0">
                <a:latin typeface="Calibri" panose="020F0502020204030204" pitchFamily="34" charset="0"/>
                <a:ea typeface="黑体" panose="02010609060101010101" pitchFamily="49" charset="-122"/>
                <a:cs typeface="Calibri" panose="020F0502020204030204" pitchFamily="34" charset="0"/>
              </a:rPr>
              <a:t>下载地址：</a:t>
            </a:r>
            <a:r>
              <a:rPr lang="en-US" altLang="zh-CN" sz="2800" dirty="0">
                <a:latin typeface="Calibri" panose="020F0502020204030204" pitchFamily="34" charset="0"/>
                <a:ea typeface="Calibri" panose="020F0502020204030204" pitchFamily="34" charset="0"/>
                <a:cs typeface="Calibri" panose="020F0502020204030204" pitchFamily="34" charset="0"/>
                <a:hlinkClick r:id="rId2"/>
              </a:rPr>
              <a:t>https://</a:t>
            </a:r>
            <a:r>
              <a:rPr lang="en-US" altLang="zh-CN" sz="2800" dirty="0" smtClean="0">
                <a:latin typeface="Calibri" panose="020F0502020204030204" pitchFamily="34" charset="0"/>
                <a:ea typeface="Calibri" panose="020F0502020204030204" pitchFamily="34" charset="0"/>
                <a:cs typeface="Calibri" panose="020F0502020204030204" pitchFamily="34" charset="0"/>
                <a:hlinkClick r:id="rId2"/>
              </a:rPr>
              <a:t>isbreeding.caas.cn</a:t>
            </a:r>
            <a:r>
              <a:rPr lang="zh-CN" altLang="en-US" sz="2800" dirty="0" smtClean="0">
                <a:latin typeface="Calibri" panose="020F0502020204030204" pitchFamily="34" charset="0"/>
                <a:ea typeface="黑体" panose="02010609060101010101" pitchFamily="49" charset="-122"/>
                <a:cs typeface="Calibri" panose="020F0502020204030204" pitchFamily="34" charset="0"/>
              </a:rPr>
              <a:t>（该软件适用于</a:t>
            </a:r>
            <a:r>
              <a:rPr lang="zh-CN" altLang="en-US" sz="2800" dirty="0">
                <a:latin typeface="Calibri" panose="020F0502020204030204" pitchFamily="34" charset="0"/>
                <a:ea typeface="黑体" panose="02010609060101010101" pitchFamily="49" charset="-122"/>
                <a:cs typeface="Calibri" panose="020F0502020204030204" pitchFamily="34" charset="0"/>
              </a:rPr>
              <a:t>两个无性系品种的杂交</a:t>
            </a:r>
            <a:r>
              <a:rPr lang="en-US" altLang="zh-CN" sz="2800" dirty="0">
                <a:latin typeface="Calibri" panose="020F0502020204030204" pitchFamily="34" charset="0"/>
                <a:ea typeface="Calibri" panose="020F0502020204030204" pitchFamily="34" charset="0"/>
                <a:cs typeface="Calibri" panose="020F0502020204030204" pitchFamily="34" charset="0"/>
              </a:rPr>
              <a:t>F1</a:t>
            </a:r>
            <a:r>
              <a:rPr lang="zh-CN" altLang="en-US" sz="2800" dirty="0">
                <a:latin typeface="Calibri" panose="020F0502020204030204" pitchFamily="34" charset="0"/>
                <a:ea typeface="黑体" panose="02010609060101010101" pitchFamily="49" charset="-122"/>
                <a:cs typeface="Calibri" panose="020F0502020204030204" pitchFamily="34" charset="0"/>
              </a:rPr>
              <a:t>、随机交配群体的全同胞家系等群体）</a:t>
            </a:r>
            <a:endParaRPr lang="en-US" altLang="zh-CN" sz="2800" dirty="0">
              <a:latin typeface="Calibri" panose="020F0502020204030204" pitchFamily="34" charset="0"/>
              <a:ea typeface="Calibri" panose="020F0502020204030204" pitchFamily="34" charset="0"/>
              <a:cs typeface="Calibri" panose="020F0502020204030204" pitchFamily="34" charset="0"/>
            </a:endParaRPr>
          </a:p>
        </p:txBody>
      </p:sp>
      <p:sp>
        <p:nvSpPr>
          <p:cNvPr id="8196" name="灯片编号占位符 3"/>
          <p:cNvSpPr>
            <a:spLocks noGrp="1"/>
          </p:cNvSpPr>
          <p:nvPr>
            <p:ph type="sldNum" sz="quarter" idx="12"/>
          </p:nvPr>
        </p:nvSpPr>
        <p:spPr>
          <a:noFill/>
        </p:spPr>
        <p:txBody>
          <a:bodyPr/>
          <a:lstStyle/>
          <a:p>
            <a:fld id="{9DC5DDE9-1475-4617-A564-E1C7280E5F82}" type="slidenum">
              <a:rPr lang="en-US" altLang="zh-CN" smtClean="0">
                <a:ea typeface="宋体" charset="-122"/>
              </a:rPr>
              <a:pPr/>
              <a:t>35</a:t>
            </a:fld>
            <a:endParaRPr lang="en-US" altLang="zh-CN" smtClean="0">
              <a:ea typeface="宋体" charset="-122"/>
            </a:endParaRPr>
          </a:p>
        </p:txBody>
      </p:sp>
      <p:pic>
        <p:nvPicPr>
          <p:cNvPr id="5" name="图片 4"/>
          <p:cNvPicPr>
            <a:picLocks noChangeAspect="1"/>
          </p:cNvPicPr>
          <p:nvPr/>
        </p:nvPicPr>
        <p:blipFill>
          <a:blip r:embed="rId3"/>
          <a:stretch>
            <a:fillRect/>
          </a:stretch>
        </p:blipFill>
        <p:spPr>
          <a:xfrm>
            <a:off x="3071664" y="2276872"/>
            <a:ext cx="5795506" cy="4041047"/>
          </a:xfrm>
          <a:prstGeom prst="rect">
            <a:avLst/>
          </a:prstGeom>
        </p:spPr>
      </p:pic>
    </p:spTree>
    <p:extLst>
      <p:ext uri="{BB962C8B-B14F-4D97-AF65-F5344CB8AC3E}">
        <p14:creationId xmlns:p14="http://schemas.microsoft.com/office/powerpoint/2010/main" val="4134947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620688"/>
            <a:ext cx="9601196" cy="1080121"/>
          </a:xfrm>
        </p:spPr>
        <p:txBody>
          <a:bodyPr>
            <a:noAutofit/>
          </a:bodyPr>
          <a:lstStyle/>
          <a:p>
            <a:pPr algn="ct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4</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个纯系亲本间杂交衍生的</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DH</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和</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RIL</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后代群体</a:t>
            </a:r>
            <a:endParaRPr lang="zh-CN" altLang="en-US" sz="3600" dirty="0">
              <a:solidFill>
                <a:srgbClr val="C00000"/>
              </a:solidFill>
              <a:latin typeface="Calibri" panose="020F0502020204030204" pitchFamily="34" charset="0"/>
              <a:cs typeface="Calibri" panose="020F0502020204030204" pitchFamily="34" charset="0"/>
            </a:endParaRPr>
          </a:p>
        </p:txBody>
      </p:sp>
      <p:pic>
        <p:nvPicPr>
          <p:cNvPr id="5" name="图片 4"/>
          <p:cNvPicPr/>
          <p:nvPr/>
        </p:nvPicPr>
        <p:blipFill>
          <a:blip r:embed="rId2">
            <a:extLst>
              <a:ext uri="{28A0092B-C50C-407E-A947-70E740481C1C}">
                <a14:useLocalDpi xmlns:a14="http://schemas.microsoft.com/office/drawing/2010/main" val="0"/>
              </a:ext>
            </a:extLst>
          </a:blip>
          <a:srcRect/>
          <a:stretch>
            <a:fillRect/>
          </a:stretch>
        </p:blipFill>
        <p:spPr bwMode="auto">
          <a:xfrm>
            <a:off x="1343472" y="1700808"/>
            <a:ext cx="9433048" cy="4536504"/>
          </a:xfrm>
          <a:prstGeom prst="rect">
            <a:avLst/>
          </a:prstGeom>
          <a:solidFill>
            <a:schemeClr val="accent1">
              <a:lumMod val="20000"/>
              <a:lumOff val="80000"/>
            </a:schemeClr>
          </a:solidFill>
          <a:ln>
            <a:noFill/>
          </a:ln>
        </p:spPr>
      </p:pic>
    </p:spTree>
    <p:extLst>
      <p:ext uri="{BB962C8B-B14F-4D97-AF65-F5344CB8AC3E}">
        <p14:creationId xmlns:p14="http://schemas.microsoft.com/office/powerpoint/2010/main" val="24310782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07468" y="620688"/>
            <a:ext cx="9505056" cy="792088"/>
          </a:xfrm>
        </p:spPr>
        <p:txBody>
          <a:bodyPr>
            <a:noAutofit/>
          </a:bodyPr>
          <a:lstStyle/>
          <a:p>
            <a:r>
              <a:rPr lang="en-US" altLang="zh-CN" sz="36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8</a:t>
            </a:r>
            <a:r>
              <a:rPr lang="zh-CN" altLang="en-US" sz="36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个</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纯系亲本间杂交衍生的</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DH</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和</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RIL</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后代群体</a:t>
            </a:r>
            <a:endParaRPr lang="zh-CN" altLang="en-US" sz="3600" dirty="0">
              <a:solidFill>
                <a:srgbClr val="C00000"/>
              </a:solidFill>
            </a:endParaRPr>
          </a:p>
        </p:txBody>
      </p:sp>
      <p:pic>
        <p:nvPicPr>
          <p:cNvPr id="5"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552" y="1412776"/>
            <a:ext cx="7992888" cy="4968552"/>
          </a:xfrm>
          <a:prstGeom prst="rect">
            <a:avLst/>
          </a:prstGeom>
          <a:solidFill>
            <a:schemeClr val="accent1">
              <a:lumMod val="20000"/>
              <a:lumOff val="80000"/>
            </a:schemeClr>
          </a:solidFill>
          <a:ln>
            <a:noFill/>
          </a:ln>
        </p:spPr>
      </p:pic>
    </p:spTree>
    <p:extLst>
      <p:ext uri="{BB962C8B-B14F-4D97-AF65-F5344CB8AC3E}">
        <p14:creationId xmlns:p14="http://schemas.microsoft.com/office/powerpoint/2010/main" val="4524395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1275142" y="620688"/>
            <a:ext cx="9601196" cy="1519891"/>
          </a:xfrm>
        </p:spPr>
        <p:txBody>
          <a:bodyPr>
            <a:normAutofit fontScale="90000"/>
          </a:bodyPr>
          <a:lstStyle/>
          <a:p>
            <a:pPr algn="ctr"/>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GAPL</a:t>
            </a:r>
            <a:r>
              <a:rPr lang="zh-CN" altLang="en-US" sz="4000" b="1" dirty="0">
                <a:solidFill>
                  <a:srgbClr val="C00000"/>
                </a:solidFill>
                <a:latin typeface="Calibri" panose="020F0502020204030204" pitchFamily="34" charset="0"/>
                <a:ea typeface="黑体" panose="02010609060101010101" pitchFamily="49" charset="-122"/>
                <a:cs typeface="Calibri" panose="020F0502020204030204" pitchFamily="34" charset="0"/>
              </a:rPr>
              <a:t>集成遗传分析软件</a:t>
            </a:r>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zh-CN" altLang="en-US" sz="3100" dirty="0">
                <a:latin typeface="Calibri" panose="020F0502020204030204" pitchFamily="34" charset="0"/>
                <a:ea typeface="黑体" panose="02010609060101010101" pitchFamily="49" charset="-122"/>
                <a:cs typeface="Calibri" panose="020F0502020204030204" pitchFamily="34" charset="0"/>
              </a:rPr>
              <a:t>下载地址：</a:t>
            </a:r>
            <a:r>
              <a:rPr lang="en-US" altLang="zh-CN" sz="3100" dirty="0">
                <a:latin typeface="Calibri" panose="020F0502020204030204" pitchFamily="34" charset="0"/>
                <a:ea typeface="Calibri" panose="020F0502020204030204" pitchFamily="34" charset="0"/>
                <a:cs typeface="Calibri" panose="020F0502020204030204" pitchFamily="34" charset="0"/>
                <a:hlinkClick r:id="rId2"/>
              </a:rPr>
              <a:t>https://</a:t>
            </a:r>
            <a:r>
              <a:rPr lang="en-US" altLang="zh-CN" sz="3100" dirty="0" smtClean="0">
                <a:latin typeface="Calibri" panose="020F0502020204030204" pitchFamily="34" charset="0"/>
                <a:ea typeface="Calibri" panose="020F0502020204030204" pitchFamily="34" charset="0"/>
                <a:cs typeface="Calibri" panose="020F0502020204030204" pitchFamily="34" charset="0"/>
                <a:hlinkClick r:id="rId2"/>
              </a:rPr>
              <a:t>isbreeding.caas.cn</a:t>
            </a:r>
            <a:r>
              <a:rPr lang="zh-CN" altLang="en-US" sz="3100" dirty="0" smtClean="0">
                <a:latin typeface="Calibri" panose="020F0502020204030204" pitchFamily="34" charset="0"/>
                <a:ea typeface="黑体" panose="02010609060101010101" pitchFamily="49" charset="-122"/>
                <a:cs typeface="Calibri" panose="020F0502020204030204" pitchFamily="34" charset="0"/>
              </a:rPr>
              <a:t>（</a:t>
            </a:r>
            <a:r>
              <a:rPr lang="zh-CN" altLang="en-US" sz="3100" dirty="0">
                <a:latin typeface="Calibri" panose="020F0502020204030204" pitchFamily="34" charset="0"/>
                <a:ea typeface="黑体" panose="02010609060101010101" pitchFamily="49" charset="-122"/>
                <a:cs typeface="Calibri" panose="020F0502020204030204" pitchFamily="34" charset="0"/>
              </a:rPr>
              <a:t>该软件适用于</a:t>
            </a:r>
            <a:r>
              <a:rPr lang="en-US" altLang="zh-CN" sz="3100" dirty="0">
                <a:latin typeface="Calibri" panose="020F0502020204030204" pitchFamily="34" charset="0"/>
                <a:ea typeface="Calibri" panose="020F0502020204030204" pitchFamily="34" charset="0"/>
                <a:cs typeface="Calibri" panose="020F0502020204030204" pitchFamily="34" charset="0"/>
              </a:rPr>
              <a:t>4~8</a:t>
            </a:r>
            <a:r>
              <a:rPr lang="zh-CN" altLang="en-US" sz="3100" dirty="0">
                <a:latin typeface="Calibri" panose="020F0502020204030204" pitchFamily="34" charset="0"/>
                <a:ea typeface="黑体" panose="02010609060101010101" pitchFamily="49" charset="-122"/>
                <a:cs typeface="Calibri" panose="020F0502020204030204" pitchFamily="34" charset="0"/>
              </a:rPr>
              <a:t>个纯系亲本互交产生的后代</a:t>
            </a:r>
            <a:r>
              <a:rPr lang="en-US" altLang="zh-CN" sz="3100" dirty="0">
                <a:latin typeface="Calibri" panose="020F0502020204030204" pitchFamily="34" charset="0"/>
                <a:ea typeface="Calibri" panose="020F0502020204030204" pitchFamily="34" charset="0"/>
                <a:cs typeface="Calibri" panose="020F0502020204030204" pitchFamily="34" charset="0"/>
              </a:rPr>
              <a:t>DH</a:t>
            </a:r>
            <a:r>
              <a:rPr lang="zh-CN" altLang="en-US" sz="3100" dirty="0">
                <a:latin typeface="Calibri" panose="020F0502020204030204" pitchFamily="34" charset="0"/>
                <a:ea typeface="黑体" panose="02010609060101010101" pitchFamily="49" charset="-122"/>
                <a:cs typeface="Calibri" panose="020F0502020204030204" pitchFamily="34" charset="0"/>
              </a:rPr>
              <a:t>和</a:t>
            </a:r>
            <a:r>
              <a:rPr lang="en-US" altLang="zh-CN" sz="3100" dirty="0">
                <a:latin typeface="Calibri" panose="020F0502020204030204" pitchFamily="34" charset="0"/>
                <a:ea typeface="Calibri" panose="020F0502020204030204" pitchFamily="34" charset="0"/>
                <a:cs typeface="Calibri" panose="020F0502020204030204" pitchFamily="34" charset="0"/>
              </a:rPr>
              <a:t>RIL</a:t>
            </a:r>
            <a:r>
              <a:rPr lang="zh-CN" altLang="en-US" sz="3100" dirty="0">
                <a:latin typeface="Calibri" panose="020F0502020204030204" pitchFamily="34" charset="0"/>
                <a:ea typeface="黑体" panose="02010609060101010101" pitchFamily="49" charset="-122"/>
                <a:cs typeface="Calibri" panose="020F0502020204030204" pitchFamily="34" charset="0"/>
              </a:rPr>
              <a:t>群体） </a:t>
            </a:r>
            <a:endParaRPr lang="en-US" altLang="zh-CN" sz="3100" dirty="0">
              <a:latin typeface="Calibri" panose="020F0502020204030204" pitchFamily="34" charset="0"/>
              <a:ea typeface="Calibri" panose="020F0502020204030204" pitchFamily="34" charset="0"/>
              <a:cs typeface="Calibri" panose="020F0502020204030204" pitchFamily="34" charset="0"/>
            </a:endParaRPr>
          </a:p>
        </p:txBody>
      </p:sp>
      <p:sp>
        <p:nvSpPr>
          <p:cNvPr id="8196" name="灯片编号占位符 3"/>
          <p:cNvSpPr>
            <a:spLocks noGrp="1"/>
          </p:cNvSpPr>
          <p:nvPr>
            <p:ph type="sldNum" sz="quarter" idx="12"/>
          </p:nvPr>
        </p:nvSpPr>
        <p:spPr>
          <a:noFill/>
        </p:spPr>
        <p:txBody>
          <a:bodyPr/>
          <a:lstStyle/>
          <a:p>
            <a:fld id="{9DC5DDE9-1475-4617-A564-E1C7280E5F82}" type="slidenum">
              <a:rPr lang="en-US" altLang="zh-CN" smtClean="0">
                <a:ea typeface="宋体" charset="-122"/>
              </a:rPr>
              <a:pPr/>
              <a:t>38</a:t>
            </a:fld>
            <a:endParaRPr lang="en-US" altLang="zh-CN" smtClean="0">
              <a:ea typeface="宋体" charset="-122"/>
            </a:endParaRPr>
          </a:p>
        </p:txBody>
      </p:sp>
      <p:pic>
        <p:nvPicPr>
          <p:cNvPr id="6" name="图片 5"/>
          <p:cNvPicPr>
            <a:picLocks noChangeAspect="1"/>
          </p:cNvPicPr>
          <p:nvPr/>
        </p:nvPicPr>
        <p:blipFill>
          <a:blip r:embed="rId3"/>
          <a:stretch>
            <a:fillRect/>
          </a:stretch>
        </p:blipFill>
        <p:spPr>
          <a:xfrm>
            <a:off x="3071665" y="2132856"/>
            <a:ext cx="5850864" cy="4208034"/>
          </a:xfrm>
          <a:prstGeom prst="rect">
            <a:avLst/>
          </a:prstGeom>
        </p:spPr>
      </p:pic>
    </p:spTree>
    <p:extLst>
      <p:ext uri="{BB962C8B-B14F-4D97-AF65-F5344CB8AC3E}">
        <p14:creationId xmlns:p14="http://schemas.microsoft.com/office/powerpoint/2010/main" val="10077715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66800" y="548680"/>
            <a:ext cx="10058400" cy="864096"/>
          </a:xfrm>
        </p:spPr>
        <p:txBody>
          <a:bodyPr>
            <a:noAutofit/>
          </a:bodyPr>
          <a:lstStyle/>
          <a:p>
            <a:pPr algn="ct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杂种优势遗传基础研究的永久回交和永久</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F</a:t>
            </a:r>
            <a:r>
              <a:rPr lang="en-US" altLang="zh-CN" sz="36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群体</a:t>
            </a:r>
            <a:endPar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9546" y="1340768"/>
            <a:ext cx="6556814" cy="4896544"/>
          </a:xfrm>
          <a:prstGeom prst="rect">
            <a:avLst/>
          </a:prstGeom>
        </p:spPr>
      </p:pic>
    </p:spTree>
    <p:extLst>
      <p:ext uri="{BB962C8B-B14F-4D97-AF65-F5344CB8AC3E}">
        <p14:creationId xmlns:p14="http://schemas.microsoft.com/office/powerpoint/2010/main" val="2637197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1395230"/>
            <a:ext cx="3877072" cy="4792864"/>
          </a:xfrm>
          <a:prstGeom prst="rect">
            <a:avLst/>
          </a:prstGeom>
          <a:noFill/>
          <a:ln w="25400">
            <a:solidFill>
              <a:srgbClr val="FFC000"/>
            </a:solidFill>
          </a:ln>
          <a:effectLst>
            <a:softEdge rad="12700"/>
          </a:effectLst>
          <a:extLst/>
        </p:spPr>
      </p:pic>
      <p:sp>
        <p:nvSpPr>
          <p:cNvPr id="5" name="标题 1"/>
          <p:cNvSpPr txBox="1">
            <a:spLocks/>
          </p:cNvSpPr>
          <p:nvPr/>
        </p:nvSpPr>
        <p:spPr bwMode="auto">
          <a:xfrm>
            <a:off x="7608168" y="4855767"/>
            <a:ext cx="3452555" cy="536572"/>
          </a:xfrm>
          <a:prstGeom prst="rect">
            <a:avLst/>
          </a:prstGeom>
          <a:solidFill>
            <a:srgbClr val="002060"/>
          </a:solidFill>
          <a:ln w="9525">
            <a:noFill/>
            <a:miter lim="800000"/>
            <a:headEnd/>
            <a:tailEnd/>
          </a:ln>
        </p:spPr>
        <p:txBody>
          <a:bodyPr vert="horz" wrap="square" lIns="81280" tIns="40640" rIns="81280" bIns="40640" numCol="1" anchor="ctr" anchorCtr="0" compatLnSpc="1">
            <a:prstTxWarp prst="textNoShape">
              <a:avLst/>
            </a:prstTxWarp>
            <a:normAutofit/>
          </a:bodyPr>
          <a:lst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Arial" charset="0"/>
                <a:ea typeface="宋体" pitchFamily="2" charset="-122"/>
              </a:defRPr>
            </a:lvl2pPr>
            <a:lvl3pPr algn="ctr" rtl="0" eaLnBrk="0" fontAlgn="base" hangingPunct="0">
              <a:spcBef>
                <a:spcPct val="0"/>
              </a:spcBef>
              <a:spcAft>
                <a:spcPct val="0"/>
              </a:spcAft>
              <a:defRPr sz="4800" b="1">
                <a:solidFill>
                  <a:schemeClr val="tx2"/>
                </a:solidFill>
                <a:latin typeface="Arial" charset="0"/>
                <a:ea typeface="宋体" pitchFamily="2" charset="-122"/>
              </a:defRPr>
            </a:lvl3pPr>
            <a:lvl4pPr algn="ctr" rtl="0" eaLnBrk="0" fontAlgn="base" hangingPunct="0">
              <a:spcBef>
                <a:spcPct val="0"/>
              </a:spcBef>
              <a:spcAft>
                <a:spcPct val="0"/>
              </a:spcAft>
              <a:defRPr sz="4800" b="1">
                <a:solidFill>
                  <a:schemeClr val="tx2"/>
                </a:solidFill>
                <a:latin typeface="Arial" charset="0"/>
                <a:ea typeface="宋体" pitchFamily="2" charset="-122"/>
              </a:defRPr>
            </a:lvl4pPr>
            <a:lvl5pPr algn="ctr" rtl="0" eaLnBrk="0" fontAlgn="base" hangingPunct="0">
              <a:spcBef>
                <a:spcPct val="0"/>
              </a:spcBef>
              <a:spcAft>
                <a:spcPct val="0"/>
              </a:spcAft>
              <a:defRPr sz="4800" b="1">
                <a:solidFill>
                  <a:schemeClr val="tx2"/>
                </a:solidFill>
                <a:latin typeface="Arial" charset="0"/>
                <a:ea typeface="宋体" pitchFamily="2" charset="-122"/>
              </a:defRPr>
            </a:lvl5pPr>
            <a:lvl6pPr marL="457200" algn="ctr" rtl="0" eaLnBrk="0" fontAlgn="base" hangingPunct="0">
              <a:spcBef>
                <a:spcPct val="0"/>
              </a:spcBef>
              <a:spcAft>
                <a:spcPct val="0"/>
              </a:spcAft>
              <a:defRPr sz="4800" b="1">
                <a:solidFill>
                  <a:schemeClr val="tx2"/>
                </a:solidFill>
                <a:latin typeface="Arial" charset="0"/>
                <a:ea typeface="宋体" pitchFamily="2" charset="-122"/>
              </a:defRPr>
            </a:lvl6pPr>
            <a:lvl7pPr marL="914400" algn="ctr" rtl="0" eaLnBrk="0" fontAlgn="base" hangingPunct="0">
              <a:spcBef>
                <a:spcPct val="0"/>
              </a:spcBef>
              <a:spcAft>
                <a:spcPct val="0"/>
              </a:spcAft>
              <a:defRPr sz="4800" b="1">
                <a:solidFill>
                  <a:schemeClr val="tx2"/>
                </a:solidFill>
                <a:latin typeface="Arial" charset="0"/>
                <a:ea typeface="宋体" pitchFamily="2" charset="-122"/>
              </a:defRPr>
            </a:lvl7pPr>
            <a:lvl8pPr marL="1371600" algn="ctr" rtl="0" eaLnBrk="0" fontAlgn="base" hangingPunct="0">
              <a:spcBef>
                <a:spcPct val="0"/>
              </a:spcBef>
              <a:spcAft>
                <a:spcPct val="0"/>
              </a:spcAft>
              <a:defRPr sz="4800" b="1">
                <a:solidFill>
                  <a:schemeClr val="tx2"/>
                </a:solidFill>
                <a:latin typeface="Arial" charset="0"/>
                <a:ea typeface="宋体" pitchFamily="2" charset="-122"/>
              </a:defRPr>
            </a:lvl8pPr>
            <a:lvl9pPr marL="1828800" algn="ctr" rtl="0" eaLnBrk="0" fontAlgn="base" hangingPunct="0">
              <a:spcBef>
                <a:spcPct val="0"/>
              </a:spcBef>
              <a:spcAft>
                <a:spcPct val="0"/>
              </a:spcAft>
              <a:defRPr sz="4800" b="1">
                <a:solidFill>
                  <a:schemeClr val="tx2"/>
                </a:solidFill>
                <a:latin typeface="Arial" charset="0"/>
                <a:ea typeface="宋体" pitchFamily="2" charset="-122"/>
              </a:defRPr>
            </a:lvl9pPr>
          </a:lstStyle>
          <a:p>
            <a:r>
              <a:rPr lang="en-US" altLang="zh-CN" sz="2400" b="0" kern="0" dirty="0">
                <a:solidFill>
                  <a:srgbClr val="FFFF00"/>
                </a:solidFill>
                <a:latin typeface="Arial" panose="020B0604020202020204" pitchFamily="34" charset="0"/>
                <a:ea typeface="Arial Unicode MS" panose="020B0604020202020204" pitchFamily="34" charset="-122"/>
                <a:cs typeface="Arial" panose="020B0604020202020204" pitchFamily="34" charset="0"/>
              </a:rPr>
              <a:t>2020</a:t>
            </a:r>
            <a:r>
              <a:rPr lang="zh-CN" altLang="en-US" sz="2400" b="0" kern="0" dirty="0">
                <a:solidFill>
                  <a:srgbClr val="FFFF00"/>
                </a:solidFill>
                <a:latin typeface="Arial" panose="020B0604020202020204" pitchFamily="34" charset="0"/>
                <a:ea typeface="Arial Unicode MS" panose="020B0604020202020204" pitchFamily="34" charset="-122"/>
                <a:cs typeface="Arial" panose="020B0604020202020204" pitchFamily="34" charset="0"/>
              </a:rPr>
              <a:t>年</a:t>
            </a:r>
            <a:r>
              <a:rPr lang="en-US" altLang="zh-CN" sz="2400" b="0" kern="0" dirty="0">
                <a:solidFill>
                  <a:srgbClr val="FFFF00"/>
                </a:solidFill>
                <a:latin typeface="Arial" panose="020B0604020202020204" pitchFamily="34" charset="0"/>
                <a:ea typeface="Arial Unicode MS" panose="020B0604020202020204" pitchFamily="34" charset="-122"/>
                <a:cs typeface="Arial" panose="020B0604020202020204" pitchFamily="34" charset="0"/>
              </a:rPr>
              <a:t>6</a:t>
            </a:r>
            <a:r>
              <a:rPr lang="zh-CN" altLang="en-US" sz="2400" b="0" kern="0" dirty="0">
                <a:solidFill>
                  <a:srgbClr val="FFFF00"/>
                </a:solidFill>
                <a:latin typeface="Arial" panose="020B0604020202020204" pitchFamily="34" charset="0"/>
                <a:ea typeface="Arial Unicode MS" panose="020B0604020202020204" pitchFamily="34" charset="-122"/>
                <a:cs typeface="Arial" panose="020B0604020202020204" pitchFamily="34" charset="0"/>
              </a:rPr>
              <a:t>月出版</a:t>
            </a:r>
          </a:p>
        </p:txBody>
      </p:sp>
      <p:sp>
        <p:nvSpPr>
          <p:cNvPr id="6" name="标题 5"/>
          <p:cNvSpPr>
            <a:spLocks noGrp="1"/>
          </p:cNvSpPr>
          <p:nvPr>
            <p:ph type="title"/>
          </p:nvPr>
        </p:nvSpPr>
        <p:spPr>
          <a:xfrm>
            <a:off x="1066800" y="599474"/>
            <a:ext cx="10058400" cy="719387"/>
          </a:xfrm>
        </p:spPr>
        <p:txBody>
          <a:bodyPr>
            <a:noAutofit/>
          </a:bodyPr>
          <a:lstStyle/>
          <a:p>
            <a:r>
              <a:rPr lang="en-US" altLang="zh-CN" sz="3600" b="1" dirty="0" smtClean="0">
                <a:solidFill>
                  <a:srgbClr val="C00000"/>
                </a:solidFill>
                <a:ea typeface="黑体" panose="02010609060101010101" pitchFamily="49" charset="-122"/>
              </a:rPr>
              <a:t>《</a:t>
            </a:r>
            <a:r>
              <a:rPr lang="zh-CN" altLang="en-US" sz="3600" b="1" dirty="0" smtClean="0">
                <a:solidFill>
                  <a:srgbClr val="C00000"/>
                </a:solidFill>
                <a:ea typeface="黑体" panose="02010609060101010101" pitchFamily="49" charset="-122"/>
              </a:rPr>
              <a:t>基因定位与育种设计</a:t>
            </a:r>
            <a:r>
              <a:rPr lang="en-US" altLang="zh-CN" sz="3600" b="1" dirty="0" smtClean="0">
                <a:solidFill>
                  <a:srgbClr val="C00000"/>
                </a:solidFill>
                <a:ea typeface="黑体" panose="02010609060101010101" pitchFamily="49" charset="-122"/>
              </a:rPr>
              <a:t>》</a:t>
            </a:r>
            <a:r>
              <a:rPr lang="zh-CN" altLang="en-US" sz="3600" b="1" dirty="0" smtClean="0">
                <a:solidFill>
                  <a:srgbClr val="C00000"/>
                </a:solidFill>
                <a:ea typeface="黑体" panose="02010609060101010101" pitchFamily="49" charset="-122"/>
              </a:rPr>
              <a:t>第二版</a:t>
            </a:r>
            <a:endParaRPr lang="zh-CN" altLang="en-US" sz="3600" b="1" dirty="0">
              <a:solidFill>
                <a:srgbClr val="C00000"/>
              </a:solidFill>
              <a:ea typeface="黑体" panose="02010609060101010101" pitchFamily="49" charset="-122"/>
            </a:endParaRPr>
          </a:p>
        </p:txBody>
      </p:sp>
      <p:sp>
        <p:nvSpPr>
          <p:cNvPr id="7" name="内容占位符 6"/>
          <p:cNvSpPr>
            <a:spLocks noGrp="1"/>
          </p:cNvSpPr>
          <p:nvPr>
            <p:ph idx="1"/>
          </p:nvPr>
        </p:nvSpPr>
        <p:spPr>
          <a:xfrm>
            <a:off x="923689" y="1268760"/>
            <a:ext cx="6253336" cy="5112568"/>
          </a:xfrm>
        </p:spPr>
        <p:txBody>
          <a:bodyPr>
            <a:noAutofit/>
          </a:bodyPr>
          <a:lstStyle/>
          <a:p>
            <a:pPr marL="0" indent="0">
              <a:spcBef>
                <a:spcPts val="600"/>
              </a:spcBef>
              <a:spcAft>
                <a:spcPts val="0"/>
              </a:spcAft>
              <a:buNone/>
            </a:pPr>
            <a:r>
              <a:rPr lang="zh-CN" altLang="zh-CN" sz="2000" dirty="0">
                <a:latin typeface="Calibri" panose="020F0502020204030204" pitchFamily="34" charset="0"/>
                <a:ea typeface="黑体" panose="02010609060101010101" pitchFamily="49" charset="-122"/>
                <a:cs typeface="Calibri" panose="020F0502020204030204" pitchFamily="34" charset="0"/>
              </a:rPr>
              <a:t>第</a:t>
            </a:r>
            <a:r>
              <a:rPr lang="en-US" altLang="zh-CN" sz="2000" dirty="0">
                <a:latin typeface="Calibri" panose="020F0502020204030204" pitchFamily="34" charset="0"/>
                <a:ea typeface="Calibri" panose="020F0502020204030204" pitchFamily="34" charset="0"/>
                <a:cs typeface="Calibri" panose="020F0502020204030204" pitchFamily="34" charset="0"/>
              </a:rPr>
              <a:t>1</a:t>
            </a:r>
            <a:r>
              <a:rPr lang="zh-CN" altLang="zh-CN" sz="2000" dirty="0">
                <a:latin typeface="Calibri" panose="020F0502020204030204" pitchFamily="34" charset="0"/>
                <a:ea typeface="黑体" panose="02010609060101010101" pitchFamily="49" charset="-122"/>
                <a:cs typeface="Calibri" panose="020F0502020204030204" pitchFamily="34" charset="0"/>
              </a:rPr>
              <a:t>章</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zh-CN" sz="2000" dirty="0">
                <a:latin typeface="Calibri" panose="020F0502020204030204" pitchFamily="34" charset="0"/>
                <a:ea typeface="黑体" panose="02010609060101010101" pitchFamily="49" charset="-122"/>
                <a:cs typeface="Calibri" panose="020F0502020204030204" pitchFamily="34" charset="0"/>
              </a:rPr>
              <a:t>遗传研究群体 </a:t>
            </a:r>
          </a:p>
          <a:p>
            <a:pPr marL="0" indent="0">
              <a:spcBef>
                <a:spcPts val="600"/>
              </a:spcBef>
              <a:spcAft>
                <a:spcPts val="0"/>
              </a:spcAft>
              <a:buNone/>
            </a:pPr>
            <a:r>
              <a:rPr lang="zh-CN" altLang="zh-CN" sz="2000" b="1" dirty="0">
                <a:solidFill>
                  <a:srgbClr val="3333FF"/>
                </a:solidFill>
                <a:latin typeface="Calibri" panose="020F0502020204030204" pitchFamily="34" charset="0"/>
                <a:ea typeface="黑体" panose="02010609060101010101" pitchFamily="49" charset="-122"/>
                <a:cs typeface="Calibri" panose="020F0502020204030204" pitchFamily="34" charset="0"/>
              </a:rPr>
              <a:t>第</a:t>
            </a:r>
            <a:r>
              <a:rPr lang="en-US" altLang="zh-CN" sz="2000" b="1" dirty="0">
                <a:solidFill>
                  <a:srgbClr val="3333FF"/>
                </a:solidFill>
                <a:latin typeface="Calibri" panose="020F0502020204030204" pitchFamily="34" charset="0"/>
                <a:ea typeface="Calibri" panose="020F0502020204030204" pitchFamily="34" charset="0"/>
                <a:cs typeface="Calibri" panose="020F0502020204030204" pitchFamily="34" charset="0"/>
              </a:rPr>
              <a:t>2</a:t>
            </a:r>
            <a:r>
              <a:rPr lang="zh-CN" altLang="zh-CN" sz="2000" b="1" dirty="0">
                <a:solidFill>
                  <a:srgbClr val="3333FF"/>
                </a:solidFill>
                <a:latin typeface="Calibri" panose="020F0502020204030204" pitchFamily="34" charset="0"/>
                <a:ea typeface="黑体" panose="02010609060101010101" pitchFamily="49" charset="-122"/>
                <a:cs typeface="Calibri" panose="020F0502020204030204" pitchFamily="34" charset="0"/>
              </a:rPr>
              <a:t>章</a:t>
            </a:r>
            <a:r>
              <a:rPr lang="en-US" altLang="zh-CN" sz="2000" b="1" dirty="0">
                <a:solidFill>
                  <a:srgbClr val="3333FF"/>
                </a:solidFill>
                <a:latin typeface="Calibri" panose="020F0502020204030204" pitchFamily="34" charset="0"/>
                <a:ea typeface="Calibri" panose="020F0502020204030204" pitchFamily="34" charset="0"/>
                <a:cs typeface="Calibri" panose="020F0502020204030204" pitchFamily="34" charset="0"/>
              </a:rPr>
              <a:t>   </a:t>
            </a:r>
            <a:r>
              <a:rPr lang="zh-CN" altLang="zh-CN" sz="2000" b="1" dirty="0">
                <a:solidFill>
                  <a:srgbClr val="3333FF"/>
                </a:solidFill>
                <a:latin typeface="Calibri" panose="020F0502020204030204" pitchFamily="34" charset="0"/>
                <a:ea typeface="黑体" panose="02010609060101010101" pitchFamily="49" charset="-122"/>
                <a:cs typeface="Calibri" panose="020F0502020204030204" pitchFamily="34" charset="0"/>
              </a:rPr>
              <a:t>两个座位间重组率的估计</a:t>
            </a:r>
          </a:p>
          <a:p>
            <a:pPr marL="0" indent="0">
              <a:spcBef>
                <a:spcPts val="600"/>
              </a:spcBef>
              <a:spcAft>
                <a:spcPts val="0"/>
              </a:spcAft>
              <a:buNone/>
            </a:pPr>
            <a:r>
              <a:rPr lang="zh-CN" altLang="zh-CN" sz="2000" b="1" dirty="0">
                <a:solidFill>
                  <a:srgbClr val="3333FF"/>
                </a:solidFill>
                <a:latin typeface="Calibri" panose="020F0502020204030204" pitchFamily="34" charset="0"/>
                <a:ea typeface="黑体" panose="02010609060101010101" pitchFamily="49" charset="-122"/>
                <a:cs typeface="Calibri" panose="020F0502020204030204" pitchFamily="34" charset="0"/>
              </a:rPr>
              <a:t>第</a:t>
            </a:r>
            <a:r>
              <a:rPr lang="en-US" altLang="zh-CN" sz="2000" b="1" dirty="0">
                <a:solidFill>
                  <a:srgbClr val="3333FF"/>
                </a:solidFill>
                <a:latin typeface="Calibri" panose="020F0502020204030204" pitchFamily="34" charset="0"/>
                <a:ea typeface="Calibri" panose="020F0502020204030204" pitchFamily="34" charset="0"/>
                <a:cs typeface="Calibri" panose="020F0502020204030204" pitchFamily="34" charset="0"/>
              </a:rPr>
              <a:t>3</a:t>
            </a:r>
            <a:r>
              <a:rPr lang="zh-CN" altLang="zh-CN" sz="2000" b="1" dirty="0">
                <a:solidFill>
                  <a:srgbClr val="3333FF"/>
                </a:solidFill>
                <a:latin typeface="Calibri" panose="020F0502020204030204" pitchFamily="34" charset="0"/>
                <a:ea typeface="黑体" panose="02010609060101010101" pitchFamily="49" charset="-122"/>
                <a:cs typeface="Calibri" panose="020F0502020204030204" pitchFamily="34" charset="0"/>
              </a:rPr>
              <a:t>章</a:t>
            </a:r>
            <a:r>
              <a:rPr lang="en-US" altLang="zh-CN" sz="2000" b="1" dirty="0">
                <a:solidFill>
                  <a:srgbClr val="3333FF"/>
                </a:solidFill>
                <a:latin typeface="Calibri" panose="020F0502020204030204" pitchFamily="34" charset="0"/>
                <a:ea typeface="Calibri" panose="020F0502020204030204" pitchFamily="34" charset="0"/>
                <a:cs typeface="Calibri" panose="020F0502020204030204" pitchFamily="34" charset="0"/>
              </a:rPr>
              <a:t>   </a:t>
            </a:r>
            <a:r>
              <a:rPr lang="zh-CN" altLang="zh-CN" sz="2000" b="1" dirty="0">
                <a:solidFill>
                  <a:srgbClr val="3333FF"/>
                </a:solidFill>
                <a:latin typeface="Calibri" panose="020F0502020204030204" pitchFamily="34" charset="0"/>
                <a:ea typeface="黑体" panose="02010609060101010101" pitchFamily="49" charset="-122"/>
                <a:cs typeface="Calibri" panose="020F0502020204030204" pitchFamily="34" charset="0"/>
              </a:rPr>
              <a:t>三点分析和连锁图谱构建</a:t>
            </a:r>
          </a:p>
          <a:p>
            <a:pPr marL="0" indent="0">
              <a:spcBef>
                <a:spcPts val="600"/>
              </a:spcBef>
              <a:spcAft>
                <a:spcPts val="0"/>
              </a:spcAft>
              <a:buNone/>
            </a:pPr>
            <a:r>
              <a:rPr lang="zh-CN" altLang="zh-CN" sz="2000" dirty="0">
                <a:latin typeface="Calibri" panose="020F0502020204030204" pitchFamily="34" charset="0"/>
                <a:ea typeface="黑体" panose="02010609060101010101" pitchFamily="49" charset="-122"/>
                <a:cs typeface="Calibri" panose="020F0502020204030204" pitchFamily="34" charset="0"/>
              </a:rPr>
              <a:t>第</a:t>
            </a:r>
            <a:r>
              <a:rPr lang="en-US" altLang="zh-CN" sz="2000" dirty="0">
                <a:latin typeface="Calibri" panose="020F0502020204030204" pitchFamily="34" charset="0"/>
                <a:ea typeface="Calibri" panose="020F0502020204030204" pitchFamily="34" charset="0"/>
                <a:cs typeface="Calibri" panose="020F0502020204030204" pitchFamily="34" charset="0"/>
              </a:rPr>
              <a:t>4</a:t>
            </a:r>
            <a:r>
              <a:rPr lang="zh-CN" altLang="zh-CN" sz="2000" dirty="0">
                <a:latin typeface="Calibri" panose="020F0502020204030204" pitchFamily="34" charset="0"/>
                <a:ea typeface="黑体" panose="02010609060101010101" pitchFamily="49" charset="-122"/>
                <a:cs typeface="Calibri" panose="020F0502020204030204" pitchFamily="34" charset="0"/>
              </a:rPr>
              <a:t>章</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zh-CN" sz="2000" dirty="0">
                <a:latin typeface="Calibri" panose="020F0502020204030204" pitchFamily="34" charset="0"/>
                <a:ea typeface="黑体" panose="02010609060101010101" pitchFamily="49" charset="-122"/>
                <a:cs typeface="Calibri" panose="020F0502020204030204" pitchFamily="34" charset="0"/>
              </a:rPr>
              <a:t>单标记分析和简单区间作图</a:t>
            </a:r>
          </a:p>
          <a:p>
            <a:pPr marL="0" indent="0">
              <a:spcBef>
                <a:spcPts val="600"/>
              </a:spcBef>
              <a:spcAft>
                <a:spcPts val="0"/>
              </a:spcAft>
              <a:buNone/>
            </a:pPr>
            <a:r>
              <a:rPr lang="zh-CN" altLang="zh-CN" sz="2000" dirty="0">
                <a:latin typeface="Calibri" panose="020F0502020204030204" pitchFamily="34" charset="0"/>
                <a:ea typeface="黑体" panose="02010609060101010101" pitchFamily="49" charset="-122"/>
                <a:cs typeface="Calibri" panose="020F0502020204030204" pitchFamily="34" charset="0"/>
              </a:rPr>
              <a:t>第</a:t>
            </a:r>
            <a:r>
              <a:rPr lang="en-US" altLang="zh-CN" sz="2000" dirty="0">
                <a:latin typeface="Calibri" panose="020F0502020204030204" pitchFamily="34" charset="0"/>
                <a:ea typeface="Calibri" panose="020F0502020204030204" pitchFamily="34" charset="0"/>
                <a:cs typeface="Calibri" panose="020F0502020204030204" pitchFamily="34" charset="0"/>
              </a:rPr>
              <a:t>5</a:t>
            </a:r>
            <a:r>
              <a:rPr lang="zh-CN" altLang="zh-CN" sz="2000" dirty="0">
                <a:latin typeface="Calibri" panose="020F0502020204030204" pitchFamily="34" charset="0"/>
                <a:ea typeface="黑体" panose="02010609060101010101" pitchFamily="49" charset="-122"/>
                <a:cs typeface="Calibri" panose="020F0502020204030204" pitchFamily="34" charset="0"/>
              </a:rPr>
              <a:t>章</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zh-CN" sz="2000" dirty="0">
                <a:latin typeface="Calibri" panose="020F0502020204030204" pitchFamily="34" charset="0"/>
                <a:ea typeface="黑体" panose="02010609060101010101" pitchFamily="49" charset="-122"/>
                <a:cs typeface="Calibri" panose="020F0502020204030204" pitchFamily="34" charset="0"/>
              </a:rPr>
              <a:t>完备区间作图方法</a:t>
            </a:r>
          </a:p>
          <a:p>
            <a:pPr marL="0" indent="0">
              <a:spcBef>
                <a:spcPts val="600"/>
              </a:spcBef>
              <a:spcAft>
                <a:spcPts val="0"/>
              </a:spcAft>
              <a:buNone/>
            </a:pPr>
            <a:r>
              <a:rPr lang="zh-CN" altLang="zh-CN" sz="2000" dirty="0">
                <a:latin typeface="Calibri" panose="020F0502020204030204" pitchFamily="34" charset="0"/>
                <a:ea typeface="黑体" panose="02010609060101010101" pitchFamily="49" charset="-122"/>
                <a:cs typeface="Calibri" panose="020F0502020204030204" pitchFamily="34" charset="0"/>
              </a:rPr>
              <a:t>第</a:t>
            </a:r>
            <a:r>
              <a:rPr lang="en-US" altLang="zh-CN" sz="2000" dirty="0">
                <a:latin typeface="Calibri" panose="020F0502020204030204" pitchFamily="34" charset="0"/>
                <a:ea typeface="Calibri" panose="020F0502020204030204" pitchFamily="34" charset="0"/>
                <a:cs typeface="Calibri" panose="020F0502020204030204" pitchFamily="34" charset="0"/>
              </a:rPr>
              <a:t>6</a:t>
            </a:r>
            <a:r>
              <a:rPr lang="zh-CN" altLang="zh-CN" sz="2000" dirty="0">
                <a:latin typeface="Calibri" panose="020F0502020204030204" pitchFamily="34" charset="0"/>
                <a:ea typeface="黑体" panose="02010609060101010101" pitchFamily="49" charset="-122"/>
                <a:cs typeface="Calibri" panose="020F0502020204030204" pitchFamily="34" charset="0"/>
              </a:rPr>
              <a:t>章</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zh-CN" sz="2000" dirty="0">
                <a:latin typeface="Calibri" panose="020F0502020204030204" pitchFamily="34" charset="0"/>
                <a:ea typeface="黑体" panose="02010609060101010101" pitchFamily="49" charset="-122"/>
                <a:cs typeface="Calibri" panose="020F0502020204030204" pitchFamily="34" charset="0"/>
              </a:rPr>
              <a:t>互作</a:t>
            </a:r>
            <a:r>
              <a:rPr lang="en-US" altLang="zh-CN" sz="2000" dirty="0">
                <a:latin typeface="Calibri" panose="020F0502020204030204" pitchFamily="34" charset="0"/>
                <a:ea typeface="Calibri" panose="020F0502020204030204" pitchFamily="34" charset="0"/>
                <a:cs typeface="Calibri" panose="020F0502020204030204" pitchFamily="34" charset="0"/>
              </a:rPr>
              <a:t>QTL</a:t>
            </a:r>
            <a:r>
              <a:rPr lang="zh-CN" altLang="zh-CN" sz="2000" dirty="0">
                <a:latin typeface="Calibri" panose="020F0502020204030204" pitchFamily="34" charset="0"/>
                <a:ea typeface="黑体" panose="02010609060101010101" pitchFamily="49" charset="-122"/>
                <a:cs typeface="Calibri" panose="020F0502020204030204" pitchFamily="34" charset="0"/>
              </a:rPr>
              <a:t>作图</a:t>
            </a:r>
          </a:p>
          <a:p>
            <a:pPr marL="0" indent="0">
              <a:spcBef>
                <a:spcPts val="600"/>
              </a:spcBef>
              <a:spcAft>
                <a:spcPts val="0"/>
              </a:spcAft>
              <a:buNone/>
            </a:pPr>
            <a:r>
              <a:rPr lang="zh-CN" altLang="zh-CN" sz="2200" b="1" dirty="0">
                <a:solidFill>
                  <a:srgbClr val="3333FF"/>
                </a:solidFill>
                <a:latin typeface="Calibri" panose="020F0502020204030204" pitchFamily="34" charset="0"/>
                <a:ea typeface="黑体" panose="02010609060101010101" pitchFamily="49" charset="-122"/>
                <a:cs typeface="Calibri" panose="020F0502020204030204" pitchFamily="34" charset="0"/>
              </a:rPr>
              <a:t>第</a:t>
            </a:r>
            <a:r>
              <a:rPr lang="en-US" altLang="zh-CN" sz="2200" b="1" dirty="0">
                <a:solidFill>
                  <a:srgbClr val="3333FF"/>
                </a:solidFill>
                <a:latin typeface="Calibri" panose="020F0502020204030204" pitchFamily="34" charset="0"/>
                <a:ea typeface="Calibri" panose="020F0502020204030204" pitchFamily="34" charset="0"/>
                <a:cs typeface="Calibri" panose="020F0502020204030204" pitchFamily="34" charset="0"/>
              </a:rPr>
              <a:t>7</a:t>
            </a:r>
            <a:r>
              <a:rPr lang="zh-CN" altLang="zh-CN" sz="2200" b="1" dirty="0">
                <a:solidFill>
                  <a:srgbClr val="3333FF"/>
                </a:solidFill>
                <a:latin typeface="Calibri" panose="020F0502020204030204" pitchFamily="34" charset="0"/>
                <a:ea typeface="黑体" panose="02010609060101010101" pitchFamily="49" charset="-122"/>
                <a:cs typeface="Calibri" panose="020F0502020204030204" pitchFamily="34" charset="0"/>
              </a:rPr>
              <a:t>章</a:t>
            </a:r>
            <a:r>
              <a:rPr lang="en-US" altLang="zh-CN" sz="2200" b="1" dirty="0">
                <a:solidFill>
                  <a:srgbClr val="3333FF"/>
                </a:solidFill>
                <a:latin typeface="Calibri" panose="020F0502020204030204" pitchFamily="34" charset="0"/>
                <a:ea typeface="Calibri" panose="020F0502020204030204" pitchFamily="34" charset="0"/>
                <a:cs typeface="Calibri" panose="020F0502020204030204" pitchFamily="34" charset="0"/>
              </a:rPr>
              <a:t>   </a:t>
            </a:r>
            <a:r>
              <a:rPr lang="zh-CN" altLang="zh-CN" sz="2200" b="1" dirty="0">
                <a:solidFill>
                  <a:srgbClr val="3333FF"/>
                </a:solidFill>
                <a:latin typeface="Calibri" panose="020F0502020204030204" pitchFamily="34" charset="0"/>
                <a:ea typeface="黑体" panose="02010609060101010101" pitchFamily="49" charset="-122"/>
                <a:cs typeface="Calibri" panose="020F0502020204030204" pitchFamily="34" charset="0"/>
              </a:rPr>
              <a:t>杂合亲本杂交及纯系亲本双交的遗传分析</a:t>
            </a:r>
          </a:p>
          <a:p>
            <a:pPr marL="0" indent="0">
              <a:spcBef>
                <a:spcPts val="600"/>
              </a:spcBef>
              <a:spcAft>
                <a:spcPts val="0"/>
              </a:spcAft>
              <a:buNone/>
            </a:pPr>
            <a:r>
              <a:rPr lang="zh-CN" altLang="zh-CN" sz="2200" b="1" dirty="0">
                <a:solidFill>
                  <a:srgbClr val="3333FF"/>
                </a:solidFill>
                <a:latin typeface="Calibri" panose="020F0502020204030204" pitchFamily="34" charset="0"/>
                <a:ea typeface="黑体" panose="02010609060101010101" pitchFamily="49" charset="-122"/>
                <a:cs typeface="Calibri" panose="020F0502020204030204" pitchFamily="34" charset="0"/>
              </a:rPr>
              <a:t>第</a:t>
            </a:r>
            <a:r>
              <a:rPr lang="en-US" altLang="zh-CN" sz="2200" b="1" dirty="0">
                <a:solidFill>
                  <a:srgbClr val="3333FF"/>
                </a:solidFill>
                <a:latin typeface="Calibri" panose="020F0502020204030204" pitchFamily="34" charset="0"/>
                <a:ea typeface="Calibri" panose="020F0502020204030204" pitchFamily="34" charset="0"/>
                <a:cs typeface="Calibri" panose="020F0502020204030204" pitchFamily="34" charset="0"/>
              </a:rPr>
              <a:t>8</a:t>
            </a:r>
            <a:r>
              <a:rPr lang="zh-CN" altLang="zh-CN" sz="2200" b="1" dirty="0">
                <a:solidFill>
                  <a:srgbClr val="3333FF"/>
                </a:solidFill>
                <a:latin typeface="Calibri" panose="020F0502020204030204" pitchFamily="34" charset="0"/>
                <a:ea typeface="黑体" panose="02010609060101010101" pitchFamily="49" charset="-122"/>
                <a:cs typeface="Calibri" panose="020F0502020204030204" pitchFamily="34" charset="0"/>
              </a:rPr>
              <a:t>章</a:t>
            </a:r>
            <a:r>
              <a:rPr lang="en-US" altLang="zh-CN" sz="2200" b="1" dirty="0">
                <a:solidFill>
                  <a:srgbClr val="3333FF"/>
                </a:solidFill>
                <a:latin typeface="Calibri" panose="020F0502020204030204" pitchFamily="34" charset="0"/>
                <a:ea typeface="Calibri" panose="020F0502020204030204" pitchFamily="34" charset="0"/>
                <a:cs typeface="Calibri" panose="020F0502020204030204" pitchFamily="34" charset="0"/>
              </a:rPr>
              <a:t>   </a:t>
            </a:r>
            <a:r>
              <a:rPr lang="zh-CN" altLang="zh-CN" sz="2200" b="1" dirty="0">
                <a:solidFill>
                  <a:srgbClr val="3333FF"/>
                </a:solidFill>
                <a:latin typeface="Calibri" panose="020F0502020204030204" pitchFamily="34" charset="0"/>
                <a:ea typeface="黑体" panose="02010609060101010101" pitchFamily="49" charset="-122"/>
                <a:cs typeface="Calibri" panose="020F0502020204030204" pitchFamily="34" charset="0"/>
              </a:rPr>
              <a:t>多亲本杂交衍生纯系后代群体的遗传分析</a:t>
            </a:r>
          </a:p>
          <a:p>
            <a:pPr marL="0" indent="0">
              <a:spcBef>
                <a:spcPts val="600"/>
              </a:spcBef>
              <a:spcAft>
                <a:spcPts val="0"/>
              </a:spcAft>
              <a:buNone/>
            </a:pPr>
            <a:r>
              <a:rPr lang="zh-CN" altLang="zh-CN" sz="2000" dirty="0">
                <a:latin typeface="Calibri" panose="020F0502020204030204" pitchFamily="34" charset="0"/>
                <a:ea typeface="黑体" panose="02010609060101010101" pitchFamily="49" charset="-122"/>
                <a:cs typeface="Calibri" panose="020F0502020204030204" pitchFamily="34" charset="0"/>
              </a:rPr>
              <a:t>第</a:t>
            </a:r>
            <a:r>
              <a:rPr lang="en-US" altLang="zh-CN" sz="2000" dirty="0">
                <a:latin typeface="Calibri" panose="020F0502020204030204" pitchFamily="34" charset="0"/>
                <a:ea typeface="Calibri" panose="020F0502020204030204" pitchFamily="34" charset="0"/>
                <a:cs typeface="Calibri" panose="020F0502020204030204" pitchFamily="34" charset="0"/>
              </a:rPr>
              <a:t>9</a:t>
            </a:r>
            <a:r>
              <a:rPr lang="zh-CN" altLang="zh-CN" sz="2000" dirty="0">
                <a:latin typeface="Calibri" panose="020F0502020204030204" pitchFamily="34" charset="0"/>
                <a:ea typeface="黑体" panose="02010609060101010101" pitchFamily="49" charset="-122"/>
                <a:cs typeface="Calibri" panose="020F0502020204030204" pitchFamily="34" charset="0"/>
              </a:rPr>
              <a:t>章</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zh-CN" sz="2000" dirty="0">
                <a:latin typeface="Calibri" panose="020F0502020204030204" pitchFamily="34" charset="0"/>
                <a:ea typeface="黑体" panose="02010609060101010101" pitchFamily="49" charset="-122"/>
                <a:cs typeface="Calibri" panose="020F0502020204030204" pitchFamily="34" charset="0"/>
              </a:rPr>
              <a:t>其他类型群体的基因定位</a:t>
            </a:r>
          </a:p>
          <a:p>
            <a:pPr marL="0" indent="0">
              <a:spcBef>
                <a:spcPts val="600"/>
              </a:spcBef>
              <a:spcAft>
                <a:spcPts val="0"/>
              </a:spcAft>
              <a:buNone/>
            </a:pPr>
            <a:r>
              <a:rPr lang="zh-CN" altLang="zh-CN" sz="2000" dirty="0">
                <a:latin typeface="Calibri" panose="020F0502020204030204" pitchFamily="34" charset="0"/>
                <a:ea typeface="黑体" panose="02010609060101010101" pitchFamily="49" charset="-122"/>
                <a:cs typeface="Calibri" panose="020F0502020204030204" pitchFamily="34" charset="0"/>
              </a:rPr>
              <a:t>第</a:t>
            </a:r>
            <a:r>
              <a:rPr lang="en-US" altLang="zh-CN" sz="2000" dirty="0">
                <a:latin typeface="Calibri" panose="020F0502020204030204" pitchFamily="34" charset="0"/>
                <a:ea typeface="Calibri" panose="020F0502020204030204" pitchFamily="34" charset="0"/>
                <a:cs typeface="Calibri" panose="020F0502020204030204" pitchFamily="34" charset="0"/>
              </a:rPr>
              <a:t>10</a:t>
            </a:r>
            <a:r>
              <a:rPr lang="zh-CN" altLang="zh-CN" sz="2000" dirty="0">
                <a:latin typeface="Calibri" panose="020F0502020204030204" pitchFamily="34" charset="0"/>
                <a:ea typeface="黑体" panose="02010609060101010101" pitchFamily="49" charset="-122"/>
                <a:cs typeface="Calibri" panose="020F0502020204030204" pitchFamily="34" charset="0"/>
              </a:rPr>
              <a:t>章</a:t>
            </a:r>
            <a:r>
              <a:rPr lang="en-US" altLang="zh-CN" sz="2000" dirty="0">
                <a:latin typeface="Calibri" panose="020F0502020204030204" pitchFamily="34" charset="0"/>
                <a:ea typeface="Calibri" panose="020F0502020204030204" pitchFamily="34" charset="0"/>
                <a:cs typeface="Calibri" panose="020F0502020204030204" pitchFamily="34" charset="0"/>
              </a:rPr>
              <a:t>   QTL</a:t>
            </a:r>
            <a:r>
              <a:rPr lang="zh-CN" altLang="zh-CN" sz="2000" dirty="0">
                <a:latin typeface="Calibri" panose="020F0502020204030204" pitchFamily="34" charset="0"/>
                <a:ea typeface="黑体" panose="02010609060101010101" pitchFamily="49" charset="-122"/>
                <a:cs typeface="Calibri" panose="020F0502020204030204" pitchFamily="34" charset="0"/>
              </a:rPr>
              <a:t>作图中的其他常见问题</a:t>
            </a:r>
          </a:p>
          <a:p>
            <a:pPr marL="0" indent="0">
              <a:spcBef>
                <a:spcPts val="600"/>
              </a:spcBef>
              <a:spcAft>
                <a:spcPts val="0"/>
              </a:spcAft>
              <a:buNone/>
            </a:pPr>
            <a:r>
              <a:rPr lang="zh-CN" altLang="zh-CN" sz="2000" dirty="0">
                <a:latin typeface="Calibri" panose="020F0502020204030204" pitchFamily="34" charset="0"/>
                <a:ea typeface="黑体" panose="02010609060101010101" pitchFamily="49" charset="-122"/>
                <a:cs typeface="Calibri" panose="020F0502020204030204" pitchFamily="34" charset="0"/>
              </a:rPr>
              <a:t>第</a:t>
            </a:r>
            <a:r>
              <a:rPr lang="en-US" altLang="zh-CN" sz="2000" dirty="0">
                <a:latin typeface="Calibri" panose="020F0502020204030204" pitchFamily="34" charset="0"/>
                <a:ea typeface="Calibri" panose="020F0502020204030204" pitchFamily="34" charset="0"/>
                <a:cs typeface="Calibri" panose="020F0502020204030204" pitchFamily="34" charset="0"/>
              </a:rPr>
              <a:t>11</a:t>
            </a:r>
            <a:r>
              <a:rPr lang="zh-CN" altLang="zh-CN" sz="2000" dirty="0">
                <a:latin typeface="Calibri" panose="020F0502020204030204" pitchFamily="34" charset="0"/>
                <a:ea typeface="黑体" panose="02010609060101010101" pitchFamily="49" charset="-122"/>
                <a:cs typeface="Calibri" panose="020F0502020204030204" pitchFamily="34" charset="0"/>
              </a:rPr>
              <a:t>章</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zh-CN" sz="2000" dirty="0">
                <a:latin typeface="Calibri" panose="020F0502020204030204" pitchFamily="34" charset="0"/>
                <a:ea typeface="黑体" panose="02010609060101010101" pitchFamily="49" charset="-122"/>
                <a:cs typeface="Calibri" panose="020F0502020204030204" pitchFamily="34" charset="0"/>
              </a:rPr>
              <a:t>育种过程的建模和模拟</a:t>
            </a:r>
          </a:p>
          <a:p>
            <a:pPr marL="0" indent="0">
              <a:spcBef>
                <a:spcPts val="600"/>
              </a:spcBef>
              <a:spcAft>
                <a:spcPts val="0"/>
              </a:spcAft>
              <a:buNone/>
            </a:pPr>
            <a:r>
              <a:rPr lang="zh-CN" altLang="zh-CN" sz="2000" dirty="0">
                <a:latin typeface="Calibri" panose="020F0502020204030204" pitchFamily="34" charset="0"/>
                <a:ea typeface="黑体" panose="02010609060101010101" pitchFamily="49" charset="-122"/>
                <a:cs typeface="Calibri" panose="020F0502020204030204" pitchFamily="34" charset="0"/>
              </a:rPr>
              <a:t>第</a:t>
            </a:r>
            <a:r>
              <a:rPr lang="en-US" altLang="zh-CN" sz="2000" dirty="0">
                <a:latin typeface="Calibri" panose="020F0502020204030204" pitchFamily="34" charset="0"/>
                <a:ea typeface="Calibri" panose="020F0502020204030204" pitchFamily="34" charset="0"/>
                <a:cs typeface="Calibri" panose="020F0502020204030204" pitchFamily="34" charset="0"/>
              </a:rPr>
              <a:t>12</a:t>
            </a:r>
            <a:r>
              <a:rPr lang="zh-CN" altLang="zh-CN" sz="2000" dirty="0">
                <a:latin typeface="Calibri" panose="020F0502020204030204" pitchFamily="34" charset="0"/>
                <a:ea typeface="黑体" panose="02010609060101010101" pitchFamily="49" charset="-122"/>
                <a:cs typeface="Calibri" panose="020F0502020204030204" pitchFamily="34" charset="0"/>
              </a:rPr>
              <a:t>章</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zh-CN" sz="2000" dirty="0">
                <a:latin typeface="Calibri" panose="020F0502020204030204" pitchFamily="34" charset="0"/>
                <a:ea typeface="黑体" panose="02010609060101010101" pitchFamily="49" charset="-122"/>
                <a:cs typeface="Calibri" panose="020F0502020204030204" pitchFamily="34" charset="0"/>
              </a:rPr>
              <a:t>育种方法的模拟和比较</a:t>
            </a:r>
          </a:p>
          <a:p>
            <a:pPr marL="0" indent="0">
              <a:spcBef>
                <a:spcPts val="600"/>
              </a:spcBef>
              <a:spcAft>
                <a:spcPts val="0"/>
              </a:spcAft>
              <a:buNone/>
            </a:pPr>
            <a:r>
              <a:rPr lang="zh-CN" altLang="zh-CN" sz="2000" dirty="0">
                <a:latin typeface="Calibri" panose="020F0502020204030204" pitchFamily="34" charset="0"/>
                <a:ea typeface="黑体" panose="02010609060101010101" pitchFamily="49" charset="-122"/>
                <a:cs typeface="Calibri" panose="020F0502020204030204" pitchFamily="34" charset="0"/>
              </a:rPr>
              <a:t>第</a:t>
            </a:r>
            <a:r>
              <a:rPr lang="en-US" altLang="zh-CN" sz="2000" dirty="0">
                <a:latin typeface="Calibri" panose="020F0502020204030204" pitchFamily="34" charset="0"/>
                <a:ea typeface="Calibri" panose="020F0502020204030204" pitchFamily="34" charset="0"/>
                <a:cs typeface="Calibri" panose="020F0502020204030204" pitchFamily="34" charset="0"/>
              </a:rPr>
              <a:t>13</a:t>
            </a:r>
            <a:r>
              <a:rPr lang="zh-CN" altLang="zh-CN" sz="2000" dirty="0">
                <a:latin typeface="Calibri" panose="020F0502020204030204" pitchFamily="34" charset="0"/>
                <a:ea typeface="黑体" panose="02010609060101010101" pitchFamily="49" charset="-122"/>
                <a:cs typeface="Calibri" panose="020F0502020204030204" pitchFamily="34" charset="0"/>
              </a:rPr>
              <a:t>章</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zh-CN" altLang="zh-CN" sz="2000" dirty="0">
                <a:latin typeface="Calibri" panose="020F0502020204030204" pitchFamily="34" charset="0"/>
                <a:ea typeface="黑体" panose="02010609060101010101" pitchFamily="49" charset="-122"/>
                <a:cs typeface="Calibri" panose="020F0502020204030204" pitchFamily="34" charset="0"/>
              </a:rPr>
              <a:t>育种中的预测和设计</a:t>
            </a:r>
            <a:r>
              <a:rPr lang="en-US" altLang="zh-CN" sz="2000" dirty="0">
                <a:latin typeface="Calibri" panose="020F0502020204030204" pitchFamily="34" charset="0"/>
                <a:ea typeface="Calibri" panose="020F0502020204030204" pitchFamily="34" charset="0"/>
                <a:cs typeface="Calibri" panose="020F0502020204030204" pitchFamily="34" charset="0"/>
              </a:rPr>
              <a:t> </a:t>
            </a:r>
            <a:endParaRPr lang="zh-CN" altLang="zh-CN" sz="2000" dirty="0">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889256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1295402" y="620689"/>
            <a:ext cx="9601196" cy="1512167"/>
          </a:xfrm>
        </p:spPr>
        <p:txBody>
          <a:bodyPr>
            <a:normAutofit/>
          </a:bodyPr>
          <a:lstStyle/>
          <a:p>
            <a:pPr algn="ct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GAHP</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集成遗传分析软件</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zh-CN" altLang="en-US" sz="2800" dirty="0">
                <a:latin typeface="Calibri" panose="020F0502020204030204" pitchFamily="34" charset="0"/>
                <a:ea typeface="黑体" panose="02010609060101010101" pitchFamily="49" charset="-122"/>
                <a:cs typeface="Calibri" panose="020F0502020204030204" pitchFamily="34" charset="0"/>
              </a:rPr>
              <a:t>下载地址：</a:t>
            </a:r>
            <a:r>
              <a:rPr lang="en-US" altLang="zh-CN" sz="2800" dirty="0">
                <a:latin typeface="Calibri" panose="020F0502020204030204" pitchFamily="34" charset="0"/>
                <a:ea typeface="黑体" panose="02010609060101010101" pitchFamily="49" charset="-122"/>
                <a:cs typeface="Calibri" panose="020F0502020204030204" pitchFamily="34" charset="0"/>
                <a:hlinkClick r:id="rId2"/>
              </a:rPr>
              <a:t>https://</a:t>
            </a:r>
            <a:r>
              <a:rPr lang="en-US" altLang="zh-CN" sz="2800" dirty="0" smtClean="0">
                <a:latin typeface="Calibri" panose="020F0502020204030204" pitchFamily="34" charset="0"/>
                <a:ea typeface="黑体" panose="02010609060101010101" pitchFamily="49" charset="-122"/>
                <a:cs typeface="Calibri" panose="020F0502020204030204" pitchFamily="34" charset="0"/>
                <a:hlinkClick r:id="rId2"/>
              </a:rPr>
              <a:t>isbreeding.caas.cn</a:t>
            </a:r>
            <a:r>
              <a:rPr lang="zh-CN" altLang="en-US" sz="2800" dirty="0" smtClean="0">
                <a:latin typeface="Calibri" panose="020F0502020204030204" pitchFamily="34" charset="0"/>
                <a:ea typeface="黑体" panose="02010609060101010101" pitchFamily="49" charset="-122"/>
                <a:cs typeface="Calibri" panose="020F0502020204030204" pitchFamily="34" charset="0"/>
              </a:rPr>
              <a:t>（</a:t>
            </a:r>
            <a:r>
              <a:rPr lang="zh-CN" altLang="en-US" sz="2800" dirty="0">
                <a:latin typeface="Calibri" panose="020F0502020204030204" pitchFamily="34" charset="0"/>
                <a:ea typeface="黑体" panose="02010609060101010101" pitchFamily="49" charset="-122"/>
                <a:cs typeface="Calibri" panose="020F0502020204030204" pitchFamily="34" charset="0"/>
              </a:rPr>
              <a:t>该软件适用于双亲纯系后代衍生的永久回交和永久</a:t>
            </a:r>
            <a:r>
              <a:rPr lang="en-US" altLang="zh-CN" sz="2800" dirty="0">
                <a:latin typeface="Calibri" panose="020F0502020204030204" pitchFamily="34" charset="0"/>
                <a:ea typeface="黑体" panose="02010609060101010101" pitchFamily="49" charset="-122"/>
                <a:cs typeface="Calibri" panose="020F0502020204030204" pitchFamily="34" charset="0"/>
              </a:rPr>
              <a:t>F</a:t>
            </a:r>
            <a:r>
              <a:rPr lang="en-US" altLang="zh-CN" sz="2800" baseline="-25000" dirty="0">
                <a:latin typeface="Calibri" panose="020F0502020204030204" pitchFamily="34" charset="0"/>
                <a:ea typeface="黑体" panose="02010609060101010101" pitchFamily="49" charset="-122"/>
                <a:cs typeface="Calibri" panose="020F0502020204030204" pitchFamily="34" charset="0"/>
              </a:rPr>
              <a:t>2</a:t>
            </a:r>
            <a:r>
              <a:rPr lang="zh-CN" altLang="en-US" sz="2800" dirty="0">
                <a:latin typeface="Calibri" panose="020F0502020204030204" pitchFamily="34" charset="0"/>
                <a:ea typeface="黑体" panose="02010609060101010101" pitchFamily="49" charset="-122"/>
                <a:cs typeface="Calibri" panose="020F0502020204030204" pitchFamily="34" charset="0"/>
              </a:rPr>
              <a:t>群体） </a:t>
            </a:r>
            <a:endParaRPr lang="en-US" altLang="zh-CN" sz="2800" dirty="0">
              <a:latin typeface="Calibri" panose="020F0502020204030204" pitchFamily="34" charset="0"/>
              <a:ea typeface="黑体" panose="02010609060101010101" pitchFamily="49" charset="-122"/>
              <a:cs typeface="Calibri" panose="020F0502020204030204" pitchFamily="34" charset="0"/>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614" y="2204864"/>
            <a:ext cx="6552730" cy="4176464"/>
          </a:xfrm>
          <a:prstGeom prst="rect">
            <a:avLst/>
          </a:prstGeom>
        </p:spPr>
      </p:pic>
    </p:spTree>
    <p:extLst>
      <p:ext uri="{BB962C8B-B14F-4D97-AF65-F5344CB8AC3E}">
        <p14:creationId xmlns:p14="http://schemas.microsoft.com/office/powerpoint/2010/main" val="18515191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4000" b="1" dirty="0" smtClean="0">
                <a:solidFill>
                  <a:srgbClr val="C00000"/>
                </a:solidFill>
                <a:latin typeface="黑体" panose="02010609060101010101" pitchFamily="49" charset="-122"/>
                <a:ea typeface="黑体" panose="02010609060101010101" pitchFamily="49" charset="-122"/>
              </a:rPr>
              <a:t>报告内容</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noAutofit/>
          </a:bodyPr>
          <a:lstStyle/>
          <a:p>
            <a:r>
              <a:rPr lang="zh-CN" altLang="en-US" sz="2800" dirty="0">
                <a:solidFill>
                  <a:srgbClr val="00B0F0"/>
                </a:solidFill>
                <a:ea typeface="黑体" panose="02010609060101010101" pitchFamily="49" charset="-122"/>
              </a:rPr>
              <a:t>遗传研究群体的分类标准和常见类型</a:t>
            </a:r>
            <a:endParaRPr lang="en-US" altLang="zh-CN" sz="2800" dirty="0">
              <a:solidFill>
                <a:srgbClr val="00B0F0"/>
              </a:solidFill>
              <a:ea typeface="黑体" panose="02010609060101010101" pitchFamily="49" charset="-122"/>
            </a:endParaRPr>
          </a:p>
          <a:p>
            <a:r>
              <a:rPr lang="zh-CN" altLang="en-US" sz="2800" dirty="0">
                <a:solidFill>
                  <a:srgbClr val="00B0F0"/>
                </a:solidFill>
                <a:ea typeface="黑体" panose="02010609060101010101" pitchFamily="49" charset="-122"/>
              </a:rPr>
              <a:t>基因定位方法与集成遗传分析软件</a:t>
            </a:r>
            <a:endParaRPr lang="en-US" altLang="zh-CN" sz="2800" dirty="0">
              <a:solidFill>
                <a:srgbClr val="00B0F0"/>
              </a:solidFill>
              <a:ea typeface="黑体" panose="02010609060101010101" pitchFamily="49" charset="-122"/>
            </a:endParaRPr>
          </a:p>
          <a:p>
            <a:r>
              <a:rPr lang="zh-CN" altLang="en-US" sz="2800" dirty="0">
                <a:solidFill>
                  <a:srgbClr val="3333FF"/>
                </a:solidFill>
                <a:ea typeface="黑体" panose="02010609060101010101" pitchFamily="49" charset="-122"/>
              </a:rPr>
              <a:t>植物育种的一般流程与分子设计</a:t>
            </a:r>
          </a:p>
          <a:p>
            <a:r>
              <a:rPr lang="zh-CN" altLang="en-US" sz="2800" dirty="0">
                <a:solidFill>
                  <a:srgbClr val="00B0F0"/>
                </a:solidFill>
                <a:ea typeface="黑体" panose="02010609060101010101" pitchFamily="49" charset="-122"/>
              </a:rPr>
              <a:t>育种流程和育种方法的仿真模拟工具</a:t>
            </a:r>
          </a:p>
          <a:p>
            <a:r>
              <a:rPr lang="zh-CN" altLang="en-US" sz="2800" dirty="0">
                <a:solidFill>
                  <a:srgbClr val="00B0F0"/>
                </a:solidFill>
                <a:ea typeface="黑体" panose="02010609060101010101" pitchFamily="49" charset="-122"/>
              </a:rPr>
              <a:t>模拟预测和分子设计的育种</a:t>
            </a:r>
            <a:r>
              <a:rPr lang="zh-CN" altLang="en-US" sz="2800" dirty="0" smtClean="0">
                <a:solidFill>
                  <a:srgbClr val="00B0F0"/>
                </a:solidFill>
                <a:ea typeface="黑体" panose="02010609060101010101" pitchFamily="49" charset="-122"/>
              </a:rPr>
              <a:t>应用实例</a:t>
            </a:r>
            <a:endParaRPr lang="zh-CN" altLang="en-US" sz="2800" dirty="0">
              <a:solidFill>
                <a:srgbClr val="00B0F0"/>
              </a:solidFill>
              <a:ea typeface="黑体" panose="02010609060101010101" pitchFamily="49" charset="-122"/>
            </a:endParaRPr>
          </a:p>
        </p:txBody>
      </p:sp>
    </p:spTree>
    <p:extLst>
      <p:ext uri="{BB962C8B-B14F-4D97-AF65-F5344CB8AC3E}">
        <p14:creationId xmlns:p14="http://schemas.microsoft.com/office/powerpoint/2010/main" val="12488935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104" y="2491018"/>
            <a:ext cx="3846577" cy="3746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normAutofit/>
          </a:bodyPr>
          <a:lstStyle/>
          <a:p>
            <a:r>
              <a:rPr lang="zh-CN" altLang="en-US" sz="3600" b="1" dirty="0">
                <a:solidFill>
                  <a:srgbClr val="C00000"/>
                </a:solidFill>
                <a:latin typeface="黑体" panose="02010609060101010101" pitchFamily="49" charset="-122"/>
                <a:ea typeface="黑体" panose="02010609060101010101" pitchFamily="49" charset="-122"/>
              </a:rPr>
              <a:t>育种的几个发展阶段</a:t>
            </a:r>
          </a:p>
        </p:txBody>
      </p:sp>
      <p:sp>
        <p:nvSpPr>
          <p:cNvPr id="8" name="内容占位符 7"/>
          <p:cNvSpPr>
            <a:spLocks noGrp="1"/>
          </p:cNvSpPr>
          <p:nvPr>
            <p:ph idx="1"/>
          </p:nvPr>
        </p:nvSpPr>
        <p:spPr>
          <a:xfrm>
            <a:off x="1295401" y="2556932"/>
            <a:ext cx="5880719" cy="3318936"/>
          </a:xfrm>
        </p:spPr>
        <p:txBody>
          <a:bodyPr>
            <a:noAutofit/>
          </a:bodyPr>
          <a:lstStyle/>
          <a:p>
            <a:pPr>
              <a:spcBef>
                <a:spcPts val="600"/>
              </a:spcBef>
            </a:pPr>
            <a:r>
              <a:rPr lang="en-US" altLang="zh-CN" sz="2600" dirty="0">
                <a:latin typeface="Calibri" panose="020F0502020204030204" pitchFamily="34" charset="0"/>
                <a:ea typeface="Calibri" panose="020F0502020204030204" pitchFamily="34" charset="0"/>
                <a:cs typeface="Calibri" panose="020F0502020204030204" pitchFamily="34" charset="0"/>
              </a:rPr>
              <a:t>1900</a:t>
            </a:r>
            <a:r>
              <a:rPr lang="zh-CN" altLang="en-US" sz="2600" dirty="0">
                <a:latin typeface="Calibri" panose="020F0502020204030204" pitchFamily="34" charset="0"/>
                <a:ea typeface="黑体" panose="02010609060101010101" pitchFamily="49" charset="-122"/>
                <a:cs typeface="Calibri" panose="020F0502020204030204" pitchFamily="34" charset="0"/>
              </a:rPr>
              <a:t>年以前：经验选择育种阶段（包括驯化）</a:t>
            </a:r>
          </a:p>
          <a:p>
            <a:pPr>
              <a:spcBef>
                <a:spcPts val="600"/>
              </a:spcBef>
            </a:pPr>
            <a:r>
              <a:rPr lang="en-US" altLang="zh-CN" sz="2600" dirty="0">
                <a:latin typeface="Calibri" panose="020F0502020204030204" pitchFamily="34" charset="0"/>
                <a:ea typeface="Calibri" panose="020F0502020204030204" pitchFamily="34" charset="0"/>
                <a:cs typeface="Calibri" panose="020F0502020204030204" pitchFamily="34" charset="0"/>
              </a:rPr>
              <a:t>1900-1980</a:t>
            </a:r>
            <a:r>
              <a:rPr lang="zh-CN" altLang="en-US" sz="2600" dirty="0">
                <a:latin typeface="Calibri" panose="020F0502020204030204" pitchFamily="34" charset="0"/>
                <a:ea typeface="黑体" panose="02010609060101010101" pitchFamily="49" charset="-122"/>
                <a:cs typeface="Calibri" panose="020F0502020204030204" pitchFamily="34" charset="0"/>
              </a:rPr>
              <a:t>：杂交选择育种阶段</a:t>
            </a:r>
          </a:p>
          <a:p>
            <a:pPr>
              <a:spcBef>
                <a:spcPts val="600"/>
              </a:spcBef>
            </a:pPr>
            <a:r>
              <a:rPr lang="en-US" altLang="zh-CN" sz="2600" dirty="0">
                <a:latin typeface="Calibri" panose="020F0502020204030204" pitchFamily="34" charset="0"/>
                <a:ea typeface="Calibri" panose="020F0502020204030204" pitchFamily="34" charset="0"/>
                <a:cs typeface="Calibri" panose="020F0502020204030204" pitchFamily="34" charset="0"/>
              </a:rPr>
              <a:t>1980-2020</a:t>
            </a:r>
            <a:r>
              <a:rPr lang="zh-CN" altLang="en-US" sz="2600" dirty="0">
                <a:latin typeface="Calibri" panose="020F0502020204030204" pitchFamily="34" charset="0"/>
                <a:ea typeface="黑体" panose="02010609060101010101" pitchFamily="49" charset="-122"/>
                <a:cs typeface="Calibri" panose="020F0502020204030204" pitchFamily="34" charset="0"/>
              </a:rPr>
              <a:t>：生物工程和分子育种阶段</a:t>
            </a:r>
            <a:endParaRPr lang="en-US" altLang="zh-CN" sz="2600" dirty="0">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en-US" altLang="zh-CN" sz="2600" dirty="0">
                <a:latin typeface="Calibri" panose="020F0502020204030204" pitchFamily="34" charset="0"/>
                <a:ea typeface="Calibri" panose="020F0502020204030204" pitchFamily="34" charset="0"/>
                <a:cs typeface="Calibri" panose="020F0502020204030204" pitchFamily="34" charset="0"/>
              </a:rPr>
              <a:t>2020</a:t>
            </a:r>
            <a:r>
              <a:rPr lang="zh-CN" altLang="en-US" sz="2600" dirty="0">
                <a:latin typeface="Calibri" panose="020F0502020204030204" pitchFamily="34" charset="0"/>
                <a:ea typeface="黑体" panose="02010609060101010101" pitchFamily="49" charset="-122"/>
                <a:cs typeface="Calibri" panose="020F0502020204030204" pitchFamily="34" charset="0"/>
              </a:rPr>
              <a:t>至今：智能设计育种阶段 </a:t>
            </a:r>
            <a:endParaRPr lang="en-US" altLang="zh-CN" sz="2600" dirty="0">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zh-CN" altLang="en-US" sz="2600" dirty="0">
                <a:latin typeface="Calibri" panose="020F0502020204030204" pitchFamily="34" charset="0"/>
                <a:ea typeface="黑体" panose="02010609060101010101" pitchFamily="49" charset="-122"/>
                <a:cs typeface="Calibri" panose="020F0502020204030204" pitchFamily="34" charset="0"/>
              </a:rPr>
              <a:t>来源：</a:t>
            </a:r>
            <a:r>
              <a:rPr lang="en-US" altLang="zh-CN" sz="2600" dirty="0">
                <a:latin typeface="Calibri" panose="020F0502020204030204" pitchFamily="34" charset="0"/>
                <a:ea typeface="Calibri" panose="020F0502020204030204" pitchFamily="34" charset="0"/>
                <a:cs typeface="Calibri" panose="020F0502020204030204" pitchFamily="34" charset="0"/>
              </a:rPr>
              <a:t>Wallace et al. (2018) Annual Review of Genetics </a:t>
            </a:r>
          </a:p>
        </p:txBody>
      </p:sp>
    </p:spTree>
    <p:extLst>
      <p:ext uri="{BB962C8B-B14F-4D97-AF65-F5344CB8AC3E}">
        <p14:creationId xmlns:p14="http://schemas.microsoft.com/office/powerpoint/2010/main" val="39726699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982133"/>
            <a:ext cx="9601196" cy="790684"/>
          </a:xfrm>
        </p:spPr>
        <p:txBody>
          <a:bodyPr>
            <a:normAutofit/>
          </a:bodyPr>
          <a:lstStyle/>
          <a:p>
            <a:r>
              <a:rPr lang="zh-CN" altLang="en-US" sz="3600" b="1" dirty="0">
                <a:solidFill>
                  <a:srgbClr val="C00000"/>
                </a:solidFill>
                <a:ea typeface="黑体" panose="02010609060101010101" pitchFamily="49" charset="-122"/>
              </a:rPr>
              <a:t>育种的主要任务和特点</a:t>
            </a:r>
            <a:endParaRPr lang="zh-CN" altLang="en-US" sz="3600" b="1" dirty="0">
              <a:solidFill>
                <a:srgbClr val="C00000"/>
              </a:solidFill>
              <a:latin typeface="+mn-lt"/>
              <a:ea typeface="黑体" panose="02010609060101010101" pitchFamily="49" charset="-122"/>
            </a:endParaRPr>
          </a:p>
        </p:txBody>
      </p:sp>
      <p:sp>
        <p:nvSpPr>
          <p:cNvPr id="3" name="内容占位符 2"/>
          <p:cNvSpPr>
            <a:spLocks noGrp="1"/>
          </p:cNvSpPr>
          <p:nvPr>
            <p:ph idx="1"/>
          </p:nvPr>
        </p:nvSpPr>
        <p:spPr>
          <a:xfrm>
            <a:off x="1295401" y="1988840"/>
            <a:ext cx="9601196" cy="4176464"/>
          </a:xfrm>
        </p:spPr>
        <p:txBody>
          <a:bodyPr>
            <a:noAutofit/>
          </a:bodyPr>
          <a:lstStyle/>
          <a:p>
            <a:r>
              <a:rPr lang="zh-CN" altLang="en-US" sz="2600" dirty="0">
                <a:solidFill>
                  <a:schemeClr val="tx1"/>
                </a:solidFill>
                <a:latin typeface="Calibri" panose="020F0502020204030204" pitchFamily="34" charset="0"/>
                <a:ea typeface="黑体" panose="02010609060101010101" pitchFamily="49" charset="-122"/>
              </a:rPr>
              <a:t>植物育种的主要任务是寻找控制目标性状的基因，研究这些基因在不同目标环境下的表达形式，聚合存在于不同亲本材料中的有利基因，从而为农业生产提供适宜的品种。</a:t>
            </a:r>
            <a:endParaRPr lang="en-US" altLang="zh-CN" sz="2600" dirty="0">
              <a:solidFill>
                <a:schemeClr val="tx1"/>
              </a:solidFill>
              <a:latin typeface="Calibri" panose="020F0502020204030204" pitchFamily="34" charset="0"/>
              <a:ea typeface="黑体" panose="02010609060101010101" pitchFamily="49" charset="-122"/>
            </a:endParaRPr>
          </a:p>
          <a:p>
            <a:r>
              <a:rPr lang="zh-CN" altLang="en-US" sz="2600" dirty="0">
                <a:solidFill>
                  <a:schemeClr val="tx1"/>
                </a:solidFill>
                <a:latin typeface="Calibri" panose="020F0502020204030204" pitchFamily="34" charset="0"/>
                <a:ea typeface="黑体" panose="02010609060101010101" pitchFamily="49" charset="-122"/>
              </a:rPr>
              <a:t>育种是一个复杂和长期的过程。就纯系品种的选育来说，一个育种周期从种植亲本并配置杂交组合开始，然后种植并选择杂种</a:t>
            </a:r>
            <a:r>
              <a:rPr lang="en-US" altLang="zh-CN" sz="2600" dirty="0">
                <a:solidFill>
                  <a:schemeClr val="tx1"/>
                </a:solidFill>
                <a:latin typeface="Calibri" panose="020F0502020204030204" pitchFamily="34" charset="0"/>
                <a:ea typeface="黑体" panose="02010609060101010101" pitchFamily="49" charset="-122"/>
              </a:rPr>
              <a:t>F</a:t>
            </a:r>
            <a:r>
              <a:rPr lang="en-US" altLang="zh-CN" sz="2600" baseline="-25000" dirty="0">
                <a:solidFill>
                  <a:schemeClr val="tx1"/>
                </a:solidFill>
                <a:latin typeface="Calibri" panose="020F0502020204030204" pitchFamily="34" charset="0"/>
                <a:ea typeface="黑体" panose="02010609060101010101" pitchFamily="49" charset="-122"/>
              </a:rPr>
              <a:t>1</a:t>
            </a:r>
            <a:r>
              <a:rPr lang="zh-CN" altLang="en-US" sz="2600" dirty="0">
                <a:solidFill>
                  <a:schemeClr val="tx1"/>
                </a:solidFill>
                <a:latin typeface="Calibri" panose="020F0502020204030204" pitchFamily="34" charset="0"/>
                <a:ea typeface="黑体" panose="02010609060101010101" pitchFamily="49" charset="-122"/>
              </a:rPr>
              <a:t>代、</a:t>
            </a:r>
            <a:r>
              <a:rPr lang="en-US" altLang="zh-CN" sz="2600" dirty="0">
                <a:solidFill>
                  <a:schemeClr val="tx1"/>
                </a:solidFill>
                <a:latin typeface="Calibri" panose="020F0502020204030204" pitchFamily="34" charset="0"/>
                <a:ea typeface="黑体" panose="02010609060101010101" pitchFamily="49" charset="-122"/>
              </a:rPr>
              <a:t>F</a:t>
            </a:r>
            <a:r>
              <a:rPr lang="en-US" altLang="zh-CN" sz="2600" baseline="-25000" dirty="0">
                <a:solidFill>
                  <a:schemeClr val="tx1"/>
                </a:solidFill>
                <a:latin typeface="Calibri" panose="020F0502020204030204" pitchFamily="34" charset="0"/>
                <a:ea typeface="黑体" panose="02010609060101010101" pitchFamily="49" charset="-122"/>
              </a:rPr>
              <a:t>2</a:t>
            </a:r>
            <a:r>
              <a:rPr lang="zh-CN" altLang="en-US" sz="2600" dirty="0">
                <a:solidFill>
                  <a:schemeClr val="tx1"/>
                </a:solidFill>
                <a:latin typeface="Calibri" panose="020F0502020204030204" pitchFamily="34" charset="0"/>
                <a:ea typeface="黑体" panose="02010609060101010101" pitchFamily="49" charset="-122"/>
              </a:rPr>
              <a:t>代、</a:t>
            </a:r>
            <a:r>
              <a:rPr lang="en-US" altLang="zh-CN" sz="2600" dirty="0">
                <a:solidFill>
                  <a:schemeClr val="tx1"/>
                </a:solidFill>
                <a:latin typeface="Calibri" panose="020F0502020204030204" pitchFamily="34" charset="0"/>
                <a:ea typeface="黑体" panose="02010609060101010101" pitchFamily="49" charset="-122"/>
              </a:rPr>
              <a:t>F</a:t>
            </a:r>
            <a:r>
              <a:rPr lang="en-US" altLang="zh-CN" sz="2600" baseline="-25000" dirty="0">
                <a:solidFill>
                  <a:schemeClr val="tx1"/>
                </a:solidFill>
                <a:latin typeface="Calibri" panose="020F0502020204030204" pitchFamily="34" charset="0"/>
                <a:ea typeface="黑体" panose="02010609060101010101" pitchFamily="49" charset="-122"/>
              </a:rPr>
              <a:t>3</a:t>
            </a:r>
            <a:r>
              <a:rPr lang="zh-CN" altLang="en-US" sz="2600" dirty="0">
                <a:solidFill>
                  <a:schemeClr val="tx1"/>
                </a:solidFill>
                <a:latin typeface="Calibri" panose="020F0502020204030204" pitchFamily="34" charset="0"/>
                <a:ea typeface="黑体" panose="02010609060101010101" pitchFamily="49" charset="-122"/>
              </a:rPr>
              <a:t>代等等，直至个体的基因型接近纯合为止，最后对纯合基因型的家系开展多地点和多年份的表型鉴定。</a:t>
            </a:r>
            <a:endParaRPr lang="en-US" altLang="zh-CN" sz="2600" dirty="0">
              <a:solidFill>
                <a:schemeClr val="tx1"/>
              </a:solidFill>
              <a:latin typeface="Calibri" panose="020F0502020204030204" pitchFamily="34" charset="0"/>
              <a:ea typeface="黑体" panose="02010609060101010101" pitchFamily="49" charset="-122"/>
            </a:endParaRPr>
          </a:p>
          <a:p>
            <a:r>
              <a:rPr lang="zh-CN" altLang="en-US" sz="2800" b="1" dirty="0">
                <a:solidFill>
                  <a:srgbClr val="3333FF"/>
                </a:solidFill>
                <a:latin typeface="Calibri" panose="020F0502020204030204" pitchFamily="34" charset="0"/>
                <a:ea typeface="黑体" panose="02010609060101010101" pitchFamily="49" charset="-122"/>
              </a:rPr>
              <a:t>这</a:t>
            </a:r>
            <a:r>
              <a:rPr lang="zh-CN" altLang="en-US" sz="2800" b="1" dirty="0" smtClean="0">
                <a:solidFill>
                  <a:srgbClr val="3333FF"/>
                </a:solidFill>
                <a:latin typeface="Calibri" panose="020F0502020204030204" pitchFamily="34" charset="0"/>
                <a:ea typeface="黑体" panose="02010609060101010101" pitchFamily="49" charset="-122"/>
              </a:rPr>
              <a:t>就是我们常说的育种周期长的问题！</a:t>
            </a:r>
            <a:endParaRPr lang="en-US" altLang="zh-CN" sz="2800" b="1" dirty="0" smtClean="0">
              <a:solidFill>
                <a:srgbClr val="3333FF"/>
              </a:solidFill>
              <a:latin typeface="Calibri" panose="020F0502020204030204" pitchFamily="34" charset="0"/>
              <a:ea typeface="黑体" panose="02010609060101010101" pitchFamily="49" charset="-122"/>
            </a:endParaRPr>
          </a:p>
        </p:txBody>
      </p:sp>
    </p:spTree>
    <p:extLst>
      <p:ext uri="{BB962C8B-B14F-4D97-AF65-F5344CB8AC3E}">
        <p14:creationId xmlns:p14="http://schemas.microsoft.com/office/powerpoint/2010/main" val="22264091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982133"/>
            <a:ext cx="9601196" cy="1006708"/>
          </a:xfrm>
        </p:spPr>
        <p:txBody>
          <a:bodyPr>
            <a:noAutofit/>
          </a:bodyPr>
          <a:lstStyle/>
          <a:p>
            <a:r>
              <a:rPr lang="zh-CN" altLang="en-US" sz="3600" b="1" dirty="0">
                <a:solidFill>
                  <a:srgbClr val="C00000"/>
                </a:solidFill>
                <a:ea typeface="黑体" panose="02010609060101010101" pitchFamily="49" charset="-122"/>
              </a:rPr>
              <a:t>常规育种过程</a:t>
            </a:r>
          </a:p>
        </p:txBody>
      </p:sp>
      <p:sp>
        <p:nvSpPr>
          <p:cNvPr id="3" name="内容占位符 2"/>
          <p:cNvSpPr>
            <a:spLocks noGrp="1"/>
          </p:cNvSpPr>
          <p:nvPr>
            <p:ph idx="1"/>
          </p:nvPr>
        </p:nvSpPr>
        <p:spPr>
          <a:xfrm>
            <a:off x="1127448" y="1988840"/>
            <a:ext cx="10009112" cy="4104456"/>
          </a:xfrm>
        </p:spPr>
        <p:txBody>
          <a:bodyPr>
            <a:noAutofit/>
          </a:bodyPr>
          <a:lstStyle/>
          <a:p>
            <a:r>
              <a:rPr lang="zh-CN" altLang="en-US" dirty="0">
                <a:latin typeface="Calibri" panose="020F0502020204030204" pitchFamily="34" charset="0"/>
                <a:ea typeface="黑体" panose="02010609060101010101" pitchFamily="49" charset="-122"/>
              </a:rPr>
              <a:t>对大多数作物的育种来说，育种家可供利用的亲本材料有几百甚至上千份，可供选择的组合有上万甚至更多。由于试验规模的限制，一个育种项目所能配置的杂交组合一般只有数百或上千个。育种家每年花费大量的时间，确定究竟选用哪些亲本材料进行杂交。</a:t>
            </a:r>
            <a:endParaRPr lang="en-US" altLang="zh-CN" dirty="0">
              <a:latin typeface="Calibri" panose="020F0502020204030204" pitchFamily="34" charset="0"/>
              <a:ea typeface="黑体" panose="02010609060101010101" pitchFamily="49" charset="-122"/>
            </a:endParaRPr>
          </a:p>
          <a:p>
            <a:r>
              <a:rPr lang="zh-CN" altLang="en-US" dirty="0">
                <a:latin typeface="Calibri" panose="020F0502020204030204" pitchFamily="34" charset="0"/>
                <a:ea typeface="黑体" panose="02010609060101010101" pitchFamily="49" charset="-122"/>
              </a:rPr>
              <a:t>对配制的杂交组合，一般要产生包含数百或上千</a:t>
            </a:r>
            <a:r>
              <a:rPr lang="en-US" altLang="zh-CN" dirty="0">
                <a:latin typeface="Calibri" panose="020F0502020204030204" pitchFamily="34" charset="0"/>
                <a:ea typeface="黑体" panose="02010609060101010101" pitchFamily="49" charset="-122"/>
              </a:rPr>
              <a:t>F</a:t>
            </a:r>
            <a:r>
              <a:rPr lang="en-US" altLang="zh-CN" baseline="-25000" dirty="0">
                <a:latin typeface="Calibri" panose="020F0502020204030204" pitchFamily="34" charset="0"/>
                <a:ea typeface="黑体" panose="02010609060101010101" pitchFamily="49" charset="-122"/>
              </a:rPr>
              <a:t>2</a:t>
            </a:r>
            <a:r>
              <a:rPr lang="zh-CN" altLang="en-US" dirty="0">
                <a:latin typeface="Calibri" panose="020F0502020204030204" pitchFamily="34" charset="0"/>
                <a:ea typeface="黑体" panose="02010609060101010101" pitchFamily="49" charset="-122"/>
              </a:rPr>
              <a:t>个体的分离后代群体，然后从中选择</a:t>
            </a:r>
            <a:r>
              <a:rPr lang="en-US" altLang="zh-CN" dirty="0">
                <a:latin typeface="Calibri" panose="020F0502020204030204" pitchFamily="34" charset="0"/>
                <a:ea typeface="黑体" panose="02010609060101010101" pitchFamily="49" charset="-122"/>
              </a:rPr>
              <a:t>1%~2%</a:t>
            </a:r>
            <a:r>
              <a:rPr lang="zh-CN" altLang="en-US" dirty="0">
                <a:latin typeface="Calibri" panose="020F0502020204030204" pitchFamily="34" charset="0"/>
                <a:ea typeface="黑体" panose="02010609060101010101" pitchFamily="49" charset="-122"/>
              </a:rPr>
              <a:t>的理想个体。中选的</a:t>
            </a:r>
            <a:r>
              <a:rPr lang="en-US" altLang="zh-CN" dirty="0">
                <a:latin typeface="Calibri" panose="020F0502020204030204" pitchFamily="34" charset="0"/>
                <a:ea typeface="黑体" panose="02010609060101010101" pitchFamily="49" charset="-122"/>
              </a:rPr>
              <a:t>F</a:t>
            </a:r>
            <a:r>
              <a:rPr lang="en-US" altLang="zh-CN" baseline="-25000" dirty="0">
                <a:latin typeface="Calibri" panose="020F0502020204030204" pitchFamily="34" charset="0"/>
                <a:ea typeface="黑体" panose="02010609060101010101" pitchFamily="49" charset="-122"/>
              </a:rPr>
              <a:t>2</a:t>
            </a:r>
            <a:r>
              <a:rPr lang="zh-CN" altLang="en-US" dirty="0">
                <a:latin typeface="Calibri" panose="020F0502020204030204" pitchFamily="34" charset="0"/>
                <a:ea typeface="黑体" panose="02010609060101010101" pitchFamily="49" charset="-122"/>
              </a:rPr>
              <a:t>个体在遗传上是杂合体，需要做进一步的自交和选择。</a:t>
            </a:r>
            <a:endParaRPr lang="en-US" altLang="zh-CN" dirty="0">
              <a:latin typeface="Calibri" panose="020F0502020204030204" pitchFamily="34" charset="0"/>
              <a:ea typeface="黑体" panose="02010609060101010101" pitchFamily="49" charset="-122"/>
            </a:endParaRPr>
          </a:p>
          <a:p>
            <a:r>
              <a:rPr lang="zh-CN" altLang="en-US" dirty="0">
                <a:latin typeface="Calibri" panose="020F0502020204030204" pitchFamily="34" charset="0"/>
                <a:ea typeface="黑体" panose="02010609060101010101" pitchFamily="49" charset="-122"/>
              </a:rPr>
              <a:t>每个中选的</a:t>
            </a:r>
            <a:r>
              <a:rPr lang="en-US" altLang="zh-CN" dirty="0">
                <a:latin typeface="Calibri" panose="020F0502020204030204" pitchFamily="34" charset="0"/>
                <a:ea typeface="黑体" panose="02010609060101010101" pitchFamily="49" charset="-122"/>
              </a:rPr>
              <a:t>F</a:t>
            </a:r>
            <a:r>
              <a:rPr lang="en-US" altLang="zh-CN" baseline="-25000" dirty="0">
                <a:latin typeface="Calibri" panose="020F0502020204030204" pitchFamily="34" charset="0"/>
                <a:ea typeface="黑体" panose="02010609060101010101" pitchFamily="49" charset="-122"/>
              </a:rPr>
              <a:t>2</a:t>
            </a:r>
            <a:r>
              <a:rPr lang="zh-CN" altLang="en-US" dirty="0">
                <a:latin typeface="Calibri" panose="020F0502020204030204" pitchFamily="34" charset="0"/>
                <a:ea typeface="黑体" panose="02010609060101010101" pitchFamily="49" charset="-122"/>
              </a:rPr>
              <a:t>个体一般又需产生数十或上百个重组近交家系，才能从中选择到存在频率不到</a:t>
            </a:r>
            <a:r>
              <a:rPr lang="en-US" altLang="zh-CN" dirty="0">
                <a:latin typeface="Calibri" panose="020F0502020204030204" pitchFamily="34" charset="0"/>
                <a:ea typeface="黑体" panose="02010609060101010101" pitchFamily="49" charset="-122"/>
              </a:rPr>
              <a:t>1%</a:t>
            </a:r>
            <a:r>
              <a:rPr lang="zh-CN" altLang="en-US" dirty="0">
                <a:latin typeface="Calibri" panose="020F0502020204030204" pitchFamily="34" charset="0"/>
                <a:ea typeface="黑体" panose="02010609060101010101" pitchFamily="49" charset="-122"/>
              </a:rPr>
              <a:t>的理想重组基因型。早期选择一般建立在目测的基础上，由于环境对性状的影响，选择到优良基因型的可能性极低。</a:t>
            </a:r>
            <a:endParaRPr lang="en-US" altLang="zh-CN" dirty="0">
              <a:latin typeface="Calibri" panose="020F0502020204030204" pitchFamily="34" charset="0"/>
              <a:ea typeface="黑体" panose="02010609060101010101" pitchFamily="49" charset="-122"/>
            </a:endParaRPr>
          </a:p>
        </p:txBody>
      </p:sp>
    </p:spTree>
    <p:extLst>
      <p:ext uri="{BB962C8B-B14F-4D97-AF65-F5344CB8AC3E}">
        <p14:creationId xmlns:p14="http://schemas.microsoft.com/office/powerpoint/2010/main" val="13220906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908720"/>
            <a:ext cx="9601196" cy="864097"/>
          </a:xfrm>
        </p:spPr>
        <p:txBody>
          <a:bodyPr>
            <a:normAutofit/>
          </a:bodyPr>
          <a:lstStyle/>
          <a:p>
            <a:r>
              <a:rPr lang="zh-CN" altLang="en-US" sz="3600" b="1" dirty="0" smtClean="0">
                <a:solidFill>
                  <a:srgbClr val="C00000"/>
                </a:solidFill>
                <a:ea typeface="黑体" panose="02010609060101010101" pitchFamily="49" charset="-122"/>
              </a:rPr>
              <a:t>育种效率</a:t>
            </a:r>
            <a:endParaRPr lang="zh-CN" altLang="en-US" sz="3600" b="1" dirty="0">
              <a:solidFill>
                <a:srgbClr val="C00000"/>
              </a:solidFill>
              <a:ea typeface="黑体" panose="02010609060101010101" pitchFamily="49" charset="-122"/>
            </a:endParaRPr>
          </a:p>
        </p:txBody>
      </p:sp>
      <p:sp>
        <p:nvSpPr>
          <p:cNvPr id="3" name="内容占位符 2"/>
          <p:cNvSpPr>
            <a:spLocks noGrp="1"/>
          </p:cNvSpPr>
          <p:nvPr>
            <p:ph idx="1"/>
          </p:nvPr>
        </p:nvSpPr>
        <p:spPr>
          <a:xfrm>
            <a:off x="1295401" y="1988840"/>
            <a:ext cx="9601196" cy="4176464"/>
          </a:xfrm>
        </p:spPr>
        <p:txBody>
          <a:bodyPr>
            <a:noAutofit/>
          </a:bodyPr>
          <a:lstStyle/>
          <a:p>
            <a:r>
              <a:rPr lang="zh-CN" altLang="en-US" dirty="0">
                <a:latin typeface="Calibri" panose="020F0502020204030204" pitchFamily="34" charset="0"/>
                <a:ea typeface="黑体" panose="02010609060101010101" pitchFamily="49" charset="-122"/>
                <a:cs typeface="Calibri" panose="020F0502020204030204" pitchFamily="34" charset="0"/>
              </a:rPr>
              <a:t>统计表明，在配制的杂交组合中，一般只有</a:t>
            </a:r>
            <a:r>
              <a:rPr lang="en-US" altLang="zh-CN" dirty="0">
                <a:latin typeface="Calibri" panose="020F0502020204030204" pitchFamily="34" charset="0"/>
                <a:ea typeface="Calibri" panose="020F0502020204030204" pitchFamily="34" charset="0"/>
                <a:cs typeface="Calibri" panose="020F0502020204030204" pitchFamily="34" charset="0"/>
              </a:rPr>
              <a:t>1%~3%</a:t>
            </a:r>
            <a:r>
              <a:rPr lang="zh-CN" altLang="en-US" dirty="0">
                <a:latin typeface="Calibri" panose="020F0502020204030204" pitchFamily="34" charset="0"/>
                <a:ea typeface="黑体" panose="02010609060101010101" pitchFamily="49" charset="-122"/>
                <a:cs typeface="Calibri" panose="020F0502020204030204" pitchFamily="34" charset="0"/>
              </a:rPr>
              <a:t>的组合有希望选出符合生产需求的品种。考虑到上述分离群体的规模，最终育种效率一般不到百万分之一。常规育种存在很大的盲目性和不可预测性，育种工作的成效很大程度上依赖于育种家的经验和机遇。</a:t>
            </a:r>
            <a:endParaRPr lang="en-US" altLang="zh-CN" dirty="0">
              <a:latin typeface="Calibri" panose="020F0502020204030204" pitchFamily="34" charset="0"/>
              <a:ea typeface="Calibri" panose="020F0502020204030204" pitchFamily="34" charset="0"/>
              <a:cs typeface="Calibri" panose="020F0502020204030204" pitchFamily="34" charset="0"/>
            </a:endParaRPr>
          </a:p>
          <a:p>
            <a:r>
              <a:rPr lang="zh-CN" altLang="en-US" sz="2800" b="1" dirty="0">
                <a:solidFill>
                  <a:srgbClr val="3333FF"/>
                </a:solidFill>
                <a:latin typeface="Calibri" panose="020F0502020204030204" pitchFamily="34" charset="0"/>
                <a:ea typeface="黑体" panose="02010609060101010101" pitchFamily="49" charset="-122"/>
                <a:cs typeface="Calibri" panose="020F0502020204030204" pitchFamily="34" charset="0"/>
              </a:rPr>
              <a:t>这就是我们常说的育种效率低、预见性差的问题！</a:t>
            </a:r>
            <a:endPar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r>
              <a:rPr lang="zh-CN" altLang="zh-CN" dirty="0">
                <a:latin typeface="Calibri" panose="020F0502020204030204" pitchFamily="34" charset="0"/>
                <a:ea typeface="黑体" panose="02010609060101010101" pitchFamily="49" charset="-122"/>
                <a:cs typeface="Calibri" panose="020F0502020204030204" pitchFamily="34" charset="0"/>
              </a:rPr>
              <a:t>依据传统数量遗传学的原理和方法，如遗传力和配合力的估计等，可以对一些简单的选择方法在简化的遗传模型下，进行初步的分析和预测。但是，这些分析方法往往建立在许多假设的基础上，如满足数量性状遗传的多基因假说、无基因型和环境互作、无上位性效应、无一因多效等，而实际情况往往不符合这些假设。</a:t>
            </a:r>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73972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灯片编号占位符 1"/>
          <p:cNvSpPr>
            <a:spLocks noGrp="1"/>
          </p:cNvSpPr>
          <p:nvPr>
            <p:ph type="sldNum" sz="quarter" idx="10"/>
          </p:nvPr>
        </p:nvSpPr>
        <p:spPr>
          <a:noFill/>
        </p:spPr>
        <p:txBody>
          <a:bodyPr/>
          <a:lstStyle/>
          <a:p>
            <a:fld id="{358C454C-2A8D-4F52-91FB-4322CE20B457}" type="slidenum">
              <a:rPr lang="zh-CN" altLang="en-US" smtClean="0">
                <a:latin typeface="Calibri" panose="020F0502020204030204" pitchFamily="34" charset="0"/>
                <a:cs typeface="Calibri" panose="020F0502020204030204" pitchFamily="34" charset="0"/>
              </a:rPr>
              <a:pPr/>
              <a:t>46</a:t>
            </a:fld>
            <a:endParaRPr lang="en-US" altLang="zh-CN" smtClean="0">
              <a:solidFill>
                <a:srgbClr val="00CCFF"/>
              </a:solidFill>
              <a:latin typeface="Calibri" panose="020F0502020204030204" pitchFamily="34" charset="0"/>
              <a:ea typeface="Calibri" panose="020F0502020204030204" pitchFamily="34" charset="0"/>
              <a:cs typeface="Calibri" panose="020F0502020204030204" pitchFamily="34" charset="0"/>
            </a:endParaRPr>
          </a:p>
        </p:txBody>
      </p:sp>
      <p:pic>
        <p:nvPicPr>
          <p:cNvPr id="885762" name="Picture 2"/>
          <p:cNvPicPr>
            <a:picLocks noChangeAspect="1" noChangeArrowheads="1"/>
          </p:cNvPicPr>
          <p:nvPr/>
        </p:nvPicPr>
        <p:blipFill>
          <a:blip r:embed="rId3" cstate="print"/>
          <a:srcRect/>
          <a:stretch>
            <a:fillRect/>
          </a:stretch>
        </p:blipFill>
        <p:spPr bwMode="auto">
          <a:xfrm>
            <a:off x="4930470" y="620688"/>
            <a:ext cx="6309030" cy="5627712"/>
          </a:xfrm>
          <a:prstGeom prst="rect">
            <a:avLst/>
          </a:prstGeom>
          <a:solidFill>
            <a:srgbClr val="CCFFCC"/>
          </a:solidFill>
          <a:ln w="9525">
            <a:noFill/>
            <a:miter lim="800000"/>
            <a:headEnd/>
            <a:tailEnd/>
          </a:ln>
        </p:spPr>
      </p:pic>
      <p:grpSp>
        <p:nvGrpSpPr>
          <p:cNvPr id="2" name="Group 3"/>
          <p:cNvGrpSpPr>
            <a:grpSpLocks/>
          </p:cNvGrpSpPr>
          <p:nvPr/>
        </p:nvGrpSpPr>
        <p:grpSpPr bwMode="auto">
          <a:xfrm>
            <a:off x="933524" y="3717032"/>
            <a:ext cx="8978900" cy="708025"/>
            <a:chOff x="-138" y="2294"/>
            <a:chExt cx="5656" cy="446"/>
          </a:xfrm>
        </p:grpSpPr>
        <p:sp>
          <p:nvSpPr>
            <p:cNvPr id="9230" name="Line 4"/>
            <p:cNvSpPr>
              <a:spLocks noChangeShapeType="1"/>
            </p:cNvSpPr>
            <p:nvPr/>
          </p:nvSpPr>
          <p:spPr bwMode="auto">
            <a:xfrm>
              <a:off x="1708" y="2478"/>
              <a:ext cx="3810" cy="0"/>
            </a:xfrm>
            <a:prstGeom prst="line">
              <a:avLst/>
            </a:prstGeom>
            <a:noFill/>
            <a:ln w="57150">
              <a:solidFill>
                <a:srgbClr val="FF6600"/>
              </a:solidFill>
              <a:prstDash val="dash"/>
              <a:round/>
              <a:headEnd/>
              <a:tailEnd type="triangle" w="med" len="med"/>
            </a:ln>
          </p:spPr>
          <p:txBody>
            <a:bodyPr/>
            <a:lstStyle/>
            <a:p>
              <a:endParaRPr lang="zh-CN" altLang="en-US">
                <a:latin typeface="Calibri" panose="020F0502020204030204" pitchFamily="34" charset="0"/>
                <a:cs typeface="Calibri" panose="020F0502020204030204" pitchFamily="34" charset="0"/>
              </a:endParaRPr>
            </a:p>
          </p:txBody>
        </p:sp>
        <p:sp>
          <p:nvSpPr>
            <p:cNvPr id="9231" name="Text Box 5"/>
            <p:cNvSpPr txBox="1">
              <a:spLocks noChangeArrowheads="1"/>
            </p:cNvSpPr>
            <p:nvPr/>
          </p:nvSpPr>
          <p:spPr bwMode="auto">
            <a:xfrm>
              <a:off x="-138" y="2294"/>
              <a:ext cx="1796" cy="446"/>
            </a:xfrm>
            <a:prstGeom prst="rect">
              <a:avLst/>
            </a:prstGeom>
            <a:noFill/>
            <a:ln w="9525">
              <a:noFill/>
              <a:miter lim="800000"/>
              <a:headEnd/>
              <a:tailEnd/>
            </a:ln>
          </p:spPr>
          <p:txBody>
            <a:bodyPr wrap="square">
              <a:spAutoFit/>
            </a:bodyPr>
            <a:lstStyle/>
            <a:p>
              <a:pPr algn="r">
                <a:spcBef>
                  <a:spcPct val="50000"/>
                </a:spcBef>
                <a:buFont typeface="Wingdings" pitchFamily="2" charset="2"/>
                <a:buNone/>
              </a:pPr>
              <a:r>
                <a:rPr lang="en-AU" altLang="zh-CN" sz="2000" dirty="0">
                  <a:solidFill>
                    <a:schemeClr val="tx2"/>
                  </a:solidFill>
                  <a:latin typeface="Calibri" panose="020F0502020204030204" pitchFamily="34" charset="0"/>
                  <a:ea typeface="Calibri" panose="020F0502020204030204" pitchFamily="34" charset="0"/>
                  <a:cs typeface="Calibri" panose="020F0502020204030204" pitchFamily="34" charset="0"/>
                </a:rPr>
                <a:t>About 40% of crosses retained after F7</a:t>
              </a:r>
            </a:p>
          </p:txBody>
        </p:sp>
      </p:grpSp>
      <p:grpSp>
        <p:nvGrpSpPr>
          <p:cNvPr id="3" name="Group 6"/>
          <p:cNvGrpSpPr>
            <a:grpSpLocks/>
          </p:cNvGrpSpPr>
          <p:nvPr/>
        </p:nvGrpSpPr>
        <p:grpSpPr bwMode="auto">
          <a:xfrm>
            <a:off x="765820" y="684808"/>
            <a:ext cx="9147177" cy="1016000"/>
            <a:chOff x="-209" y="135"/>
            <a:chExt cx="5762" cy="640"/>
          </a:xfrm>
        </p:grpSpPr>
        <p:sp>
          <p:nvSpPr>
            <p:cNvPr id="9228" name="Text Box 7"/>
            <p:cNvSpPr txBox="1">
              <a:spLocks noChangeArrowheads="1"/>
            </p:cNvSpPr>
            <p:nvPr/>
          </p:nvSpPr>
          <p:spPr bwMode="auto">
            <a:xfrm>
              <a:off x="-209" y="135"/>
              <a:ext cx="1910" cy="640"/>
            </a:xfrm>
            <a:prstGeom prst="rect">
              <a:avLst/>
            </a:prstGeom>
            <a:noFill/>
            <a:ln w="9525">
              <a:noFill/>
              <a:miter lim="800000"/>
              <a:headEnd/>
              <a:tailEnd/>
            </a:ln>
          </p:spPr>
          <p:txBody>
            <a:bodyPr wrap="square">
              <a:spAutoFit/>
            </a:bodyPr>
            <a:lstStyle/>
            <a:p>
              <a:pPr algn="r">
                <a:spcBef>
                  <a:spcPct val="50000"/>
                </a:spcBef>
                <a:buFont typeface="Wingdings" pitchFamily="2" charset="2"/>
                <a:buNone/>
              </a:pPr>
              <a:r>
                <a:rPr lang="en-AU" altLang="zh-CN" sz="2000" dirty="0">
                  <a:solidFill>
                    <a:schemeClr val="tx2"/>
                  </a:solidFill>
                  <a:latin typeface="Calibri" panose="020F0502020204030204" pitchFamily="34" charset="0"/>
                  <a:ea typeface="Calibri" panose="020F0502020204030204" pitchFamily="34" charset="0"/>
                  <a:cs typeface="Calibri" panose="020F0502020204030204" pitchFamily="34" charset="0"/>
                </a:rPr>
                <a:t>About 20% of the crosses are discarded or used make backcrosses / top crosses</a:t>
              </a:r>
            </a:p>
          </p:txBody>
        </p:sp>
        <p:sp>
          <p:nvSpPr>
            <p:cNvPr id="9229" name="Line 8"/>
            <p:cNvSpPr>
              <a:spLocks noChangeShapeType="1"/>
            </p:cNvSpPr>
            <p:nvPr/>
          </p:nvSpPr>
          <p:spPr bwMode="auto">
            <a:xfrm>
              <a:off x="1743" y="467"/>
              <a:ext cx="3810" cy="0"/>
            </a:xfrm>
            <a:prstGeom prst="line">
              <a:avLst/>
            </a:prstGeom>
            <a:noFill/>
            <a:ln w="57150">
              <a:solidFill>
                <a:srgbClr val="FF6600"/>
              </a:solidFill>
              <a:prstDash val="dash"/>
              <a:round/>
              <a:headEnd/>
              <a:tailEnd type="triangle" w="med" len="med"/>
            </a:ln>
          </p:spPr>
          <p:txBody>
            <a:bodyPr/>
            <a:lstStyle/>
            <a:p>
              <a:endParaRPr lang="zh-CN" altLang="en-US">
                <a:latin typeface="Calibri" panose="020F0502020204030204" pitchFamily="34" charset="0"/>
                <a:cs typeface="Calibri" panose="020F0502020204030204" pitchFamily="34" charset="0"/>
              </a:endParaRPr>
            </a:p>
          </p:txBody>
        </p:sp>
      </p:grpSp>
      <p:sp>
        <p:nvSpPr>
          <p:cNvPr id="885769" name="Text Box 9"/>
          <p:cNvSpPr txBox="1">
            <a:spLocks noChangeArrowheads="1"/>
          </p:cNvSpPr>
          <p:nvPr/>
        </p:nvSpPr>
        <p:spPr bwMode="auto">
          <a:xfrm>
            <a:off x="8328248" y="1844824"/>
            <a:ext cx="2808313" cy="1015663"/>
          </a:xfrm>
          <a:prstGeom prst="rect">
            <a:avLst/>
          </a:prstGeom>
          <a:noFill/>
          <a:ln w="9525">
            <a:noFill/>
            <a:miter lim="800000"/>
            <a:headEnd/>
            <a:tailEnd/>
          </a:ln>
        </p:spPr>
        <p:txBody>
          <a:bodyPr wrap="square">
            <a:spAutoFit/>
          </a:bodyPr>
          <a:lstStyle/>
          <a:p>
            <a:pPr algn="ctr">
              <a:spcBef>
                <a:spcPct val="50000"/>
              </a:spcBef>
              <a:buFont typeface="Wingdings" pitchFamily="2" charset="2"/>
              <a:buNone/>
            </a:pPr>
            <a:r>
              <a:rPr lang="en-AU" altLang="zh-CN" sz="2000" dirty="0">
                <a:solidFill>
                  <a:srgbClr val="3333FF"/>
                </a:solidFill>
                <a:latin typeface="Calibri" panose="020F0502020204030204" pitchFamily="34" charset="0"/>
                <a:ea typeface="Calibri" panose="020F0502020204030204" pitchFamily="34" charset="0"/>
                <a:cs typeface="Calibri" panose="020F0502020204030204" pitchFamily="34" charset="0"/>
              </a:rPr>
              <a:t>About 1 to 3% of crosses will derive lines that can be used as cultivars</a:t>
            </a:r>
          </a:p>
        </p:txBody>
      </p:sp>
      <p:grpSp>
        <p:nvGrpSpPr>
          <p:cNvPr id="4" name="Group 10"/>
          <p:cNvGrpSpPr>
            <a:grpSpLocks/>
          </p:cNvGrpSpPr>
          <p:nvPr/>
        </p:nvGrpSpPr>
        <p:grpSpPr bwMode="auto">
          <a:xfrm>
            <a:off x="952503" y="4419604"/>
            <a:ext cx="9953626" cy="1516063"/>
            <a:chOff x="0" y="2784"/>
            <a:chExt cx="6270" cy="955"/>
          </a:xfrm>
        </p:grpSpPr>
        <p:sp>
          <p:nvSpPr>
            <p:cNvPr id="9225" name="Rectangle 11"/>
            <p:cNvSpPr>
              <a:spLocks noChangeArrowheads="1"/>
            </p:cNvSpPr>
            <p:nvPr/>
          </p:nvSpPr>
          <p:spPr bwMode="auto">
            <a:xfrm>
              <a:off x="4374" y="2784"/>
              <a:ext cx="1896" cy="646"/>
            </a:xfrm>
            <a:prstGeom prst="rect">
              <a:avLst/>
            </a:prstGeom>
            <a:noFill/>
            <a:ln w="57150">
              <a:solidFill>
                <a:srgbClr val="FF6600"/>
              </a:solidFill>
              <a:miter lim="800000"/>
              <a:headEnd/>
              <a:tailEnd/>
            </a:ln>
          </p:spPr>
          <p:txBody>
            <a:bodyPr wrap="none" anchor="ctr"/>
            <a:lstStyle/>
            <a:p>
              <a:endParaRPr lang="zh-CN" altLang="en-US">
                <a:latin typeface="Calibri" panose="020F0502020204030204" pitchFamily="34" charset="0"/>
                <a:cs typeface="Calibri" panose="020F0502020204030204" pitchFamily="34" charset="0"/>
              </a:endParaRPr>
            </a:p>
          </p:txBody>
        </p:sp>
        <p:sp>
          <p:nvSpPr>
            <p:cNvPr id="9226" name="Text Box 12"/>
            <p:cNvSpPr txBox="1">
              <a:spLocks noChangeArrowheads="1"/>
            </p:cNvSpPr>
            <p:nvPr/>
          </p:nvSpPr>
          <p:spPr bwMode="auto">
            <a:xfrm>
              <a:off x="0" y="3099"/>
              <a:ext cx="1697" cy="640"/>
            </a:xfrm>
            <a:prstGeom prst="rect">
              <a:avLst/>
            </a:prstGeom>
            <a:noFill/>
            <a:ln w="9525">
              <a:noFill/>
              <a:miter lim="800000"/>
              <a:headEnd/>
              <a:tailEnd/>
            </a:ln>
          </p:spPr>
          <p:txBody>
            <a:bodyPr wrap="square">
              <a:spAutoFit/>
            </a:bodyPr>
            <a:lstStyle/>
            <a:p>
              <a:pPr algn="r">
                <a:spcBef>
                  <a:spcPct val="50000"/>
                </a:spcBef>
                <a:buFont typeface="Wingdings" pitchFamily="2" charset="2"/>
                <a:buNone/>
              </a:pPr>
              <a:r>
                <a:rPr lang="en-AU" altLang="zh-CN" sz="2000" dirty="0">
                  <a:solidFill>
                    <a:schemeClr val="tx2"/>
                  </a:solidFill>
                  <a:latin typeface="Calibri" panose="020F0502020204030204" pitchFamily="34" charset="0"/>
                  <a:ea typeface="Calibri" panose="020F0502020204030204" pitchFamily="34" charset="0"/>
                  <a:cs typeface="Calibri" panose="020F0502020204030204" pitchFamily="34" charset="0"/>
                </a:rPr>
                <a:t>About 20% of crosses retained after two rounds of yield trials</a:t>
              </a:r>
            </a:p>
          </p:txBody>
        </p:sp>
        <p:sp>
          <p:nvSpPr>
            <p:cNvPr id="9227" name="Line 13"/>
            <p:cNvSpPr>
              <a:spLocks noChangeShapeType="1"/>
            </p:cNvSpPr>
            <p:nvPr/>
          </p:nvSpPr>
          <p:spPr bwMode="auto">
            <a:xfrm flipV="1">
              <a:off x="1743" y="3237"/>
              <a:ext cx="2585" cy="193"/>
            </a:xfrm>
            <a:prstGeom prst="line">
              <a:avLst/>
            </a:prstGeom>
            <a:noFill/>
            <a:ln w="57150">
              <a:solidFill>
                <a:srgbClr val="FF6600"/>
              </a:solidFill>
              <a:prstDash val="dash"/>
              <a:round/>
              <a:headEnd/>
              <a:tailEnd type="triangle" w="med" len="med"/>
            </a:ln>
          </p:spPr>
          <p:txBody>
            <a:bodyPr/>
            <a:lstStyle/>
            <a:p>
              <a:endParaRPr lang="zh-CN" altLang="en-US">
                <a:latin typeface="Calibri" panose="020F0502020204030204" pitchFamily="34" charset="0"/>
                <a:cs typeface="Calibri" panose="020F0502020204030204" pitchFamily="34" charset="0"/>
              </a:endParaRPr>
            </a:p>
          </p:txBody>
        </p:sp>
      </p:grpSp>
      <p:sp>
        <p:nvSpPr>
          <p:cNvPr id="885775" name="AutoShape 15"/>
          <p:cNvSpPr>
            <a:spLocks noChangeArrowheads="1"/>
          </p:cNvSpPr>
          <p:nvPr/>
        </p:nvSpPr>
        <p:spPr bwMode="auto">
          <a:xfrm>
            <a:off x="9972227" y="245953"/>
            <a:ext cx="288000" cy="432000"/>
          </a:xfrm>
          <a:prstGeom prst="downArrow">
            <a:avLst>
              <a:gd name="adj1" fmla="val 50000"/>
              <a:gd name="adj2" fmla="val 40712"/>
            </a:avLst>
          </a:prstGeom>
          <a:solidFill>
            <a:schemeClr val="accent1"/>
          </a:solidFill>
          <a:ln w="9525">
            <a:solidFill>
              <a:schemeClr val="tx1"/>
            </a:solidFill>
            <a:miter lim="800000"/>
            <a:headEnd/>
            <a:tailEnd/>
          </a:ln>
        </p:spPr>
        <p:txBody>
          <a:bodyPr wrap="none" anchor="ctr"/>
          <a:lstStyle/>
          <a:p>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4813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85762"/>
                                        </p:tgtEl>
                                        <p:attrNameLst>
                                          <p:attrName>style.visibility</p:attrName>
                                        </p:attrNameLst>
                                      </p:cBhvr>
                                      <p:to>
                                        <p:strVal val="visible"/>
                                      </p:to>
                                    </p:set>
                                    <p:animEffect transition="in" filter="box(in)">
                                      <p:cBhvr>
                                        <p:cTn id="7" dur="500"/>
                                        <p:tgtEl>
                                          <p:spTgt spid="885762"/>
                                        </p:tgtEl>
                                      </p:cBhvr>
                                    </p:animEffect>
                                  </p:childTnLst>
                                </p:cTn>
                              </p:par>
                            </p:childTnLst>
                          </p:cTn>
                        </p:par>
                        <p:par>
                          <p:cTn id="8" fill="hold">
                            <p:stCondLst>
                              <p:cond delay="500"/>
                            </p:stCondLst>
                            <p:childTnLst>
                              <p:par>
                                <p:cTn id="9" presetID="2" presetClass="exit" presetSubtype="4" fill="hold" grpId="0" nodeType="afterEffect">
                                  <p:stCondLst>
                                    <p:cond delay="0"/>
                                  </p:stCondLst>
                                  <p:childTnLst>
                                    <p:anim calcmode="lin" valueType="num">
                                      <p:cBhvr additive="base">
                                        <p:cTn id="10" dur="3000"/>
                                        <p:tgtEl>
                                          <p:spTgt spid="885775"/>
                                        </p:tgtEl>
                                        <p:attrNameLst>
                                          <p:attrName>ppt_x</p:attrName>
                                        </p:attrNameLst>
                                      </p:cBhvr>
                                      <p:tavLst>
                                        <p:tav tm="0">
                                          <p:val>
                                            <p:strVal val="ppt_x"/>
                                          </p:val>
                                        </p:tav>
                                        <p:tav tm="100000">
                                          <p:val>
                                            <p:strVal val="ppt_x"/>
                                          </p:val>
                                        </p:tav>
                                      </p:tavLst>
                                    </p:anim>
                                    <p:anim calcmode="lin" valueType="num">
                                      <p:cBhvr additive="base">
                                        <p:cTn id="11" dur="3000"/>
                                        <p:tgtEl>
                                          <p:spTgt spid="885775"/>
                                        </p:tgtEl>
                                        <p:attrNameLst>
                                          <p:attrName>ppt_y</p:attrName>
                                        </p:attrNameLst>
                                      </p:cBhvr>
                                      <p:tavLst>
                                        <p:tav tm="0">
                                          <p:val>
                                            <p:strVal val="ppt_y"/>
                                          </p:val>
                                        </p:tav>
                                        <p:tav tm="100000">
                                          <p:val>
                                            <p:strVal val="1+ppt_h/2"/>
                                          </p:val>
                                        </p:tav>
                                      </p:tavLst>
                                    </p:anim>
                                    <p:set>
                                      <p:cBhvr>
                                        <p:cTn id="12" dur="1" fill="hold">
                                          <p:stCondLst>
                                            <p:cond delay="2999"/>
                                          </p:stCondLst>
                                        </p:cTn>
                                        <p:tgtEl>
                                          <p:spTgt spid="88577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amond(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4)">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5769"/>
                                        </p:tgtEl>
                                        <p:attrNameLst>
                                          <p:attrName>style.visibility</p:attrName>
                                        </p:attrNameLst>
                                      </p:cBhvr>
                                      <p:to>
                                        <p:strVal val="visible"/>
                                      </p:to>
                                    </p:set>
                                  </p:childTnLst>
                                </p:cTn>
                              </p:par>
                            </p:childTnLst>
                          </p:cTn>
                        </p:par>
                        <p:par>
                          <p:cTn id="32" fill="hold">
                            <p:stCondLst>
                              <p:cond delay="0"/>
                            </p:stCondLst>
                            <p:childTnLst>
                              <p:par>
                                <p:cTn id="33" presetID="6" presetClass="emph" presetSubtype="0" fill="hold" grpId="1" nodeType="afterEffect">
                                  <p:stCondLst>
                                    <p:cond delay="0"/>
                                  </p:stCondLst>
                                  <p:childTnLst>
                                    <p:animScale>
                                      <p:cBhvr>
                                        <p:cTn id="34" dur="2000" fill="hold"/>
                                        <p:tgtEl>
                                          <p:spTgt spid="88576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9" grpId="0"/>
      <p:bldP spid="885769" grpId="1"/>
      <p:bldP spid="88577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295402" y="692696"/>
            <a:ext cx="9601196" cy="1297087"/>
          </a:xfrm>
        </p:spPr>
        <p:txBody>
          <a:bodyPr>
            <a:normAutofit/>
          </a:bodyPr>
          <a:lstStyle/>
          <a:p>
            <a:r>
              <a:rPr lang="zh-CN" altLang="en-US" sz="3200" b="1" dirty="0">
                <a:solidFill>
                  <a:srgbClr val="C00000"/>
                </a:solidFill>
                <a:latin typeface="Calibri" panose="020F0502020204030204" pitchFamily="34" charset="0"/>
                <a:ea typeface="黑体" panose="02010609060101010101" pitchFamily="49" charset="-122"/>
                <a:cs typeface="Calibri" panose="020F0502020204030204" pitchFamily="34" charset="0"/>
              </a:rPr>
              <a:t>美国</a:t>
            </a:r>
            <a:r>
              <a:rPr lang="en-US"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1860</a:t>
            </a:r>
            <a:r>
              <a:rPr lang="zh-CN" altLang="en-US" sz="3200" b="1" dirty="0">
                <a:solidFill>
                  <a:srgbClr val="C00000"/>
                </a:solidFill>
                <a:latin typeface="Calibri" panose="020F0502020204030204" pitchFamily="34" charset="0"/>
                <a:ea typeface="黑体" panose="02010609060101010101" pitchFamily="49" charset="-122"/>
                <a:cs typeface="Calibri" panose="020F0502020204030204" pitchFamily="34" charset="0"/>
              </a:rPr>
              <a:t>年</a:t>
            </a:r>
            <a:r>
              <a:rPr lang="en-US"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~2000</a:t>
            </a:r>
            <a:r>
              <a:rPr lang="zh-CN" altLang="en-US" sz="3200" b="1" dirty="0">
                <a:solidFill>
                  <a:srgbClr val="C00000"/>
                </a:solidFill>
                <a:latin typeface="Calibri" panose="020F0502020204030204" pitchFamily="34" charset="0"/>
                <a:ea typeface="黑体" panose="02010609060101010101" pitchFamily="49" charset="-122"/>
                <a:cs typeface="Calibri" panose="020F0502020204030204" pitchFamily="34" charset="0"/>
              </a:rPr>
              <a:t>年间玉米单位面积产量（蒲式耳</a:t>
            </a:r>
            <a:r>
              <a:rPr lang="en-US"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r>
              <a:rPr lang="zh-CN" altLang="en-US" sz="3200" b="1" dirty="0">
                <a:solidFill>
                  <a:srgbClr val="C00000"/>
                </a:solidFill>
                <a:latin typeface="Calibri" panose="020F0502020204030204" pitchFamily="34" charset="0"/>
                <a:ea typeface="黑体" panose="02010609060101010101" pitchFamily="49" charset="-122"/>
                <a:cs typeface="Calibri" panose="020F0502020204030204" pitchFamily="34" charset="0"/>
              </a:rPr>
              <a:t>英亩）变化图（引自：</a:t>
            </a:r>
            <a:r>
              <a:rPr lang="en-US"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Crow, 1998</a:t>
            </a:r>
            <a:r>
              <a:rPr lang="zh-CN" altLang="en-US" sz="3200" b="1" dirty="0">
                <a:solidFill>
                  <a:srgbClr val="C00000"/>
                </a:solidFill>
                <a:latin typeface="Calibri" panose="020F0502020204030204" pitchFamily="34" charset="0"/>
                <a:ea typeface="黑体" panose="02010609060101010101" pitchFamily="49" charset="-122"/>
                <a:cs typeface="Calibri" panose="020F0502020204030204" pitchFamily="34" charset="0"/>
              </a:rPr>
              <a:t>）</a:t>
            </a:r>
          </a:p>
        </p:txBody>
      </p:sp>
      <p:sp>
        <p:nvSpPr>
          <p:cNvPr id="2" name="灯片编号占位符 1"/>
          <p:cNvSpPr>
            <a:spLocks noGrp="1"/>
          </p:cNvSpPr>
          <p:nvPr>
            <p:ph type="sldNum" sz="quarter" idx="12"/>
          </p:nvPr>
        </p:nvSpPr>
        <p:spPr/>
        <p:txBody>
          <a:bodyPr/>
          <a:lstStyle/>
          <a:p>
            <a:pPr>
              <a:defRPr/>
            </a:pPr>
            <a:fld id="{D337D80A-BB89-4835-AFED-77D646FC530B}" type="slidenum">
              <a:rPr lang="zh-CN" altLang="en-US" smtClean="0"/>
              <a:pPr>
                <a:defRPr/>
              </a:pPr>
              <a:t>47</a:t>
            </a:fld>
            <a:endParaRPr lang="en-US" altLang="zh-CN">
              <a:solidFill>
                <a:srgbClr val="00CCFF"/>
              </a:solidFill>
            </a:endParaRPr>
          </a:p>
        </p:txBody>
      </p:sp>
      <p:pic>
        <p:nvPicPr>
          <p:cNvPr id="4" name="图片 3"/>
          <p:cNvPicPr>
            <a:picLocks noChangeAspect="1"/>
          </p:cNvPicPr>
          <p:nvPr/>
        </p:nvPicPr>
        <p:blipFill>
          <a:blip r:embed="rId2"/>
          <a:stretch>
            <a:fillRect/>
          </a:stretch>
        </p:blipFill>
        <p:spPr>
          <a:xfrm>
            <a:off x="2855640" y="1988840"/>
            <a:ext cx="6048672" cy="4304911"/>
          </a:xfrm>
          <a:prstGeom prst="rect">
            <a:avLst/>
          </a:prstGeom>
        </p:spPr>
      </p:pic>
    </p:spTree>
    <p:extLst>
      <p:ext uri="{BB962C8B-B14F-4D97-AF65-F5344CB8AC3E}">
        <p14:creationId xmlns:p14="http://schemas.microsoft.com/office/powerpoint/2010/main" val="31759931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620688"/>
            <a:ext cx="9601196" cy="1080120"/>
          </a:xfrm>
        </p:spPr>
        <p:txBody>
          <a:bodyPr>
            <a:normAutofit/>
          </a:bodyPr>
          <a:lstStyle/>
          <a:p>
            <a:r>
              <a:rPr lang="zh-CN" altLang="en-US" sz="3600" b="1" dirty="0">
                <a:solidFill>
                  <a:srgbClr val="C00000"/>
                </a:solidFill>
                <a:ea typeface="黑体" panose="02010609060101010101" pitchFamily="49" charset="-122"/>
              </a:rPr>
              <a:t>预测和</a:t>
            </a:r>
            <a:r>
              <a:rPr lang="zh-CN" altLang="en-US" sz="3600" b="1" dirty="0" smtClean="0">
                <a:solidFill>
                  <a:srgbClr val="C00000"/>
                </a:solidFill>
                <a:ea typeface="黑体" panose="02010609060101010101" pitchFamily="49" charset="-122"/>
              </a:rPr>
              <a:t>设计其实贯穿</a:t>
            </a:r>
            <a:r>
              <a:rPr lang="zh-CN" altLang="en-US" sz="3600" b="1" dirty="0">
                <a:solidFill>
                  <a:srgbClr val="C00000"/>
                </a:solidFill>
                <a:ea typeface="黑体" panose="02010609060101010101" pitchFamily="49" charset="-122"/>
              </a:rPr>
              <a:t>于整个育种流程！</a:t>
            </a:r>
          </a:p>
        </p:txBody>
      </p:sp>
      <p:sp>
        <p:nvSpPr>
          <p:cNvPr id="3" name="内容占位符 2"/>
          <p:cNvSpPr>
            <a:spLocks noGrp="1"/>
          </p:cNvSpPr>
          <p:nvPr>
            <p:ph idx="1"/>
          </p:nvPr>
        </p:nvSpPr>
        <p:spPr>
          <a:xfrm>
            <a:off x="1295401" y="1556792"/>
            <a:ext cx="9601196" cy="4679115"/>
          </a:xfrm>
        </p:spPr>
        <p:txBody>
          <a:bodyPr>
            <a:noAutofit/>
          </a:bodyPr>
          <a:lstStyle/>
          <a:p>
            <a:pPr>
              <a:spcAft>
                <a:spcPts val="0"/>
              </a:spcAft>
            </a:pPr>
            <a:r>
              <a:rPr lang="zh-CN" altLang="en-US" dirty="0">
                <a:latin typeface="+mj-lt"/>
                <a:ea typeface="黑体" panose="02010609060101010101" pitchFamily="49" charset="-122"/>
              </a:rPr>
              <a:t>育种为几年乃至十多年之后的农业生产培育优良品种。因此，预测在育种工作中可以说是无处不在。</a:t>
            </a:r>
            <a:endParaRPr lang="en-US" altLang="zh-CN" dirty="0">
              <a:latin typeface="+mj-lt"/>
              <a:ea typeface="黑体" panose="02010609060101010101" pitchFamily="49" charset="-122"/>
            </a:endParaRPr>
          </a:p>
          <a:p>
            <a:pPr>
              <a:spcAft>
                <a:spcPts val="0"/>
              </a:spcAft>
            </a:pPr>
            <a:r>
              <a:rPr lang="zh-CN" altLang="en-US" dirty="0">
                <a:solidFill>
                  <a:schemeClr val="tx2"/>
                </a:solidFill>
                <a:latin typeface="+mj-lt"/>
                <a:ea typeface="黑体" panose="02010609060101010101" pitchFamily="49" charset="-122"/>
              </a:rPr>
              <a:t>育种家需要预测各种环境条件可能发生的变化，以及由此引起的植物生长对各种生物和非生物抗性（或胁迫）的反应与需求；需要预测未来人类需求方面的变化，并由此制订或调整育种目标。</a:t>
            </a:r>
            <a:endParaRPr lang="en-US" altLang="zh-CN" dirty="0">
              <a:solidFill>
                <a:schemeClr val="tx2"/>
              </a:solidFill>
              <a:latin typeface="+mj-lt"/>
              <a:ea typeface="黑体" panose="02010609060101010101" pitchFamily="49" charset="-122"/>
            </a:endParaRPr>
          </a:p>
          <a:p>
            <a:pPr>
              <a:spcAft>
                <a:spcPts val="0"/>
              </a:spcAft>
            </a:pPr>
            <a:r>
              <a:rPr lang="zh-CN" altLang="en-US" dirty="0">
                <a:latin typeface="+mj-lt"/>
                <a:ea typeface="黑体" panose="02010609060101010101" pitchFamily="49" charset="-122"/>
              </a:rPr>
              <a:t>在选择适当的亲本材料配置杂交组合时，需要预测从这些杂交组合产生的分离育种群体中，是否能够选择到符合育种目标的重组基因型；早期分离世代中，在根据个体的各种农艺性状表现进行选择时，需要预测这样的选择是否会提高育种目标基因或基因型的频率，也要预测早期世代的选择对产量、适应性和品质等性状所产生的影响。</a:t>
            </a:r>
            <a:endParaRPr lang="en-US" altLang="zh-CN" dirty="0">
              <a:latin typeface="+mj-lt"/>
              <a:ea typeface="黑体" panose="02010609060101010101" pitchFamily="49" charset="-122"/>
            </a:endParaRPr>
          </a:p>
          <a:p>
            <a:pPr>
              <a:spcAft>
                <a:spcPts val="0"/>
              </a:spcAft>
            </a:pPr>
            <a:r>
              <a:rPr lang="zh-CN" altLang="en-US" dirty="0">
                <a:latin typeface="+mj-lt"/>
                <a:ea typeface="黑体" panose="02010609060101010101" pitchFamily="49" charset="-122"/>
              </a:rPr>
              <a:t>在开展多环境产量和适应性试验时，需要预测多环境试验中表现优异的基因型，以及在农民的土地上表现如何等。</a:t>
            </a:r>
            <a:endParaRPr lang="zh-CN" altLang="zh-CN" dirty="0">
              <a:latin typeface="+mj-lt"/>
              <a:ea typeface="黑体" panose="02010609060101010101" pitchFamily="49" charset="-122"/>
            </a:endParaRPr>
          </a:p>
        </p:txBody>
      </p:sp>
    </p:spTree>
    <p:extLst>
      <p:ext uri="{BB962C8B-B14F-4D97-AF65-F5344CB8AC3E}">
        <p14:creationId xmlns:p14="http://schemas.microsoft.com/office/powerpoint/2010/main" val="37804170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b="1" dirty="0">
                <a:solidFill>
                  <a:srgbClr val="C00000"/>
                </a:solidFill>
                <a:ea typeface="黑体" panose="02010609060101010101" pitchFamily="49" charset="-122"/>
              </a:rPr>
              <a:t>模拟预测的重要性</a:t>
            </a:r>
          </a:p>
        </p:txBody>
      </p:sp>
      <p:sp>
        <p:nvSpPr>
          <p:cNvPr id="3" name="内容占位符 2"/>
          <p:cNvSpPr>
            <a:spLocks noGrp="1"/>
          </p:cNvSpPr>
          <p:nvPr>
            <p:ph idx="1"/>
          </p:nvPr>
        </p:nvSpPr>
        <p:spPr/>
        <p:txBody>
          <a:bodyPr>
            <a:noAutofit/>
          </a:bodyPr>
          <a:lstStyle/>
          <a:p>
            <a:r>
              <a:rPr lang="zh-CN" altLang="zh-CN" dirty="0">
                <a:latin typeface="+mj-lt"/>
                <a:ea typeface="黑体" panose="02010609060101010101" pitchFamily="49" charset="-122"/>
              </a:rPr>
              <a:t>模拟方法可以建立较为真实的遗传模型，在育种家的田间试验之前，对育种程序中的各种因素进行模拟筛选和优化，提出最佳的亲本选配和后代选择策略，</a:t>
            </a:r>
            <a:r>
              <a:rPr lang="zh-CN" altLang="zh-CN" dirty="0">
                <a:solidFill>
                  <a:srgbClr val="3333FF"/>
                </a:solidFill>
                <a:latin typeface="+mj-lt"/>
                <a:ea typeface="黑体" panose="02010609060101010101" pitchFamily="49" charset="-122"/>
              </a:rPr>
              <a:t>从而提高育种过程中的预见性</a:t>
            </a:r>
            <a:r>
              <a:rPr lang="zh-CN" altLang="zh-CN" dirty="0">
                <a:latin typeface="+mj-lt"/>
                <a:ea typeface="黑体" panose="02010609060101010101" pitchFamily="49" charset="-122"/>
              </a:rPr>
              <a:t>。</a:t>
            </a:r>
            <a:endParaRPr lang="en-US" altLang="zh-CN" dirty="0">
              <a:latin typeface="+mj-lt"/>
              <a:ea typeface="黑体" panose="02010609060101010101" pitchFamily="49" charset="-122"/>
            </a:endParaRPr>
          </a:p>
          <a:p>
            <a:r>
              <a:rPr lang="zh-CN" altLang="en-US" dirty="0">
                <a:latin typeface="+mj-lt"/>
                <a:ea typeface="黑体" panose="02010609060101010101" pitchFamily="49" charset="-122"/>
              </a:rPr>
              <a:t>分子生物学和分子遗传学积累的大量遗传数据，使得在基因水平上进行目标性状的选择成为可能。但是，如果没有适当的工具和方法，育种家也难以将这些遗传信息有效地用于常规育种过程中去。</a:t>
            </a:r>
            <a:endParaRPr lang="en-US" altLang="zh-CN" dirty="0">
              <a:latin typeface="+mj-lt"/>
              <a:ea typeface="黑体" panose="02010609060101010101" pitchFamily="49" charset="-122"/>
            </a:endParaRPr>
          </a:p>
          <a:p>
            <a:r>
              <a:rPr lang="zh-CN" altLang="en-US" dirty="0">
                <a:latin typeface="+mj-lt"/>
                <a:ea typeface="黑体" panose="02010609060101010101" pitchFamily="49" charset="-122"/>
              </a:rPr>
              <a:t>育种模拟可以比较不同标记辅助选择方法的育种效率，为育种家提供有效利用遗传信息的途径和方法。</a:t>
            </a:r>
            <a:endParaRPr lang="zh-CN" altLang="zh-CN" dirty="0">
              <a:latin typeface="+mj-lt"/>
              <a:ea typeface="黑体" panose="02010609060101010101" pitchFamily="49" charset="-122"/>
            </a:endParaRPr>
          </a:p>
        </p:txBody>
      </p:sp>
    </p:spTree>
    <p:extLst>
      <p:ext uri="{BB962C8B-B14F-4D97-AF65-F5344CB8AC3E}">
        <p14:creationId xmlns:p14="http://schemas.microsoft.com/office/powerpoint/2010/main" val="2973390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4000" b="1" dirty="0" smtClean="0">
                <a:solidFill>
                  <a:srgbClr val="C00000"/>
                </a:solidFill>
                <a:latin typeface="黑体" panose="02010609060101010101" pitchFamily="49" charset="-122"/>
                <a:ea typeface="黑体" panose="02010609060101010101" pitchFamily="49" charset="-122"/>
              </a:rPr>
              <a:t>报告内容</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noAutofit/>
          </a:bodyPr>
          <a:lstStyle/>
          <a:p>
            <a:r>
              <a:rPr lang="zh-CN" altLang="en-US" sz="2800" dirty="0" smtClean="0">
                <a:solidFill>
                  <a:srgbClr val="3333FF"/>
                </a:solidFill>
                <a:ea typeface="黑体" panose="02010609060101010101" pitchFamily="49" charset="-122"/>
              </a:rPr>
              <a:t>遗传研究群体的分类标准和常见类型</a:t>
            </a:r>
            <a:endParaRPr lang="en-US" altLang="zh-CN" sz="2800" dirty="0" smtClean="0">
              <a:solidFill>
                <a:srgbClr val="3333FF"/>
              </a:solidFill>
              <a:ea typeface="黑体" panose="02010609060101010101" pitchFamily="49" charset="-122"/>
            </a:endParaRPr>
          </a:p>
          <a:p>
            <a:r>
              <a:rPr lang="zh-CN" altLang="en-US" sz="2800" dirty="0" smtClean="0">
                <a:solidFill>
                  <a:srgbClr val="00B0F0"/>
                </a:solidFill>
                <a:ea typeface="黑体" panose="02010609060101010101" pitchFamily="49" charset="-122"/>
              </a:rPr>
              <a:t>基因定位方法与集成遗传分析软件</a:t>
            </a:r>
            <a:endParaRPr lang="en-US" altLang="zh-CN" sz="2800" dirty="0" smtClean="0">
              <a:solidFill>
                <a:srgbClr val="00B0F0"/>
              </a:solidFill>
              <a:ea typeface="黑体" panose="02010609060101010101" pitchFamily="49" charset="-122"/>
            </a:endParaRPr>
          </a:p>
          <a:p>
            <a:r>
              <a:rPr lang="zh-CN" altLang="en-US" sz="2800" dirty="0">
                <a:solidFill>
                  <a:srgbClr val="00B0F0"/>
                </a:solidFill>
                <a:ea typeface="黑体" panose="02010609060101010101" pitchFamily="49" charset="-122"/>
              </a:rPr>
              <a:t>植物育种的一般流程与分子设计</a:t>
            </a:r>
          </a:p>
          <a:p>
            <a:r>
              <a:rPr lang="zh-CN" altLang="en-US" sz="2800" dirty="0">
                <a:solidFill>
                  <a:srgbClr val="00B0F0"/>
                </a:solidFill>
                <a:ea typeface="黑体" panose="02010609060101010101" pitchFamily="49" charset="-122"/>
              </a:rPr>
              <a:t>育种流程和育种方法的仿真模拟工具</a:t>
            </a:r>
          </a:p>
          <a:p>
            <a:r>
              <a:rPr lang="zh-CN" altLang="en-US" sz="2800" dirty="0">
                <a:solidFill>
                  <a:srgbClr val="00B0F0"/>
                </a:solidFill>
                <a:ea typeface="黑体" panose="02010609060101010101" pitchFamily="49" charset="-122"/>
              </a:rPr>
              <a:t>模拟预测和分子设计的育种</a:t>
            </a:r>
            <a:r>
              <a:rPr lang="zh-CN" altLang="en-US" sz="2800" dirty="0" smtClean="0">
                <a:solidFill>
                  <a:srgbClr val="00B0F0"/>
                </a:solidFill>
                <a:ea typeface="黑体" panose="02010609060101010101" pitchFamily="49" charset="-122"/>
              </a:rPr>
              <a:t>应用实例</a:t>
            </a:r>
            <a:endParaRPr lang="zh-CN" altLang="en-US" sz="2800" dirty="0">
              <a:solidFill>
                <a:srgbClr val="00B0F0"/>
              </a:solidFill>
              <a:ea typeface="黑体" panose="02010609060101010101" pitchFamily="49" charset="-122"/>
            </a:endParaRPr>
          </a:p>
        </p:txBody>
      </p:sp>
    </p:spTree>
    <p:extLst>
      <p:ext uri="{BB962C8B-B14F-4D97-AF65-F5344CB8AC3E}">
        <p14:creationId xmlns:p14="http://schemas.microsoft.com/office/powerpoint/2010/main" val="32377963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b="1" dirty="0">
                <a:solidFill>
                  <a:srgbClr val="C00000"/>
                </a:solidFill>
                <a:ea typeface="黑体" panose="02010609060101010101" pitchFamily="49" charset="-122"/>
              </a:rPr>
              <a:t>模拟</a:t>
            </a:r>
            <a:r>
              <a:rPr lang="zh-CN" altLang="en-US" sz="3600" b="1" dirty="0" smtClean="0">
                <a:solidFill>
                  <a:srgbClr val="C00000"/>
                </a:solidFill>
                <a:ea typeface="黑体" panose="02010609060101010101" pitchFamily="49" charset="-122"/>
              </a:rPr>
              <a:t>预测能够解决</a:t>
            </a:r>
            <a:r>
              <a:rPr lang="zh-CN" altLang="en-US" sz="3600" b="1" dirty="0">
                <a:solidFill>
                  <a:srgbClr val="C00000"/>
                </a:solidFill>
                <a:ea typeface="黑体" panose="02010609060101010101" pitchFamily="49" charset="-122"/>
              </a:rPr>
              <a:t>的两类育种问题</a:t>
            </a:r>
            <a:endParaRPr lang="zh-CN" altLang="en-US" sz="3600" b="1" dirty="0">
              <a:solidFill>
                <a:srgbClr val="C00000"/>
              </a:solidFill>
              <a:latin typeface="+mn-lt"/>
              <a:ea typeface="黑体" panose="02010609060101010101" pitchFamily="49" charset="-122"/>
            </a:endParaRPr>
          </a:p>
        </p:txBody>
      </p:sp>
      <p:sp>
        <p:nvSpPr>
          <p:cNvPr id="3" name="内容占位符 2"/>
          <p:cNvSpPr>
            <a:spLocks noGrp="1"/>
          </p:cNvSpPr>
          <p:nvPr>
            <p:ph idx="1"/>
          </p:nvPr>
        </p:nvSpPr>
        <p:spPr>
          <a:xfrm>
            <a:off x="1295401" y="2556932"/>
            <a:ext cx="9601196" cy="3680380"/>
          </a:xfrm>
        </p:spPr>
        <p:txBody>
          <a:bodyPr>
            <a:noAutofit/>
          </a:bodyPr>
          <a:lstStyle/>
          <a:p>
            <a:r>
              <a:rPr lang="zh-CN" altLang="en-US" sz="2800" dirty="0">
                <a:solidFill>
                  <a:srgbClr val="3333FF"/>
                </a:solidFill>
                <a:ea typeface="黑体" panose="02010609060101010101" pitchFamily="49" charset="-122"/>
              </a:rPr>
              <a:t>育种方法的比较和预测（宏观方面或策略性问题）</a:t>
            </a:r>
            <a:endParaRPr lang="en-US" altLang="zh-CN" sz="2800" dirty="0">
              <a:solidFill>
                <a:srgbClr val="3333FF"/>
              </a:solidFill>
              <a:ea typeface="黑体" panose="02010609060101010101" pitchFamily="49" charset="-122"/>
            </a:endParaRPr>
          </a:p>
          <a:p>
            <a:pPr lvl="1"/>
            <a:r>
              <a:rPr lang="zh-CN" altLang="en-US" sz="2400" dirty="0" smtClean="0">
                <a:ea typeface="黑体" panose="02010609060101010101" pitchFamily="49" charset="-122"/>
              </a:rPr>
              <a:t>不同</a:t>
            </a:r>
            <a:r>
              <a:rPr lang="zh-CN" altLang="en-US" sz="2400" dirty="0">
                <a:ea typeface="黑体" panose="02010609060101010101" pitchFamily="49" charset="-122"/>
              </a:rPr>
              <a:t>育种家采用不尽相同的育种方法，理论上或通过田间试验比较不同方法的育种成效是十分困难</a:t>
            </a:r>
            <a:r>
              <a:rPr lang="zh-CN" altLang="en-US" sz="2400" dirty="0" smtClean="0">
                <a:ea typeface="黑体" panose="02010609060101010101" pitchFamily="49" charset="-122"/>
              </a:rPr>
              <a:t>的。能否预测不同育种或选择方法的育种效率、对现有</a:t>
            </a:r>
            <a:r>
              <a:rPr lang="zh-CN" altLang="en-US" sz="2400" dirty="0">
                <a:ea typeface="黑体" panose="02010609060101010101" pitchFamily="49" charset="-122"/>
              </a:rPr>
              <a:t>育种或选择</a:t>
            </a:r>
            <a:r>
              <a:rPr lang="zh-CN" altLang="en-US" sz="2400" dirty="0" smtClean="0">
                <a:ea typeface="黑体" panose="02010609060101010101" pitchFamily="49" charset="-122"/>
              </a:rPr>
              <a:t>方法进行优化？</a:t>
            </a:r>
            <a:endParaRPr lang="en-US" altLang="zh-CN" sz="2400" dirty="0" smtClean="0">
              <a:ea typeface="黑体" panose="02010609060101010101" pitchFamily="49" charset="-122"/>
            </a:endParaRPr>
          </a:p>
          <a:p>
            <a:r>
              <a:rPr lang="zh-CN" altLang="en-US" sz="2800" dirty="0">
                <a:solidFill>
                  <a:srgbClr val="3333FF"/>
                </a:solidFill>
                <a:ea typeface="黑体" panose="02010609060101010101" pitchFamily="49" charset="-122"/>
              </a:rPr>
              <a:t>特定杂交组合和育种材料的预测（微观方面或战术性问题）</a:t>
            </a:r>
            <a:endParaRPr lang="en-US" altLang="zh-CN" sz="2800" dirty="0">
              <a:solidFill>
                <a:srgbClr val="3333FF"/>
              </a:solidFill>
              <a:ea typeface="黑体" panose="02010609060101010101" pitchFamily="49" charset="-122"/>
            </a:endParaRPr>
          </a:p>
          <a:p>
            <a:pPr lvl="1"/>
            <a:r>
              <a:rPr lang="zh-CN" altLang="en-US" sz="2400" dirty="0">
                <a:ea typeface="黑体" panose="02010609060101010101" pitchFamily="49" charset="-122"/>
              </a:rPr>
              <a:t>两</a:t>
            </a:r>
            <a:r>
              <a:rPr lang="zh-CN" altLang="en-US" sz="2400" dirty="0" smtClean="0">
                <a:ea typeface="黑体" panose="02010609060101010101" pitchFamily="49" charset="-122"/>
              </a:rPr>
              <a:t>个亲本的杂交后代中是否存在双向亲的基因型？自交系的一般配合力、两个自交系的特殊配合力是否可以预测？特定杂交组合的最优选择方案（群体规模、什么世代选择哪些性状等）是什么？</a:t>
            </a:r>
            <a:endParaRPr lang="en-US" altLang="zh-CN" sz="2400" dirty="0" smtClean="0">
              <a:ea typeface="黑体" panose="02010609060101010101" pitchFamily="49" charset="-122"/>
            </a:endParaRPr>
          </a:p>
        </p:txBody>
      </p:sp>
    </p:spTree>
    <p:extLst>
      <p:ext uri="{BB962C8B-B14F-4D97-AF65-F5344CB8AC3E}">
        <p14:creationId xmlns:p14="http://schemas.microsoft.com/office/powerpoint/2010/main" val="30251329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620688"/>
            <a:ext cx="9601196" cy="936103"/>
          </a:xfrm>
        </p:spPr>
        <p:txBody>
          <a:bodyPr>
            <a:normAutofit/>
          </a:bodyPr>
          <a:lstStyle/>
          <a:p>
            <a:r>
              <a:rPr lang="zh-CN" altLang="en-US" sz="3600" b="1" dirty="0">
                <a:solidFill>
                  <a:srgbClr val="C00000"/>
                </a:solidFill>
                <a:latin typeface="黑体" panose="02010609060101010101" pitchFamily="49" charset="-122"/>
                <a:ea typeface="黑体" panose="02010609060101010101" pitchFamily="49" charset="-122"/>
              </a:rPr>
              <a:t>分子设计育种（作物学报，</a:t>
            </a:r>
            <a:r>
              <a:rPr lang="en-US" altLang="zh-CN" sz="3600" b="1" dirty="0">
                <a:solidFill>
                  <a:srgbClr val="C00000"/>
                </a:solidFill>
                <a:latin typeface="黑体" panose="02010609060101010101" pitchFamily="49" charset="-122"/>
                <a:ea typeface="黑体" panose="02010609060101010101" pitchFamily="49" charset="-122"/>
              </a:rPr>
              <a:t>2011</a:t>
            </a:r>
            <a:r>
              <a:rPr lang="zh-CN" altLang="en-US" sz="3600" b="1" dirty="0">
                <a:solidFill>
                  <a:srgbClr val="C00000"/>
                </a:solidFill>
                <a:latin typeface="黑体" panose="02010609060101010101" pitchFamily="49" charset="-122"/>
                <a:ea typeface="黑体" panose="02010609060101010101" pitchFamily="49" charset="-122"/>
              </a:rPr>
              <a:t>）</a:t>
            </a:r>
          </a:p>
        </p:txBody>
      </p:sp>
      <p:pic>
        <p:nvPicPr>
          <p:cNvPr id="5" name="图片 4"/>
          <p:cNvPicPr>
            <a:picLocks noChangeAspect="1"/>
          </p:cNvPicPr>
          <p:nvPr/>
        </p:nvPicPr>
        <p:blipFill>
          <a:blip r:embed="rId2"/>
          <a:stretch>
            <a:fillRect/>
          </a:stretch>
        </p:blipFill>
        <p:spPr>
          <a:xfrm>
            <a:off x="911424" y="1700809"/>
            <a:ext cx="10432840" cy="4536503"/>
          </a:xfrm>
          <a:prstGeom prst="rect">
            <a:avLst/>
          </a:prstGeom>
        </p:spPr>
      </p:pic>
    </p:spTree>
    <p:extLst>
      <p:ext uri="{BB962C8B-B14F-4D97-AF65-F5344CB8AC3E}">
        <p14:creationId xmlns:p14="http://schemas.microsoft.com/office/powerpoint/2010/main" val="25587712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b="1" dirty="0">
                <a:solidFill>
                  <a:srgbClr val="C00000"/>
                </a:solidFill>
                <a:latin typeface="黑体" panose="02010609060101010101" pitchFamily="49" charset="-122"/>
                <a:ea typeface="黑体" panose="02010609060101010101" pitchFamily="49" charset="-122"/>
              </a:rPr>
              <a:t>分子设计育种的含义</a:t>
            </a:r>
          </a:p>
        </p:txBody>
      </p:sp>
      <p:sp>
        <p:nvSpPr>
          <p:cNvPr id="3" name="内容占位符 2"/>
          <p:cNvSpPr>
            <a:spLocks noGrp="1"/>
          </p:cNvSpPr>
          <p:nvPr>
            <p:ph idx="1"/>
          </p:nvPr>
        </p:nvSpPr>
        <p:spPr/>
        <p:txBody>
          <a:bodyPr/>
          <a:lstStyle/>
          <a:p>
            <a:r>
              <a:rPr lang="zh-CN" altLang="en-US" dirty="0">
                <a:latin typeface="+mj-lt"/>
                <a:ea typeface="黑体" panose="02010609060101010101" pitchFamily="49" charset="-122"/>
              </a:rPr>
              <a:t>分子设计育种通过多种技术的集成与整合</a:t>
            </a:r>
            <a:r>
              <a:rPr lang="en-US" altLang="zh-CN" dirty="0">
                <a:latin typeface="+mj-lt"/>
                <a:ea typeface="黑体" panose="02010609060101010101" pitchFamily="49" charset="-122"/>
              </a:rPr>
              <a:t>, </a:t>
            </a:r>
            <a:r>
              <a:rPr lang="zh-CN" altLang="en-US" dirty="0">
                <a:latin typeface="+mj-lt"/>
                <a:ea typeface="黑体" panose="02010609060101010101" pitchFamily="49" charset="-122"/>
              </a:rPr>
              <a:t>对育种程序中的诸多因素进行模拟、筛选和优化</a:t>
            </a:r>
            <a:r>
              <a:rPr lang="en-US" altLang="zh-CN" dirty="0">
                <a:latin typeface="+mj-lt"/>
                <a:ea typeface="黑体" panose="02010609060101010101" pitchFamily="49" charset="-122"/>
              </a:rPr>
              <a:t>, </a:t>
            </a:r>
            <a:r>
              <a:rPr lang="zh-CN" altLang="en-US" dirty="0">
                <a:latin typeface="+mj-lt"/>
                <a:ea typeface="黑体" panose="02010609060101010101" pitchFamily="49" charset="-122"/>
              </a:rPr>
              <a:t>提出最佳的</a:t>
            </a:r>
            <a:r>
              <a:rPr lang="zh-CN" altLang="en-US" dirty="0" smtClean="0">
                <a:latin typeface="+mj-lt"/>
                <a:ea typeface="黑体" panose="02010609060101010101" pitchFamily="49" charset="-122"/>
              </a:rPr>
              <a:t>符合</a:t>
            </a:r>
            <a:r>
              <a:rPr lang="zh-CN" altLang="en-US" dirty="0">
                <a:latin typeface="+mj-lt"/>
                <a:ea typeface="黑体" panose="02010609060101010101" pitchFamily="49" charset="-122"/>
              </a:rPr>
              <a:t>育种目标的基因型以及实现目标基因型的亲本选配和后代选择策略</a:t>
            </a:r>
            <a:r>
              <a:rPr lang="en-US" altLang="zh-CN" dirty="0">
                <a:latin typeface="+mj-lt"/>
                <a:ea typeface="黑体" panose="02010609060101010101" pitchFamily="49" charset="-122"/>
              </a:rPr>
              <a:t>, </a:t>
            </a:r>
            <a:r>
              <a:rPr lang="zh-CN" altLang="en-US" dirty="0">
                <a:latin typeface="+mj-lt"/>
                <a:ea typeface="黑体" panose="02010609060101010101" pitchFamily="49" charset="-122"/>
              </a:rPr>
              <a:t>以提高作物育种中的预见性和育种效率</a:t>
            </a:r>
            <a:r>
              <a:rPr lang="en-US" altLang="zh-CN" dirty="0">
                <a:latin typeface="+mj-lt"/>
                <a:ea typeface="黑体" panose="02010609060101010101" pitchFamily="49" charset="-122"/>
              </a:rPr>
              <a:t>, </a:t>
            </a:r>
            <a:r>
              <a:rPr lang="zh-CN" altLang="en-US" dirty="0" smtClean="0">
                <a:latin typeface="+mj-lt"/>
                <a:ea typeface="黑体" panose="02010609060101010101" pitchFamily="49" charset="-122"/>
              </a:rPr>
              <a:t>实现</a:t>
            </a:r>
            <a:r>
              <a:rPr lang="zh-CN" altLang="en-US" dirty="0">
                <a:latin typeface="+mj-lt"/>
                <a:ea typeface="黑体" panose="02010609060101010101" pitchFamily="49" charset="-122"/>
              </a:rPr>
              <a:t>从传统的“经验育种”到定向、高效的“精确育种”的转化。</a:t>
            </a:r>
          </a:p>
        </p:txBody>
      </p:sp>
    </p:spTree>
    <p:extLst>
      <p:ext uri="{BB962C8B-B14F-4D97-AF65-F5344CB8AC3E}">
        <p14:creationId xmlns:p14="http://schemas.microsoft.com/office/powerpoint/2010/main" val="21655941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zh-CN" altLang="en-US" sz="3600" b="1" dirty="0">
                <a:solidFill>
                  <a:srgbClr val="C00000"/>
                </a:solidFill>
                <a:latin typeface="黑体" pitchFamily="2" charset="-122"/>
                <a:ea typeface="黑体" pitchFamily="2" charset="-122"/>
              </a:rPr>
              <a:t>设计育种的理论和技术途径</a:t>
            </a:r>
          </a:p>
        </p:txBody>
      </p:sp>
      <p:sp>
        <p:nvSpPr>
          <p:cNvPr id="13315" name="Rectangle 3"/>
          <p:cNvSpPr>
            <a:spLocks noGrp="1" noChangeArrowheads="1"/>
          </p:cNvSpPr>
          <p:nvPr>
            <p:ph idx="1"/>
          </p:nvPr>
        </p:nvSpPr>
        <p:spPr>
          <a:xfrm>
            <a:off x="1295401" y="2556932"/>
            <a:ext cx="9601196" cy="3608372"/>
          </a:xfrm>
        </p:spPr>
        <p:txBody>
          <a:bodyPr>
            <a:normAutofit lnSpcReduction="10000"/>
          </a:bodyPr>
          <a:lstStyle/>
          <a:p>
            <a:pPr>
              <a:spcBef>
                <a:spcPts val="600"/>
              </a:spcBef>
            </a:pPr>
            <a:r>
              <a:rPr lang="zh-CN" altLang="en-US" dirty="0">
                <a:solidFill>
                  <a:srgbClr val="3333FF"/>
                </a:solidFill>
                <a:latin typeface="Calibri" panose="020F0502020204030204" pitchFamily="34" charset="0"/>
                <a:ea typeface="黑体" pitchFamily="2" charset="-122"/>
                <a:cs typeface="Calibri" panose="020F0502020204030204" pitchFamily="34" charset="0"/>
              </a:rPr>
              <a:t>步骤 </a:t>
            </a:r>
            <a:r>
              <a:rPr lang="en-US" altLang="zh-CN" dirty="0">
                <a:solidFill>
                  <a:srgbClr val="3333FF"/>
                </a:solidFill>
                <a:latin typeface="Calibri" panose="020F0502020204030204" pitchFamily="34" charset="0"/>
                <a:ea typeface="Calibri" panose="020F0502020204030204" pitchFamily="34" charset="0"/>
                <a:cs typeface="Calibri" panose="020F0502020204030204" pitchFamily="34" charset="0"/>
              </a:rPr>
              <a:t>1</a:t>
            </a:r>
            <a:r>
              <a:rPr lang="zh-CN" altLang="en-US" dirty="0">
                <a:solidFill>
                  <a:srgbClr val="3333FF"/>
                </a:solidFill>
                <a:latin typeface="Calibri" panose="020F0502020204030204" pitchFamily="34" charset="0"/>
                <a:ea typeface="黑体" pitchFamily="2" charset="-122"/>
                <a:cs typeface="Calibri" panose="020F0502020204030204" pitchFamily="34" charset="0"/>
              </a:rPr>
              <a:t>：找基因 </a:t>
            </a:r>
            <a:r>
              <a:rPr lang="en-US" altLang="zh-CN" dirty="0">
                <a:solidFill>
                  <a:srgbClr val="3333FF"/>
                </a:solidFill>
                <a:latin typeface="Calibri" panose="020F0502020204030204" pitchFamily="34" charset="0"/>
                <a:ea typeface="Calibri" panose="020F0502020204030204" pitchFamily="34" charset="0"/>
                <a:cs typeface="Calibri" panose="020F0502020204030204" pitchFamily="34" charset="0"/>
              </a:rPr>
              <a:t>(</a:t>
            </a:r>
            <a:r>
              <a:rPr lang="zh-CN" altLang="en-US" dirty="0">
                <a:solidFill>
                  <a:srgbClr val="3333FF"/>
                </a:solidFill>
                <a:latin typeface="Calibri" panose="020F0502020204030204" pitchFamily="34" charset="0"/>
                <a:ea typeface="黑体" pitchFamily="2" charset="-122"/>
                <a:cs typeface="Calibri" panose="020F0502020204030204" pitchFamily="34" charset="0"/>
              </a:rPr>
              <a:t>生产品种的原材料</a:t>
            </a:r>
            <a:r>
              <a:rPr lang="en-US" altLang="zh-CN" dirty="0">
                <a:solidFill>
                  <a:srgbClr val="3333FF"/>
                </a:solidFill>
                <a:latin typeface="Calibri" panose="020F0502020204030204" pitchFamily="34" charset="0"/>
                <a:ea typeface="Calibri" panose="020F0502020204030204" pitchFamily="34" charset="0"/>
                <a:cs typeface="Calibri" panose="020F0502020204030204" pitchFamily="34" charset="0"/>
              </a:rPr>
              <a:t>)</a:t>
            </a:r>
            <a:r>
              <a:rPr lang="zh-CN" altLang="en-US" dirty="0">
                <a:latin typeface="Calibri" panose="020F0502020204030204" pitchFamily="34" charset="0"/>
                <a:ea typeface="黑体" pitchFamily="2" charset="-122"/>
                <a:cs typeface="Calibri" panose="020F0502020204030204" pitchFamily="34" charset="0"/>
              </a:rPr>
              <a:t>，包括构建作图群体、筛选多态性标记、构建标记连锁图谱、评价数量性状的表现型和</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2" charset="-122"/>
                <a:cs typeface="Calibri" panose="020F0502020204030204" pitchFamily="34" charset="0"/>
              </a:rPr>
              <a:t>分析等。</a:t>
            </a:r>
            <a:endParaRPr lang="en-US" altLang="zh-CN" dirty="0">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zh-CN" altLang="en-US" dirty="0">
                <a:solidFill>
                  <a:srgbClr val="3333FF"/>
                </a:solidFill>
                <a:latin typeface="Calibri" panose="020F0502020204030204" pitchFamily="34" charset="0"/>
                <a:ea typeface="黑体" pitchFamily="2" charset="-122"/>
                <a:cs typeface="Calibri" panose="020F0502020204030204" pitchFamily="34" charset="0"/>
              </a:rPr>
              <a:t>步骤 </a:t>
            </a:r>
            <a:r>
              <a:rPr lang="en-US" altLang="zh-CN" dirty="0">
                <a:solidFill>
                  <a:srgbClr val="3333FF"/>
                </a:solidFill>
                <a:latin typeface="Calibri" panose="020F0502020204030204" pitchFamily="34" charset="0"/>
                <a:ea typeface="Calibri" panose="020F0502020204030204" pitchFamily="34" charset="0"/>
                <a:cs typeface="Calibri" panose="020F0502020204030204" pitchFamily="34" charset="0"/>
              </a:rPr>
              <a:t>2</a:t>
            </a:r>
            <a:r>
              <a:rPr lang="zh-CN" altLang="en-US" dirty="0">
                <a:solidFill>
                  <a:srgbClr val="3333FF"/>
                </a:solidFill>
                <a:latin typeface="Calibri" panose="020F0502020204030204" pitchFamily="34" charset="0"/>
                <a:ea typeface="黑体" pitchFamily="2" charset="-122"/>
                <a:cs typeface="Calibri" panose="020F0502020204030204" pitchFamily="34" charset="0"/>
              </a:rPr>
              <a:t>：找目标 </a:t>
            </a:r>
            <a:r>
              <a:rPr lang="en-US" altLang="zh-CN" dirty="0">
                <a:solidFill>
                  <a:srgbClr val="3333FF"/>
                </a:solidFill>
                <a:latin typeface="Calibri" panose="020F0502020204030204" pitchFamily="34" charset="0"/>
                <a:ea typeface="Calibri" panose="020F0502020204030204" pitchFamily="34" charset="0"/>
                <a:cs typeface="Calibri" panose="020F0502020204030204" pitchFamily="34" charset="0"/>
              </a:rPr>
              <a:t>(</a:t>
            </a:r>
            <a:r>
              <a:rPr lang="zh-CN" altLang="en-US" dirty="0">
                <a:solidFill>
                  <a:srgbClr val="3333FF"/>
                </a:solidFill>
                <a:latin typeface="Calibri" panose="020F0502020204030204" pitchFamily="34" charset="0"/>
                <a:ea typeface="黑体" pitchFamily="2" charset="-122"/>
                <a:cs typeface="Calibri" panose="020F0502020204030204" pitchFamily="34" charset="0"/>
              </a:rPr>
              <a:t>设计品种原型</a:t>
            </a:r>
            <a:r>
              <a:rPr lang="en-US" altLang="zh-CN" dirty="0">
                <a:solidFill>
                  <a:srgbClr val="3333FF"/>
                </a:solidFill>
                <a:latin typeface="Calibri" panose="020F0502020204030204" pitchFamily="34" charset="0"/>
                <a:ea typeface="Calibri" panose="020F0502020204030204" pitchFamily="34" charset="0"/>
                <a:cs typeface="Calibri" panose="020F0502020204030204" pitchFamily="34" charset="0"/>
              </a:rPr>
              <a:t>)</a:t>
            </a:r>
            <a:r>
              <a:rPr lang="zh-CN" altLang="en-US" dirty="0">
                <a:latin typeface="Calibri" panose="020F0502020204030204" pitchFamily="34" charset="0"/>
                <a:ea typeface="黑体" pitchFamily="2" charset="-122"/>
                <a:cs typeface="Calibri" panose="020F0502020204030204" pitchFamily="34" charset="0"/>
              </a:rPr>
              <a:t>，利用已经鉴定出的</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2" charset="-122"/>
                <a:cs typeface="Calibri" panose="020F0502020204030204" pitchFamily="34" charset="0"/>
              </a:rPr>
              <a:t>在染色体上的位置、遗传效应、</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2" charset="-122"/>
                <a:cs typeface="Calibri" panose="020F0502020204030204" pitchFamily="34" charset="0"/>
              </a:rPr>
              <a:t>之间的互作、</a:t>
            </a:r>
            <a:r>
              <a:rPr lang="en-US" altLang="zh-CN" dirty="0">
                <a:latin typeface="Calibri" panose="020F0502020204030204" pitchFamily="34" charset="0"/>
                <a:ea typeface="Calibri" panose="020F0502020204030204" pitchFamily="34" charset="0"/>
                <a:cs typeface="Calibri" panose="020F0502020204030204" pitchFamily="34" charset="0"/>
              </a:rPr>
              <a:t>QTL</a:t>
            </a:r>
            <a:r>
              <a:rPr lang="zh-CN" altLang="en-US" dirty="0">
                <a:latin typeface="Calibri" panose="020F0502020204030204" pitchFamily="34" charset="0"/>
                <a:ea typeface="黑体" pitchFamily="2" charset="-122"/>
                <a:cs typeface="Calibri" panose="020F0502020204030204" pitchFamily="34" charset="0"/>
              </a:rPr>
              <a:t>与背景亲本和环境之间的互作等，模拟预测各种可能基因型的表现型，从中选择符合特定育种目标的基因型。</a:t>
            </a:r>
            <a:endParaRPr lang="en-US" altLang="zh-CN" dirty="0">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zh-CN" altLang="en-US" dirty="0">
                <a:solidFill>
                  <a:srgbClr val="3333FF"/>
                </a:solidFill>
                <a:latin typeface="Calibri" panose="020F0502020204030204" pitchFamily="34" charset="0"/>
                <a:ea typeface="黑体" pitchFamily="2" charset="-122"/>
                <a:cs typeface="Calibri" panose="020F0502020204030204" pitchFamily="34" charset="0"/>
              </a:rPr>
              <a:t>步骤 </a:t>
            </a:r>
            <a:r>
              <a:rPr lang="en-US" altLang="zh-CN" dirty="0">
                <a:solidFill>
                  <a:srgbClr val="3333FF"/>
                </a:solidFill>
                <a:latin typeface="Calibri" panose="020F0502020204030204" pitchFamily="34" charset="0"/>
                <a:ea typeface="Calibri" panose="020F0502020204030204" pitchFamily="34" charset="0"/>
                <a:cs typeface="Calibri" panose="020F0502020204030204" pitchFamily="34" charset="0"/>
              </a:rPr>
              <a:t>3</a:t>
            </a:r>
            <a:r>
              <a:rPr lang="zh-CN" altLang="en-US" dirty="0">
                <a:solidFill>
                  <a:srgbClr val="3333FF"/>
                </a:solidFill>
                <a:latin typeface="Calibri" panose="020F0502020204030204" pitchFamily="34" charset="0"/>
                <a:ea typeface="黑体" pitchFamily="2" charset="-122"/>
                <a:cs typeface="Calibri" panose="020F0502020204030204" pitchFamily="34" charset="0"/>
              </a:rPr>
              <a:t>：找途径 </a:t>
            </a:r>
            <a:r>
              <a:rPr lang="en-US" altLang="zh-CN" dirty="0">
                <a:solidFill>
                  <a:srgbClr val="3333FF"/>
                </a:solidFill>
                <a:latin typeface="Calibri" panose="020F0502020204030204" pitchFamily="34" charset="0"/>
                <a:ea typeface="Calibri" panose="020F0502020204030204" pitchFamily="34" charset="0"/>
                <a:cs typeface="Calibri" panose="020F0502020204030204" pitchFamily="34" charset="0"/>
              </a:rPr>
              <a:t>(</a:t>
            </a:r>
            <a:r>
              <a:rPr lang="zh-CN" altLang="en-US" dirty="0">
                <a:solidFill>
                  <a:srgbClr val="3333FF"/>
                </a:solidFill>
                <a:latin typeface="Calibri" panose="020F0502020204030204" pitchFamily="34" charset="0"/>
                <a:ea typeface="黑体" pitchFamily="2" charset="-122"/>
                <a:cs typeface="Calibri" panose="020F0502020204030204" pitchFamily="34" charset="0"/>
              </a:rPr>
              <a:t>制定设计方案</a:t>
            </a:r>
            <a:r>
              <a:rPr lang="en-US" altLang="zh-CN" dirty="0">
                <a:solidFill>
                  <a:srgbClr val="3333FF"/>
                </a:solidFill>
                <a:latin typeface="Calibri" panose="020F0502020204030204" pitchFamily="34" charset="0"/>
                <a:ea typeface="Calibri" panose="020F0502020204030204" pitchFamily="34" charset="0"/>
                <a:cs typeface="Calibri" panose="020F0502020204030204" pitchFamily="34" charset="0"/>
              </a:rPr>
              <a:t>)</a:t>
            </a:r>
            <a:r>
              <a:rPr lang="zh-CN" altLang="en-US" dirty="0">
                <a:latin typeface="Calibri" panose="020F0502020204030204" pitchFamily="34" charset="0"/>
                <a:ea typeface="黑体" pitchFamily="2" charset="-122"/>
                <a:cs typeface="Calibri" panose="020F0502020204030204" pitchFamily="34" charset="0"/>
              </a:rPr>
              <a:t>，设计不同的育种方案 </a:t>
            </a:r>
            <a:r>
              <a:rPr lang="en-US" altLang="zh-CN" dirty="0">
                <a:latin typeface="Calibri" panose="020F0502020204030204" pitchFamily="34" charset="0"/>
                <a:ea typeface="Calibri" panose="020F0502020204030204" pitchFamily="34" charset="0"/>
                <a:cs typeface="Calibri" panose="020F0502020204030204" pitchFamily="34" charset="0"/>
              </a:rPr>
              <a:t>(</a:t>
            </a:r>
            <a:r>
              <a:rPr lang="zh-CN" altLang="en-US" dirty="0">
                <a:latin typeface="Calibri" panose="020F0502020204030204" pitchFamily="34" charset="0"/>
                <a:ea typeface="黑体" pitchFamily="2" charset="-122"/>
                <a:cs typeface="Calibri" panose="020F0502020204030204" pitchFamily="34" charset="0"/>
              </a:rPr>
              <a:t>包括杂交和后代选择</a:t>
            </a:r>
            <a:r>
              <a:rPr lang="en-US" altLang="zh-CN" dirty="0">
                <a:latin typeface="Calibri" panose="020F0502020204030204" pitchFamily="34" charset="0"/>
                <a:ea typeface="Calibri" panose="020F0502020204030204" pitchFamily="34" charset="0"/>
                <a:cs typeface="Calibri" panose="020F0502020204030204" pitchFamily="34" charset="0"/>
              </a:rPr>
              <a:t>)</a:t>
            </a:r>
            <a:r>
              <a:rPr lang="zh-CN" altLang="en-US" dirty="0">
                <a:latin typeface="Calibri" panose="020F0502020204030204" pitchFamily="34" charset="0"/>
                <a:ea typeface="黑体" pitchFamily="2" charset="-122"/>
                <a:cs typeface="Calibri" panose="020F0502020204030204" pitchFamily="34" charset="0"/>
              </a:rPr>
              <a:t>，模拟真实育种过程，选择最佳育种方案，最终通过育种实践获得设计品种。</a:t>
            </a:r>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785069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5402" y="620689"/>
            <a:ext cx="9601196" cy="864095"/>
          </a:xfrm>
        </p:spPr>
        <p:txBody>
          <a:bodyPr>
            <a:normAutofit/>
          </a:bodyPr>
          <a:lstStyle/>
          <a:p>
            <a:r>
              <a:rPr lang="zh-CN" altLang="zh-CN" sz="3600" b="1" dirty="0">
                <a:solidFill>
                  <a:srgbClr val="C00000"/>
                </a:solidFill>
                <a:latin typeface="黑体" pitchFamily="2" charset="-122"/>
                <a:ea typeface="黑体" pitchFamily="2" charset="-122"/>
              </a:rPr>
              <a:t>作物分子设计育种流程图</a:t>
            </a:r>
            <a:endParaRPr lang="zh-CN" altLang="en-US" sz="3600" b="1" dirty="0">
              <a:solidFill>
                <a:srgbClr val="C00000"/>
              </a:solidFill>
              <a:latin typeface="黑体" pitchFamily="2" charset="-122"/>
              <a:ea typeface="黑体" pitchFamily="2" charset="-122"/>
            </a:endParaRPr>
          </a:p>
        </p:txBody>
      </p:sp>
      <p:sp>
        <p:nvSpPr>
          <p:cNvPr id="261157" name="Rectangle 37"/>
          <p:cNvSpPr>
            <a:spLocks noChangeArrowheads="1"/>
          </p:cNvSpPr>
          <p:nvPr/>
        </p:nvSpPr>
        <p:spPr bwMode="auto">
          <a:xfrm>
            <a:off x="952504"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61171" name="Picture 51"/>
          <p:cNvPicPr>
            <a:picLocks noChangeAspect="1" noChangeArrowheads="1"/>
          </p:cNvPicPr>
          <p:nvPr/>
        </p:nvPicPr>
        <p:blipFill>
          <a:blip r:embed="rId2" cstate="print"/>
          <a:srcRect/>
          <a:stretch>
            <a:fillRect/>
          </a:stretch>
        </p:blipFill>
        <p:spPr bwMode="auto">
          <a:xfrm>
            <a:off x="1775520" y="1340768"/>
            <a:ext cx="8640960" cy="5522497"/>
          </a:xfrm>
          <a:prstGeom prst="rect">
            <a:avLst/>
          </a:prstGeom>
          <a:noFill/>
          <a:ln w="9525">
            <a:noFill/>
            <a:miter lim="800000"/>
            <a:headEnd/>
            <a:tailEnd/>
          </a:ln>
          <a:effectLst/>
        </p:spPr>
      </p:pic>
    </p:spTree>
    <p:extLst>
      <p:ext uri="{BB962C8B-B14F-4D97-AF65-F5344CB8AC3E}">
        <p14:creationId xmlns:p14="http://schemas.microsoft.com/office/powerpoint/2010/main" val="10910491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4000" b="1" dirty="0" smtClean="0">
                <a:solidFill>
                  <a:srgbClr val="C00000"/>
                </a:solidFill>
                <a:latin typeface="黑体" panose="02010609060101010101" pitchFamily="49" charset="-122"/>
                <a:ea typeface="黑体" panose="02010609060101010101" pitchFamily="49" charset="-122"/>
              </a:rPr>
              <a:t>报告内容</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noAutofit/>
          </a:bodyPr>
          <a:lstStyle/>
          <a:p>
            <a:r>
              <a:rPr lang="zh-CN" altLang="en-US" sz="2800" dirty="0">
                <a:solidFill>
                  <a:srgbClr val="00B0F0"/>
                </a:solidFill>
                <a:ea typeface="黑体" panose="02010609060101010101" pitchFamily="49" charset="-122"/>
              </a:rPr>
              <a:t>遗传研究群体的分类标准和常见类型</a:t>
            </a:r>
            <a:endParaRPr lang="en-US" altLang="zh-CN" sz="2800" dirty="0">
              <a:solidFill>
                <a:srgbClr val="00B0F0"/>
              </a:solidFill>
              <a:ea typeface="黑体" panose="02010609060101010101" pitchFamily="49" charset="-122"/>
            </a:endParaRPr>
          </a:p>
          <a:p>
            <a:r>
              <a:rPr lang="zh-CN" altLang="en-US" sz="2800" dirty="0">
                <a:solidFill>
                  <a:srgbClr val="00B0F0"/>
                </a:solidFill>
                <a:ea typeface="黑体" panose="02010609060101010101" pitchFamily="49" charset="-122"/>
              </a:rPr>
              <a:t>基因定位方法与集成遗传分析软件</a:t>
            </a:r>
            <a:endParaRPr lang="en-US" altLang="zh-CN" sz="2800" dirty="0">
              <a:solidFill>
                <a:srgbClr val="00B0F0"/>
              </a:solidFill>
              <a:ea typeface="黑体" panose="02010609060101010101" pitchFamily="49" charset="-122"/>
            </a:endParaRPr>
          </a:p>
          <a:p>
            <a:r>
              <a:rPr lang="zh-CN" altLang="en-US" sz="2800" dirty="0">
                <a:solidFill>
                  <a:srgbClr val="00B0F0"/>
                </a:solidFill>
                <a:ea typeface="黑体" panose="02010609060101010101" pitchFamily="49" charset="-122"/>
              </a:rPr>
              <a:t>植物育种的一般流程与分子设计</a:t>
            </a:r>
          </a:p>
          <a:p>
            <a:r>
              <a:rPr lang="zh-CN" altLang="en-US" sz="2800" dirty="0">
                <a:solidFill>
                  <a:srgbClr val="3333FF"/>
                </a:solidFill>
                <a:ea typeface="黑体" panose="02010609060101010101" pitchFamily="49" charset="-122"/>
              </a:rPr>
              <a:t>育种流程和育种方法的仿真模拟工具</a:t>
            </a:r>
          </a:p>
          <a:p>
            <a:r>
              <a:rPr lang="zh-CN" altLang="en-US" sz="2800" dirty="0">
                <a:solidFill>
                  <a:srgbClr val="00B0F0"/>
                </a:solidFill>
                <a:ea typeface="黑体" panose="02010609060101010101" pitchFamily="49" charset="-122"/>
              </a:rPr>
              <a:t>模拟预测和分子设计的育种</a:t>
            </a:r>
            <a:r>
              <a:rPr lang="zh-CN" altLang="en-US" sz="2800" dirty="0" smtClean="0">
                <a:solidFill>
                  <a:srgbClr val="00B0F0"/>
                </a:solidFill>
                <a:ea typeface="黑体" panose="02010609060101010101" pitchFamily="49" charset="-122"/>
              </a:rPr>
              <a:t>应用实例</a:t>
            </a:r>
            <a:endParaRPr lang="zh-CN" altLang="en-US" sz="2800" dirty="0">
              <a:solidFill>
                <a:srgbClr val="00B0F0"/>
              </a:solidFill>
              <a:ea typeface="黑体" panose="02010609060101010101" pitchFamily="49" charset="-122"/>
            </a:endParaRPr>
          </a:p>
        </p:txBody>
      </p:sp>
    </p:spTree>
    <p:extLst>
      <p:ext uri="{BB962C8B-B14F-4D97-AF65-F5344CB8AC3E}">
        <p14:creationId xmlns:p14="http://schemas.microsoft.com/office/powerpoint/2010/main" val="35754648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a:bodyPr>
          <a:lstStyle/>
          <a:p>
            <a:r>
              <a:rPr lang="zh-CN" altLang="en-US" sz="3600" b="1" dirty="0">
                <a:solidFill>
                  <a:srgbClr val="C00000"/>
                </a:solidFill>
                <a:latin typeface="Calibri" panose="020F0502020204030204" pitchFamily="34" charset="0"/>
                <a:ea typeface="黑体" pitchFamily="2" charset="-122"/>
                <a:cs typeface="Calibri" panose="020F0502020204030204" pitchFamily="34" charset="0"/>
              </a:rPr>
              <a:t>新型遗传和育种模拟预测平台</a:t>
            </a:r>
            <a:r>
              <a:rPr lang="en-US" altLang="zh-CN" sz="3600" b="1" dirty="0" err="1">
                <a:solidFill>
                  <a:srgbClr val="C00000"/>
                </a:solidFill>
                <a:latin typeface="Calibri" panose="020F0502020204030204" pitchFamily="34" charset="0"/>
                <a:ea typeface="黑体" pitchFamily="2" charset="-122"/>
                <a:cs typeface="Calibri" panose="020F0502020204030204" pitchFamily="34" charset="0"/>
              </a:rPr>
              <a:t>Blib</a:t>
            </a:r>
            <a:endParaRPr lang="zh-CN" altLang="en-US" sz="3600" b="1" dirty="0">
              <a:solidFill>
                <a:srgbClr val="C00000"/>
              </a:solidFill>
              <a:latin typeface="Calibri" panose="020F0502020204030204" pitchFamily="34" charset="0"/>
              <a:ea typeface="黑体" pitchFamily="2" charset="-122"/>
              <a:cs typeface="Calibri" panose="020F0502020204030204" pitchFamily="34" charset="0"/>
            </a:endParaRPr>
          </a:p>
        </p:txBody>
      </p:sp>
      <p:pic>
        <p:nvPicPr>
          <p:cNvPr id="2" name="图片 1"/>
          <p:cNvPicPr>
            <a:picLocks noChangeAspect="1"/>
          </p:cNvPicPr>
          <p:nvPr/>
        </p:nvPicPr>
        <p:blipFill>
          <a:blip r:embed="rId3"/>
          <a:stretch>
            <a:fillRect/>
          </a:stretch>
        </p:blipFill>
        <p:spPr>
          <a:xfrm>
            <a:off x="1415481" y="2636912"/>
            <a:ext cx="9361040" cy="3219404"/>
          </a:xfrm>
          <a:prstGeom prst="rect">
            <a:avLst/>
          </a:prstGeom>
        </p:spPr>
      </p:pic>
    </p:spTree>
    <p:extLst>
      <p:ext uri="{BB962C8B-B14F-4D97-AF65-F5344CB8AC3E}">
        <p14:creationId xmlns:p14="http://schemas.microsoft.com/office/powerpoint/2010/main" val="393506985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a:bodyPr>
          <a:lstStyle/>
          <a:p>
            <a:r>
              <a:rPr lang="zh-CN" altLang="en-US" sz="3600" b="1" dirty="0">
                <a:solidFill>
                  <a:srgbClr val="C00000"/>
                </a:solidFill>
                <a:latin typeface="黑体" pitchFamily="2" charset="-122"/>
                <a:ea typeface="黑体" pitchFamily="2" charset="-122"/>
              </a:rPr>
              <a:t>两个核心的衍生数据类型</a:t>
            </a:r>
          </a:p>
        </p:txBody>
      </p:sp>
      <p:sp>
        <p:nvSpPr>
          <p:cNvPr id="2" name="内容占位符 1"/>
          <p:cNvSpPr>
            <a:spLocks noGrp="1"/>
          </p:cNvSpPr>
          <p:nvPr>
            <p:ph idx="1"/>
          </p:nvPr>
        </p:nvSpPr>
        <p:spPr>
          <a:xfrm>
            <a:off x="1295401" y="2556932"/>
            <a:ext cx="9601196" cy="3536364"/>
          </a:xfrm>
        </p:spPr>
        <p:txBody>
          <a:bodyPr/>
          <a:lstStyle/>
          <a:p>
            <a:r>
              <a:rPr lang="zh-CN" altLang="zh-CN" sz="2800" dirty="0">
                <a:latin typeface="Calibri" panose="020F0502020204030204" pitchFamily="34" charset="0"/>
                <a:ea typeface="黑体" panose="02010609060101010101" pitchFamily="49" charset="-122"/>
                <a:cs typeface="Calibri" panose="020F0502020204030204" pitchFamily="34" charset="0"/>
              </a:rPr>
              <a:t>为了便于对不同物种的遗传育种过程进行建模、模拟和预测，我们构建了一个适合于所有物种</a:t>
            </a:r>
            <a:r>
              <a:rPr lang="zh-CN" altLang="zh-CN" sz="2800" dirty="0" smtClean="0">
                <a:latin typeface="Calibri" panose="020F0502020204030204" pitchFamily="34" charset="0"/>
                <a:ea typeface="黑体" panose="02010609060101010101" pitchFamily="49" charset="-122"/>
                <a:cs typeface="Calibri" panose="020F0502020204030204" pitchFamily="34" charset="0"/>
              </a:rPr>
              <a:t>的</a:t>
            </a:r>
            <a:r>
              <a:rPr lang="zh-CN" altLang="en-US" sz="2800" dirty="0" smtClean="0">
                <a:latin typeface="Calibri" panose="020F0502020204030204" pitchFamily="34" charset="0"/>
                <a:ea typeface="黑体" panose="02010609060101010101" pitchFamily="49" charset="-122"/>
                <a:cs typeface="Calibri" panose="020F0502020204030204" pitchFamily="34" charset="0"/>
              </a:rPr>
              <a:t>通用</a:t>
            </a:r>
            <a:r>
              <a:rPr lang="zh-CN" altLang="zh-CN" sz="2800" dirty="0" smtClean="0">
                <a:latin typeface="Calibri" panose="020F0502020204030204" pitchFamily="34" charset="0"/>
                <a:ea typeface="黑体" panose="02010609060101010101" pitchFamily="49" charset="-122"/>
                <a:cs typeface="Calibri" panose="020F0502020204030204" pitchFamily="34" charset="0"/>
              </a:rPr>
              <a:t>核心</a:t>
            </a:r>
            <a:r>
              <a:rPr lang="zh-CN" altLang="zh-CN" sz="2800" dirty="0">
                <a:latin typeface="Calibri" panose="020F0502020204030204" pitchFamily="34" charset="0"/>
                <a:ea typeface="黑体" panose="02010609060101010101" pitchFamily="49" charset="-122"/>
                <a:cs typeface="Calibri" panose="020F0502020204030204" pitchFamily="34" charset="0"/>
              </a:rPr>
              <a:t>函数库，称之为</a:t>
            </a:r>
            <a:r>
              <a:rPr lang="en-US" altLang="zh-CN" sz="2800" dirty="0" err="1">
                <a:latin typeface="Calibri" panose="020F0502020204030204" pitchFamily="34" charset="0"/>
                <a:ea typeface="黑体" panose="02010609060101010101" pitchFamily="49" charset="-122"/>
                <a:cs typeface="Calibri" panose="020F0502020204030204" pitchFamily="34" charset="0"/>
              </a:rPr>
              <a:t>Blib</a:t>
            </a:r>
            <a:r>
              <a:rPr lang="zh-CN" altLang="zh-CN" sz="2800" dirty="0" smtClean="0">
                <a:latin typeface="Calibri" panose="020F0502020204030204" pitchFamily="34" charset="0"/>
                <a:ea typeface="黑体" panose="02010609060101010101" pitchFamily="49" charset="-122"/>
                <a:cs typeface="Calibri" panose="020F0502020204030204" pitchFamily="34" charset="0"/>
              </a:rPr>
              <a:t>。</a:t>
            </a:r>
            <a:endParaRPr lang="en-US" altLang="zh-CN" sz="2800" dirty="0" smtClean="0">
              <a:latin typeface="Calibri" panose="020F0502020204030204" pitchFamily="34" charset="0"/>
              <a:ea typeface="黑体" panose="02010609060101010101" pitchFamily="49" charset="-122"/>
              <a:cs typeface="Calibri" panose="020F0502020204030204" pitchFamily="34" charset="0"/>
            </a:endParaRPr>
          </a:p>
          <a:p>
            <a:r>
              <a:rPr lang="en-US" altLang="zh-CN" sz="2800" dirty="0" err="1" smtClean="0">
                <a:latin typeface="Calibri" panose="020F0502020204030204" pitchFamily="34" charset="0"/>
                <a:ea typeface="黑体" panose="02010609060101010101" pitchFamily="49" charset="-122"/>
                <a:cs typeface="Calibri" panose="020F0502020204030204" pitchFamily="34" charset="0"/>
              </a:rPr>
              <a:t>Blib</a:t>
            </a:r>
            <a:r>
              <a:rPr lang="zh-CN" altLang="zh-CN" sz="2800" dirty="0">
                <a:latin typeface="Calibri" panose="020F0502020204030204" pitchFamily="34" charset="0"/>
                <a:ea typeface="黑体" panose="02010609060101010101" pitchFamily="49" charset="-122"/>
                <a:cs typeface="Calibri" panose="020F0502020204030204" pitchFamily="34" charset="0"/>
              </a:rPr>
              <a:t>采用</a:t>
            </a:r>
            <a:r>
              <a:rPr lang="en-US" altLang="zh-CN" sz="2800" dirty="0">
                <a:latin typeface="Calibri" panose="020F0502020204030204" pitchFamily="34" charset="0"/>
                <a:ea typeface="黑体" panose="02010609060101010101" pitchFamily="49" charset="-122"/>
                <a:cs typeface="Calibri" panose="020F0502020204030204" pitchFamily="34" charset="0"/>
              </a:rPr>
              <a:t>Fortran 90/95</a:t>
            </a:r>
            <a:r>
              <a:rPr lang="zh-CN" altLang="zh-CN" sz="2800" dirty="0">
                <a:latin typeface="Calibri" panose="020F0502020204030204" pitchFamily="34" charset="0"/>
                <a:ea typeface="黑体" panose="02010609060101010101" pitchFamily="49" charset="-122"/>
                <a:cs typeface="Calibri" panose="020F0502020204030204" pitchFamily="34" charset="0"/>
              </a:rPr>
              <a:t>计算机语言编写，用</a:t>
            </a:r>
            <a:r>
              <a:rPr lang="en-US" altLang="zh-CN" sz="2800" dirty="0">
                <a:latin typeface="Calibri" panose="020F0502020204030204" pitchFamily="34" charset="0"/>
                <a:ea typeface="黑体" panose="02010609060101010101" pitchFamily="49" charset="-122"/>
                <a:cs typeface="Calibri" panose="020F0502020204030204" pitchFamily="34" charset="0"/>
              </a:rPr>
              <a:t>Fortran</a:t>
            </a:r>
            <a:r>
              <a:rPr lang="zh-CN" altLang="zh-CN" sz="2800" dirty="0">
                <a:latin typeface="Calibri" panose="020F0502020204030204" pitchFamily="34" charset="0"/>
                <a:ea typeface="黑体" panose="02010609060101010101" pitchFamily="49" charset="-122"/>
                <a:cs typeface="Calibri" panose="020F0502020204030204" pitchFamily="34" charset="0"/>
              </a:rPr>
              <a:t>中的</a:t>
            </a:r>
            <a:r>
              <a:rPr lang="en-US" altLang="zh-CN" sz="2800" dirty="0">
                <a:latin typeface="Calibri" panose="020F0502020204030204" pitchFamily="34" charset="0"/>
                <a:ea typeface="黑体" panose="02010609060101010101" pitchFamily="49" charset="-122"/>
                <a:cs typeface="Calibri" panose="020F0502020204030204" pitchFamily="34" charset="0"/>
              </a:rPr>
              <a:t>Type</a:t>
            </a:r>
            <a:r>
              <a:rPr lang="zh-CN" altLang="zh-CN" sz="2800" dirty="0">
                <a:latin typeface="Calibri" panose="020F0502020204030204" pitchFamily="34" charset="0"/>
                <a:ea typeface="黑体" panose="02010609060101010101" pitchFamily="49" charset="-122"/>
                <a:cs typeface="Calibri" panose="020F0502020204030204" pitchFamily="34" charset="0"/>
              </a:rPr>
              <a:t>定义了两个新的衍生变量，一个称为</a:t>
            </a:r>
            <a:r>
              <a:rPr lang="en-US" altLang="zh-CN" sz="2800" dirty="0" err="1">
                <a:latin typeface="Calibri" panose="020F0502020204030204" pitchFamily="34" charset="0"/>
                <a:ea typeface="黑体" panose="02010609060101010101" pitchFamily="49" charset="-122"/>
                <a:cs typeface="Calibri" panose="020F0502020204030204" pitchFamily="34" charset="0"/>
              </a:rPr>
              <a:t>Gmodel</a:t>
            </a:r>
            <a:r>
              <a:rPr lang="zh-CN" altLang="zh-CN" sz="2800" dirty="0">
                <a:latin typeface="Calibri" panose="020F0502020204030204" pitchFamily="34" charset="0"/>
                <a:ea typeface="黑体" panose="02010609060101010101" pitchFamily="49" charset="-122"/>
                <a:cs typeface="Calibri" panose="020F0502020204030204" pitchFamily="34" charset="0"/>
              </a:rPr>
              <a:t>，用于定义与环境、性状、基因和遗传效应等因素相关的所有信息；一个称为</a:t>
            </a:r>
            <a:r>
              <a:rPr lang="en-US" altLang="zh-CN" sz="2800" dirty="0">
                <a:latin typeface="Calibri" panose="020F0502020204030204" pitchFamily="34" charset="0"/>
                <a:ea typeface="黑体" panose="02010609060101010101" pitchFamily="49" charset="-122"/>
                <a:cs typeface="Calibri" panose="020F0502020204030204" pitchFamily="34" charset="0"/>
              </a:rPr>
              <a:t>Population</a:t>
            </a:r>
            <a:r>
              <a:rPr lang="zh-CN" altLang="zh-CN" sz="2800" dirty="0">
                <a:latin typeface="Calibri" panose="020F0502020204030204" pitchFamily="34" charset="0"/>
                <a:ea typeface="黑体" panose="02010609060101010101" pitchFamily="49" charset="-122"/>
                <a:cs typeface="Calibri" panose="020F0502020204030204" pitchFamily="34" charset="0"/>
              </a:rPr>
              <a:t>，用于定义遗传育种群体</a:t>
            </a:r>
            <a:r>
              <a:rPr lang="zh-CN" altLang="zh-CN" sz="2800" dirty="0" smtClean="0">
                <a:latin typeface="Calibri" panose="020F0502020204030204" pitchFamily="34" charset="0"/>
                <a:ea typeface="黑体" panose="02010609060101010101" pitchFamily="49" charset="-122"/>
                <a:cs typeface="Calibri" panose="020F0502020204030204" pitchFamily="34" charset="0"/>
              </a:rPr>
              <a:t>。</a:t>
            </a:r>
            <a:endParaRPr lang="zh-CN" altLang="en-US" sz="2800" dirty="0">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255350142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a:bodyPr>
          <a:lstStyle/>
          <a:p>
            <a:r>
              <a:rPr lang="zh-CN" altLang="en-US" sz="3600" b="1" dirty="0">
                <a:solidFill>
                  <a:srgbClr val="C00000"/>
                </a:solidFill>
                <a:latin typeface="黑体" pitchFamily="2" charset="-122"/>
                <a:ea typeface="黑体" pitchFamily="2" charset="-122"/>
              </a:rPr>
              <a:t>可以</a:t>
            </a:r>
            <a:r>
              <a:rPr lang="zh-CN" altLang="en-US" sz="3600" b="1" dirty="0" smtClean="0">
                <a:solidFill>
                  <a:srgbClr val="C00000"/>
                </a:solidFill>
                <a:latin typeface="黑体" pitchFamily="2" charset="-122"/>
                <a:ea typeface="黑体" pitchFamily="2" charset="-122"/>
              </a:rPr>
              <a:t>定义所有的遗传模型和遗传效应</a:t>
            </a:r>
            <a:endParaRPr lang="zh-CN" altLang="en-US" sz="3600" b="1" dirty="0">
              <a:solidFill>
                <a:srgbClr val="C00000"/>
              </a:solidFill>
              <a:latin typeface="黑体" pitchFamily="2" charset="-122"/>
              <a:ea typeface="黑体" pitchFamily="2" charset="-122"/>
            </a:endParaRPr>
          </a:p>
        </p:txBody>
      </p:sp>
      <p:sp>
        <p:nvSpPr>
          <p:cNvPr id="2" name="内容占位符 1"/>
          <p:cNvSpPr>
            <a:spLocks noGrp="1"/>
          </p:cNvSpPr>
          <p:nvPr>
            <p:ph idx="1"/>
          </p:nvPr>
        </p:nvSpPr>
        <p:spPr/>
        <p:txBody>
          <a:bodyPr>
            <a:normAutofit/>
          </a:bodyPr>
          <a:lstStyle/>
          <a:p>
            <a:r>
              <a:rPr lang="en-US" altLang="zh-CN" sz="2800" dirty="0" err="1" smtClean="0">
                <a:latin typeface="Calibri" panose="020F0502020204030204" pitchFamily="34" charset="0"/>
                <a:ea typeface="黑体" panose="02010609060101010101" pitchFamily="49" charset="-122"/>
                <a:cs typeface="Calibri" panose="020F0502020204030204" pitchFamily="34" charset="0"/>
              </a:rPr>
              <a:t>Gmodel</a:t>
            </a:r>
            <a:r>
              <a:rPr lang="zh-CN" altLang="zh-CN" sz="2800" dirty="0">
                <a:latin typeface="Calibri" panose="020F0502020204030204" pitchFamily="34" charset="0"/>
                <a:ea typeface="黑体" panose="02010609060101010101" pitchFamily="49" charset="-122"/>
                <a:cs typeface="Calibri" panose="020F0502020204030204" pitchFamily="34" charset="0"/>
              </a:rPr>
              <a:t>几乎可以涵盖所有的遗传模型，包括</a:t>
            </a:r>
            <a:r>
              <a:rPr lang="zh-CN" altLang="zh-CN" sz="2800" dirty="0">
                <a:solidFill>
                  <a:schemeClr val="tx2"/>
                </a:solidFill>
                <a:latin typeface="Calibri" panose="020F0502020204030204" pitchFamily="34" charset="0"/>
                <a:ea typeface="黑体" panose="02010609060101010101" pitchFamily="49" charset="-122"/>
                <a:cs typeface="Calibri" panose="020F0502020204030204" pitchFamily="34" charset="0"/>
              </a:rPr>
              <a:t>细胞质效应</a:t>
            </a:r>
            <a:r>
              <a:rPr lang="zh-CN" altLang="zh-CN" sz="2800" dirty="0">
                <a:latin typeface="Calibri" panose="020F0502020204030204" pitchFamily="34" charset="0"/>
                <a:ea typeface="黑体" panose="02010609060101010101" pitchFamily="49" charset="-122"/>
                <a:cs typeface="Calibri" panose="020F0502020204030204" pitchFamily="34" charset="0"/>
              </a:rPr>
              <a:t>、加性</a:t>
            </a:r>
            <a:r>
              <a:rPr lang="en-US" altLang="zh-CN" sz="2800" dirty="0">
                <a:latin typeface="Calibri" panose="020F0502020204030204" pitchFamily="34" charset="0"/>
                <a:ea typeface="黑体" panose="02010609060101010101" pitchFamily="49" charset="-122"/>
                <a:cs typeface="Calibri" panose="020F0502020204030204" pitchFamily="34" charset="0"/>
              </a:rPr>
              <a:t>-</a:t>
            </a:r>
            <a:r>
              <a:rPr lang="zh-CN" altLang="zh-CN" sz="2800" dirty="0">
                <a:latin typeface="Calibri" panose="020F0502020204030204" pitchFamily="34" charset="0"/>
                <a:ea typeface="黑体" panose="02010609060101010101" pitchFamily="49" charset="-122"/>
                <a:cs typeface="Calibri" panose="020F0502020204030204" pitchFamily="34" charset="0"/>
              </a:rPr>
              <a:t>显性效应模型、加性</a:t>
            </a:r>
            <a:r>
              <a:rPr lang="en-US" altLang="zh-CN" sz="2800" dirty="0">
                <a:latin typeface="Calibri" panose="020F0502020204030204" pitchFamily="34" charset="0"/>
                <a:ea typeface="黑体" panose="02010609060101010101" pitchFamily="49" charset="-122"/>
                <a:cs typeface="Calibri" panose="020F0502020204030204" pitchFamily="34" charset="0"/>
              </a:rPr>
              <a:t>-</a:t>
            </a:r>
            <a:r>
              <a:rPr lang="zh-CN" altLang="zh-CN" sz="2800" dirty="0">
                <a:latin typeface="Calibri" panose="020F0502020204030204" pitchFamily="34" charset="0"/>
                <a:ea typeface="黑体" panose="02010609060101010101" pitchFamily="49" charset="-122"/>
                <a:cs typeface="Calibri" panose="020F0502020204030204" pitchFamily="34" charset="0"/>
              </a:rPr>
              <a:t>显性</a:t>
            </a:r>
            <a:r>
              <a:rPr lang="en-US" altLang="zh-CN" sz="2800" dirty="0">
                <a:latin typeface="Calibri" panose="020F0502020204030204" pitchFamily="34" charset="0"/>
                <a:ea typeface="黑体" panose="02010609060101010101" pitchFamily="49" charset="-122"/>
                <a:cs typeface="Calibri" panose="020F0502020204030204" pitchFamily="34" charset="0"/>
              </a:rPr>
              <a:t>-</a:t>
            </a:r>
            <a:r>
              <a:rPr lang="zh-CN" altLang="zh-CN" sz="2800" dirty="0">
                <a:latin typeface="Calibri" panose="020F0502020204030204" pitchFamily="34" charset="0"/>
                <a:ea typeface="黑体" panose="02010609060101010101" pitchFamily="49" charset="-122"/>
                <a:cs typeface="Calibri" panose="020F0502020204030204" pitchFamily="34" charset="0"/>
              </a:rPr>
              <a:t>上位性效应模型</a:t>
            </a:r>
            <a:r>
              <a:rPr lang="zh-CN" altLang="zh-CN" sz="2800" dirty="0" smtClean="0">
                <a:latin typeface="Calibri" panose="020F0502020204030204" pitchFamily="34" charset="0"/>
                <a:ea typeface="黑体" panose="02010609060101010101" pitchFamily="49" charset="-122"/>
                <a:cs typeface="Calibri" panose="020F0502020204030204" pitchFamily="34" charset="0"/>
              </a:rPr>
              <a:t>、</a:t>
            </a:r>
            <a:r>
              <a:rPr lang="zh-CN" altLang="en-US" sz="2800" dirty="0" smtClean="0">
                <a:latin typeface="Calibri" panose="020F0502020204030204" pitchFamily="34" charset="0"/>
                <a:ea typeface="黑体" panose="02010609060101010101" pitchFamily="49" charset="-122"/>
                <a:cs typeface="Calibri" panose="020F0502020204030204" pitchFamily="34" charset="0"/>
              </a:rPr>
              <a:t>基因与环境互作、</a:t>
            </a:r>
            <a:r>
              <a:rPr lang="zh-CN" altLang="zh-CN" sz="2800" dirty="0" smtClean="0">
                <a:latin typeface="Calibri" panose="020F0502020204030204" pitchFamily="34" charset="0"/>
                <a:ea typeface="黑体" panose="02010609060101010101" pitchFamily="49" charset="-122"/>
                <a:cs typeface="Calibri" panose="020F0502020204030204" pitchFamily="34" charset="0"/>
              </a:rPr>
              <a:t>遗传</a:t>
            </a:r>
            <a:r>
              <a:rPr lang="zh-CN" altLang="zh-CN" sz="2800" dirty="0">
                <a:latin typeface="Calibri" panose="020F0502020204030204" pitchFamily="34" charset="0"/>
                <a:ea typeface="黑体" panose="02010609060101010101" pitchFamily="49" charset="-122"/>
                <a:cs typeface="Calibri" panose="020F0502020204030204" pitchFamily="34" charset="0"/>
              </a:rPr>
              <a:t>连锁、复等位基因、一因多效、显性和共显性分子标记、细胞质突变、核</a:t>
            </a:r>
            <a:r>
              <a:rPr lang="zh-CN" altLang="zh-CN" sz="2800" dirty="0" smtClean="0">
                <a:latin typeface="Calibri" panose="020F0502020204030204" pitchFamily="34" charset="0"/>
                <a:ea typeface="黑体" panose="02010609060101010101" pitchFamily="49" charset="-122"/>
                <a:cs typeface="Calibri" panose="020F0502020204030204" pitchFamily="34" charset="0"/>
              </a:rPr>
              <a:t>基因突变</a:t>
            </a:r>
            <a:r>
              <a:rPr lang="zh-CN" altLang="en-US" sz="2800" dirty="0">
                <a:latin typeface="Calibri" panose="020F0502020204030204" pitchFamily="34" charset="0"/>
                <a:ea typeface="黑体" panose="02010609060101010101" pitchFamily="49" charset="-122"/>
                <a:cs typeface="Calibri" panose="020F0502020204030204" pitchFamily="34" charset="0"/>
              </a:rPr>
              <a:t>、</a:t>
            </a:r>
            <a:r>
              <a:rPr lang="zh-CN" altLang="en-US" sz="2800" dirty="0">
                <a:solidFill>
                  <a:schemeClr val="tx2"/>
                </a:solidFill>
                <a:latin typeface="Calibri" panose="020F0502020204030204" pitchFamily="34" charset="0"/>
                <a:ea typeface="黑体" panose="02010609060101010101" pitchFamily="49" charset="-122"/>
                <a:cs typeface="Calibri" panose="020F0502020204030204" pitchFamily="34" charset="0"/>
              </a:rPr>
              <a:t>细胞质与核基因互作效应</a:t>
            </a:r>
            <a:r>
              <a:rPr lang="zh-CN" altLang="zh-CN" sz="2800" dirty="0" smtClean="0">
                <a:latin typeface="Calibri" panose="020F0502020204030204" pitchFamily="34" charset="0"/>
                <a:ea typeface="黑体" panose="02010609060101010101" pitchFamily="49" charset="-122"/>
                <a:cs typeface="Calibri" panose="020F0502020204030204" pitchFamily="34" charset="0"/>
              </a:rPr>
              <a:t>、</a:t>
            </a:r>
            <a:r>
              <a:rPr lang="zh-CN" altLang="zh-CN" sz="2800" dirty="0">
                <a:solidFill>
                  <a:schemeClr val="tx2"/>
                </a:solidFill>
                <a:latin typeface="Calibri" panose="020F0502020204030204" pitchFamily="34" charset="0"/>
                <a:ea typeface="黑体" panose="02010609060101010101" pitchFamily="49" charset="-122"/>
                <a:cs typeface="Calibri" panose="020F0502020204030204" pitchFamily="34" charset="0"/>
              </a:rPr>
              <a:t>雌雄配子育</a:t>
            </a:r>
            <a:r>
              <a:rPr lang="zh-CN" altLang="zh-CN" sz="2800" dirty="0" smtClean="0">
                <a:solidFill>
                  <a:schemeClr val="tx2"/>
                </a:solidFill>
                <a:latin typeface="Calibri" panose="020F0502020204030204" pitchFamily="34" charset="0"/>
                <a:ea typeface="黑体" panose="02010609060101010101" pitchFamily="49" charset="-122"/>
                <a:cs typeface="Calibri" panose="020F0502020204030204" pitchFamily="34" charset="0"/>
              </a:rPr>
              <a:t>性</a:t>
            </a:r>
            <a:r>
              <a:rPr lang="zh-CN" altLang="zh-CN" sz="2800" dirty="0" smtClean="0">
                <a:latin typeface="Calibri" panose="020F0502020204030204" pitchFamily="34" charset="0"/>
                <a:ea typeface="黑体" panose="02010609060101010101" pitchFamily="49" charset="-122"/>
                <a:cs typeface="Calibri" panose="020F0502020204030204" pitchFamily="34" charset="0"/>
              </a:rPr>
              <a:t>等。</a:t>
            </a:r>
            <a:endParaRPr lang="zh-CN" altLang="en-US" sz="2800" dirty="0">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0033105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a:bodyPr>
          <a:lstStyle/>
          <a:p>
            <a:r>
              <a:rPr lang="zh-CN" altLang="en-US" sz="3600" b="1" dirty="0">
                <a:solidFill>
                  <a:srgbClr val="C00000"/>
                </a:solidFill>
                <a:latin typeface="黑体" pitchFamily="2" charset="-122"/>
                <a:ea typeface="黑体" pitchFamily="2" charset="-122"/>
              </a:rPr>
              <a:t>可以模拟出所有遗传和育种群体</a:t>
            </a:r>
          </a:p>
        </p:txBody>
      </p:sp>
      <p:sp>
        <p:nvSpPr>
          <p:cNvPr id="2" name="内容占位符 1"/>
          <p:cNvSpPr>
            <a:spLocks noGrp="1"/>
          </p:cNvSpPr>
          <p:nvPr>
            <p:ph idx="1"/>
          </p:nvPr>
        </p:nvSpPr>
        <p:spPr/>
        <p:txBody>
          <a:bodyPr>
            <a:normAutofit/>
          </a:bodyPr>
          <a:lstStyle/>
          <a:p>
            <a:r>
              <a:rPr lang="zh-CN" altLang="en-US" sz="2800" dirty="0" smtClean="0">
                <a:latin typeface="Calibri" panose="020F0502020204030204" pitchFamily="34" charset="0"/>
                <a:ea typeface="黑体" panose="02010609060101010101" pitchFamily="49" charset="-122"/>
              </a:rPr>
              <a:t>自交群体、随机交配群体、无性系繁殖群体</a:t>
            </a:r>
            <a:endParaRPr lang="en-US" altLang="zh-CN" sz="2800" dirty="0" smtClean="0">
              <a:latin typeface="Calibri" panose="020F0502020204030204" pitchFamily="34" charset="0"/>
              <a:ea typeface="黑体" panose="02010609060101010101" pitchFamily="49" charset="-122"/>
            </a:endParaRPr>
          </a:p>
          <a:p>
            <a:r>
              <a:rPr lang="zh-CN" altLang="en-US" sz="2800" dirty="0" smtClean="0">
                <a:latin typeface="Calibri" panose="020F0502020204030204" pitchFamily="34" charset="0"/>
                <a:ea typeface="黑体" panose="02010609060101010101" pitchFamily="49" charset="-122"/>
              </a:rPr>
              <a:t>单交群体、回交群体、三交群体、双交群体</a:t>
            </a:r>
            <a:endParaRPr lang="en-US" altLang="zh-CN" sz="2800" dirty="0" smtClean="0">
              <a:latin typeface="Calibri" panose="020F0502020204030204" pitchFamily="34" charset="0"/>
              <a:ea typeface="黑体" panose="02010609060101010101" pitchFamily="49" charset="-122"/>
            </a:endParaRPr>
          </a:p>
          <a:p>
            <a:r>
              <a:rPr lang="zh-CN" altLang="en-US" sz="2800" dirty="0" smtClean="0">
                <a:latin typeface="Calibri" panose="020F0502020204030204" pitchFamily="34" charset="0"/>
                <a:ea typeface="黑体" panose="02010609060101010101" pitchFamily="49" charset="-122"/>
              </a:rPr>
              <a:t>有选择群体、无选择群体等等</a:t>
            </a:r>
            <a:endParaRPr lang="en-US" altLang="zh-CN" sz="2800" dirty="0" smtClean="0">
              <a:latin typeface="Calibri" panose="020F0502020204030204" pitchFamily="34" charset="0"/>
              <a:ea typeface="黑体" panose="02010609060101010101" pitchFamily="49" charset="-122"/>
            </a:endParaRPr>
          </a:p>
          <a:p>
            <a:endParaRPr lang="zh-CN" altLang="en-US" sz="2800" dirty="0">
              <a:latin typeface="Calibri" panose="020F0502020204030204" pitchFamily="34" charset="0"/>
              <a:ea typeface="黑体" panose="02010609060101010101" pitchFamily="49" charset="-122"/>
            </a:endParaRPr>
          </a:p>
        </p:txBody>
      </p:sp>
    </p:spTree>
    <p:extLst>
      <p:ext uri="{BB962C8B-B14F-4D97-AF65-F5344CB8AC3E}">
        <p14:creationId xmlns:p14="http://schemas.microsoft.com/office/powerpoint/2010/main" val="366012197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zh-CN" sz="4000" b="1" dirty="0" smtClean="0">
                <a:solidFill>
                  <a:srgbClr val="C00000"/>
                </a:solidFill>
                <a:latin typeface="黑体" panose="02010609060101010101" pitchFamily="49" charset="-122"/>
                <a:ea typeface="黑体" panose="02010609060101010101" pitchFamily="49" charset="-122"/>
              </a:rPr>
              <a:t>遗传</a:t>
            </a:r>
            <a:r>
              <a:rPr lang="zh-CN" altLang="zh-CN" sz="4000" b="1" dirty="0">
                <a:solidFill>
                  <a:srgbClr val="C00000"/>
                </a:solidFill>
                <a:latin typeface="黑体" panose="02010609060101010101" pitchFamily="49" charset="-122"/>
                <a:ea typeface="黑体" panose="02010609060101010101" pitchFamily="49" charset="-122"/>
              </a:rPr>
              <a:t>研究群体</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noAutofit/>
          </a:bodyPr>
          <a:lstStyle/>
          <a:p>
            <a:r>
              <a:rPr lang="zh-CN" altLang="en-US" dirty="0">
                <a:ea typeface="黑体" panose="02010609060101010101" pitchFamily="49" charset="-122"/>
              </a:rPr>
              <a:t>群体是具有共同特征的一些个体组成的集合。生物群体有时可能包含所有的生物个体，如人、动物、植物、微生物等的种群。</a:t>
            </a:r>
            <a:endParaRPr lang="en-US" altLang="zh-CN" dirty="0">
              <a:ea typeface="黑体" panose="02010609060101010101" pitchFamily="49" charset="-122"/>
            </a:endParaRPr>
          </a:p>
          <a:p>
            <a:r>
              <a:rPr lang="zh-CN" altLang="en-US" dirty="0">
                <a:ea typeface="黑体" panose="02010609060101010101" pitchFamily="49" charset="-122"/>
              </a:rPr>
              <a:t>遗传学研究中的群体，一般指生物的一个种、一个包含变异的品种或一个品种群，甚至是一些个体作为亲本杂交后的特定世代等等。</a:t>
            </a:r>
            <a:r>
              <a:rPr lang="zh-CN" altLang="en-US" b="1" dirty="0">
                <a:solidFill>
                  <a:srgbClr val="3333FF"/>
                </a:solidFill>
                <a:ea typeface="黑体" panose="02010609060101010101" pitchFamily="49" charset="-122"/>
              </a:rPr>
              <a:t>组成遗传群体的个体或家系一般具有特定的亲缘关系。</a:t>
            </a:r>
            <a:endParaRPr lang="en-US" altLang="zh-CN" b="1" dirty="0">
              <a:solidFill>
                <a:srgbClr val="3333FF"/>
              </a:solidFill>
              <a:ea typeface="黑体" panose="02010609060101010101" pitchFamily="49" charset="-122"/>
            </a:endParaRPr>
          </a:p>
          <a:p>
            <a:r>
              <a:rPr lang="zh-CN" altLang="en-US" dirty="0">
                <a:ea typeface="黑体" panose="02010609060101010101" pitchFamily="49" charset="-122"/>
              </a:rPr>
              <a:t>任何遗传研究，都离不开由不同基因型个体组成的一个或多个遗传群体。决定遗传群体优劣的因素有很多，创建适当的群体是有效开展遗传研究的重要前提。</a:t>
            </a:r>
            <a:endParaRPr lang="en-US" altLang="zh-CN" dirty="0">
              <a:ea typeface="黑体" panose="02010609060101010101" pitchFamily="49" charset="-122"/>
            </a:endParaRPr>
          </a:p>
        </p:txBody>
      </p:sp>
    </p:spTree>
    <p:extLst>
      <p:ext uri="{BB962C8B-B14F-4D97-AF65-F5344CB8AC3E}">
        <p14:creationId xmlns:p14="http://schemas.microsoft.com/office/powerpoint/2010/main" val="194167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基于</a:t>
            </a:r>
            <a:r>
              <a:rPr lang="en-US" altLang="zh-CN" sz="3600" b="1" dirty="0" err="1">
                <a:solidFill>
                  <a:srgbClr val="C00000"/>
                </a:solidFill>
                <a:latin typeface="Calibri" panose="020F0502020204030204" pitchFamily="34" charset="0"/>
                <a:ea typeface="黑体" panose="02010609060101010101" pitchFamily="49" charset="-122"/>
                <a:cs typeface="Calibri" panose="020F0502020204030204" pitchFamily="34" charset="0"/>
              </a:rPr>
              <a:t>Blib</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的植物育种模拟平台</a:t>
            </a:r>
            <a:r>
              <a:rPr lang="en-US" altLang="zh-CN"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ISB</a:t>
            </a:r>
            <a:endPar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endParaRPr>
          </a:p>
        </p:txBody>
      </p:sp>
      <p:sp>
        <p:nvSpPr>
          <p:cNvPr id="4" name="内容占位符 3"/>
          <p:cNvSpPr>
            <a:spLocks noGrp="1"/>
          </p:cNvSpPr>
          <p:nvPr>
            <p:ph idx="1"/>
          </p:nvPr>
        </p:nvSpPr>
        <p:spPr/>
        <p:txBody>
          <a:bodyPr>
            <a:noAutofit/>
          </a:bodyPr>
          <a:lstStyle/>
          <a:p>
            <a:pPr>
              <a:spcBef>
                <a:spcPts val="506"/>
              </a:spcBef>
              <a:spcAft>
                <a:spcPts val="506"/>
              </a:spcAft>
            </a:pPr>
            <a:r>
              <a:rPr lang="zh-CN" altLang="en-US" sz="2800" dirty="0">
                <a:latin typeface="Calibri" panose="020F0502020204030204" pitchFamily="34" charset="0"/>
                <a:ea typeface="黑体" panose="02010609060101010101" pitchFamily="49" charset="-122"/>
                <a:cs typeface="Calibri" panose="020F0502020204030204" pitchFamily="34" charset="0"/>
              </a:rPr>
              <a:t>植物育种模拟平台</a:t>
            </a:r>
            <a:r>
              <a:rPr lang="en-US" altLang="zh-CN" sz="2800" dirty="0">
                <a:latin typeface="Calibri" panose="020F0502020204030204" pitchFamily="34" charset="0"/>
                <a:ea typeface="黑体" panose="02010609060101010101" pitchFamily="49" charset="-122"/>
                <a:cs typeface="Calibri" panose="020F0502020204030204" pitchFamily="34" charset="0"/>
              </a:rPr>
              <a:t>ISB</a:t>
            </a:r>
            <a:r>
              <a:rPr lang="zh-CN" altLang="en-US" sz="2800" dirty="0">
                <a:latin typeface="Calibri" panose="020F0502020204030204" pitchFamily="34" charset="0"/>
                <a:ea typeface="黑体" panose="02010609060101010101" pitchFamily="49" charset="-122"/>
                <a:cs typeface="Calibri" panose="020F0502020204030204" pitchFamily="34" charset="0"/>
              </a:rPr>
              <a:t>是基于通用模拟预测平台</a:t>
            </a:r>
            <a:r>
              <a:rPr lang="en-US" altLang="zh-CN" sz="2800" dirty="0" err="1">
                <a:latin typeface="Calibri" panose="020F0502020204030204" pitchFamily="34" charset="0"/>
                <a:ea typeface="黑体" panose="02010609060101010101" pitchFamily="49" charset="-122"/>
                <a:cs typeface="Calibri" panose="020F0502020204030204" pitchFamily="34" charset="0"/>
              </a:rPr>
              <a:t>Blib</a:t>
            </a:r>
            <a:r>
              <a:rPr lang="zh-CN" altLang="en-US" sz="2800" dirty="0">
                <a:latin typeface="Calibri" panose="020F0502020204030204" pitchFamily="34" charset="0"/>
                <a:ea typeface="黑体" panose="02010609060101010101" pitchFamily="49" charset="-122"/>
                <a:cs typeface="Calibri" panose="020F0502020204030204" pitchFamily="34" charset="0"/>
              </a:rPr>
              <a:t>的一个应用模块。</a:t>
            </a:r>
            <a:endParaRPr lang="en-US" altLang="zh-CN" sz="2800" dirty="0">
              <a:latin typeface="Calibri" panose="020F0502020204030204" pitchFamily="34" charset="0"/>
              <a:ea typeface="黑体" panose="02010609060101010101" pitchFamily="49" charset="-122"/>
              <a:cs typeface="Calibri" panose="020F0502020204030204" pitchFamily="34" charset="0"/>
            </a:endParaRPr>
          </a:p>
          <a:p>
            <a:pPr>
              <a:spcBef>
                <a:spcPts val="506"/>
              </a:spcBef>
              <a:spcAft>
                <a:spcPts val="506"/>
              </a:spcAft>
            </a:pPr>
            <a:r>
              <a:rPr lang="en-US" altLang="zh-CN" sz="2800" dirty="0">
                <a:latin typeface="Calibri" panose="020F0502020204030204" pitchFamily="34" charset="0"/>
                <a:ea typeface="黑体" panose="02010609060101010101" pitchFamily="49" charset="-122"/>
                <a:cs typeface="Calibri" panose="020F0502020204030204" pitchFamily="34" charset="0"/>
              </a:rPr>
              <a:t>ISB</a:t>
            </a:r>
            <a:r>
              <a:rPr lang="zh-CN" altLang="en-US" sz="2800" dirty="0">
                <a:latin typeface="Calibri" panose="020F0502020204030204" pitchFamily="34" charset="0"/>
                <a:ea typeface="黑体" panose="02010609060101010101" pitchFamily="49" charset="-122"/>
                <a:cs typeface="Calibri" panose="020F0502020204030204" pitchFamily="34" charset="0"/>
              </a:rPr>
              <a:t>可以同时开展</a:t>
            </a:r>
            <a:r>
              <a:rPr lang="zh-CN" altLang="en-US" sz="3200" dirty="0">
                <a:solidFill>
                  <a:srgbClr val="3333FF"/>
                </a:solidFill>
                <a:latin typeface="Calibri" panose="020F0502020204030204" pitchFamily="34" charset="0"/>
                <a:ea typeface="黑体" panose="02010609060101010101" pitchFamily="49" charset="-122"/>
                <a:cs typeface="Calibri" panose="020F0502020204030204" pitchFamily="34" charset="0"/>
              </a:rPr>
              <a:t>纯系品种、杂种品种和无性系品种</a:t>
            </a:r>
            <a:r>
              <a:rPr lang="zh-CN" altLang="en-US" sz="2800" dirty="0">
                <a:latin typeface="Calibri" panose="020F0502020204030204" pitchFamily="34" charset="0"/>
                <a:ea typeface="黑体" panose="02010609060101010101" pitchFamily="49" charset="-122"/>
                <a:cs typeface="Calibri" panose="020F0502020204030204" pitchFamily="34" charset="0"/>
              </a:rPr>
              <a:t>等三种品种类型育种流程或育种方法的模拟。</a:t>
            </a:r>
            <a:endParaRPr lang="en-US" altLang="zh-CN" sz="2800" dirty="0">
              <a:latin typeface="Calibri" panose="020F0502020204030204" pitchFamily="34" charset="0"/>
              <a:ea typeface="黑体" panose="02010609060101010101" pitchFamily="49" charset="-122"/>
              <a:cs typeface="Calibri" panose="020F0502020204030204" pitchFamily="34" charset="0"/>
            </a:endParaRPr>
          </a:p>
          <a:p>
            <a:pPr>
              <a:spcBef>
                <a:spcPts val="506"/>
              </a:spcBef>
              <a:spcAft>
                <a:spcPts val="506"/>
              </a:spcAft>
            </a:pPr>
            <a:r>
              <a:rPr lang="zh-CN" altLang="en-US" sz="2800" dirty="0">
                <a:latin typeface="Calibri" panose="020F0502020204030204" pitchFamily="34" charset="0"/>
                <a:ea typeface="黑体" panose="02010609060101010101" pitchFamily="49" charset="-122"/>
                <a:cs typeface="Calibri" panose="020F0502020204030204" pitchFamily="34" charset="0"/>
              </a:rPr>
              <a:t>通过模拟，可以实现育种流程的预测、优化和设计。</a:t>
            </a:r>
          </a:p>
        </p:txBody>
      </p:sp>
    </p:spTree>
    <p:extLst>
      <p:ext uri="{BB962C8B-B14F-4D97-AF65-F5344CB8AC3E}">
        <p14:creationId xmlns:p14="http://schemas.microsoft.com/office/powerpoint/2010/main" val="17189639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03512" y="617451"/>
            <a:ext cx="8856983" cy="713733"/>
          </a:xfrm>
        </p:spPr>
        <p:txBody>
          <a:bodyPr>
            <a:normAutofit/>
          </a:bodyPr>
          <a:lstStyle/>
          <a:p>
            <a:r>
              <a:rPr lang="en-US" altLang="zh-CN"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ISB</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植物育种</a:t>
            </a:r>
            <a:r>
              <a:rPr lang="zh-CN" altLang="en-US" sz="36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模拟应用模块的应用流程图</a:t>
            </a:r>
            <a:endParaRPr lang="zh-CN" altLang="en-US" sz="3600" b="1" dirty="0">
              <a:solidFill>
                <a:srgbClr val="C00000"/>
              </a:solidFill>
            </a:endParaRPr>
          </a:p>
        </p:txBody>
      </p:sp>
      <p:grpSp>
        <p:nvGrpSpPr>
          <p:cNvPr id="22" name="组合 21"/>
          <p:cNvGrpSpPr/>
          <p:nvPr/>
        </p:nvGrpSpPr>
        <p:grpSpPr>
          <a:xfrm>
            <a:off x="2135560" y="1435936"/>
            <a:ext cx="7723989" cy="4801376"/>
            <a:chOff x="2331417" y="1018897"/>
            <a:chExt cx="7723989" cy="4801376"/>
          </a:xfrm>
          <a:solidFill>
            <a:schemeClr val="bg1"/>
          </a:solidFill>
        </p:grpSpPr>
        <p:sp>
          <p:nvSpPr>
            <p:cNvPr id="23" name="流程图: 过程 22"/>
            <p:cNvSpPr/>
            <p:nvPr/>
          </p:nvSpPr>
          <p:spPr>
            <a:xfrm>
              <a:off x="3515522" y="3258850"/>
              <a:ext cx="6192000" cy="1080000"/>
            </a:xfrm>
            <a:prstGeom prst="flowChart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ISB</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育种模拟工具</a:t>
              </a:r>
              <a:endPar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sz="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根据</a:t>
              </a: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育种</a:t>
              </a:r>
              <a:r>
                <a:rPr lang="zh-CN" altLang="en-US" sz="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方法指定的</a:t>
              </a: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杂交组合数和组配方式，对起始群体中的亲本进行杂交产生后代群体；根据育种方法中的选择方法和世代递进方式进行选择，并繁殖产生后代群体。一个育种周期结束后，输出最终的育种群体及其统计量</a:t>
              </a:r>
            </a:p>
          </p:txBody>
        </p:sp>
        <p:sp>
          <p:nvSpPr>
            <p:cNvPr id="24" name="下箭头 23"/>
            <p:cNvSpPr/>
            <p:nvPr/>
          </p:nvSpPr>
          <p:spPr>
            <a:xfrm>
              <a:off x="6493275" y="4342949"/>
              <a:ext cx="216000" cy="360000"/>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流程图: 终止 24"/>
            <p:cNvSpPr/>
            <p:nvPr/>
          </p:nvSpPr>
          <p:spPr>
            <a:xfrm>
              <a:off x="5521275" y="1774197"/>
              <a:ext cx="2160000" cy="1080000"/>
            </a:xfrm>
            <a:prstGeom prst="flowChartTerminato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亲本群体</a:t>
              </a:r>
              <a:endPar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包含每个座位上等位基因频率，或每个亲本在每个座位上等位基因的</a:t>
              </a:r>
              <a:r>
                <a:rPr lang="zh-CN" altLang="en-US" sz="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构成</a:t>
              </a:r>
              <a:endParaRPr lang="en-US" altLang="zh-CN" sz="1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ctr"/>
              <a:endPar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流程图: 终止 25"/>
            <p:cNvSpPr/>
            <p:nvPr/>
          </p:nvSpPr>
          <p:spPr>
            <a:xfrm>
              <a:off x="3147144" y="1766024"/>
              <a:ext cx="2160000" cy="1080000"/>
            </a:xfrm>
            <a:prstGeom prst="flowChartTerminato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遗传模型</a:t>
              </a:r>
              <a:endPar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包含环境、性状、基因座位、等位基因、遗传效应、互作网络、细胞质效应、育性等信息</a:t>
              </a:r>
              <a:endPar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流程图: 终止 26"/>
            <p:cNvSpPr/>
            <p:nvPr/>
          </p:nvSpPr>
          <p:spPr>
            <a:xfrm>
              <a:off x="7895406" y="1758971"/>
              <a:ext cx="2160000" cy="1080000"/>
            </a:xfrm>
            <a:prstGeom prst="flowChartTerminato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育种方法</a:t>
              </a:r>
              <a:endPar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包含杂交组合数和组配方式、后代群体大小、家系间和家系内选择方法、世代递进方式等</a:t>
              </a:r>
              <a:endPar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下箭头 28"/>
            <p:cNvSpPr/>
            <p:nvPr/>
          </p:nvSpPr>
          <p:spPr>
            <a:xfrm>
              <a:off x="8878242" y="2843734"/>
              <a:ext cx="216000" cy="360000"/>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下箭头 29"/>
            <p:cNvSpPr/>
            <p:nvPr/>
          </p:nvSpPr>
          <p:spPr>
            <a:xfrm>
              <a:off x="6510756" y="2858787"/>
              <a:ext cx="216000" cy="360000"/>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下箭头 30"/>
            <p:cNvSpPr/>
            <p:nvPr/>
          </p:nvSpPr>
          <p:spPr>
            <a:xfrm>
              <a:off x="4122466" y="2847008"/>
              <a:ext cx="216000" cy="360000"/>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2" name="流程图: 终止 31"/>
            <p:cNvSpPr/>
            <p:nvPr/>
          </p:nvSpPr>
          <p:spPr>
            <a:xfrm>
              <a:off x="3522756" y="4740273"/>
              <a:ext cx="6192000" cy="1080000"/>
            </a:xfrm>
            <a:prstGeom prst="flowChartTerminato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模拟结果</a:t>
              </a:r>
              <a:endPar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结果以文本格式存放在不同的外部文件中，包括剩余杂交组合数、中选个体的选择史和等位基因构成，以及中选群体的平均基因型值、加显性遗传方差、基因型与环境互作方差、性状之间相关、环境之间相关、广义和狭义遗传力、等位基因频率、杂合度、多样性等</a:t>
              </a:r>
              <a:endPar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流程图: 终止 32"/>
            <p:cNvSpPr/>
            <p:nvPr/>
          </p:nvSpPr>
          <p:spPr>
            <a:xfrm>
              <a:off x="2331417" y="2718849"/>
              <a:ext cx="720000" cy="2160000"/>
            </a:xfrm>
            <a:prstGeom prst="flowChartTerminato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72000" tIns="72000" rIns="72000" bIns="72000" rtlCol="0" anchor="ctr"/>
            <a:lstStyle/>
            <a:p>
              <a:pPr algn="ctr"/>
              <a:r>
                <a:rPr lang="en-US" altLang="zh-CN" sz="1600" b="1"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Blib</a:t>
              </a:r>
              <a:endParaRPr lang="en-US" altLang="zh-CN" sz="16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遗传育种建模、模拟和预测的通用平台</a:t>
              </a:r>
              <a:endPar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下箭头 33"/>
            <p:cNvSpPr/>
            <p:nvPr/>
          </p:nvSpPr>
          <p:spPr>
            <a:xfrm rot="16200000" flipH="1">
              <a:off x="3164649" y="3582850"/>
              <a:ext cx="216000" cy="432000"/>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流程图: 终止 34"/>
            <p:cNvSpPr/>
            <p:nvPr/>
          </p:nvSpPr>
          <p:spPr>
            <a:xfrm rot="16200000">
              <a:off x="6433432" y="-1897103"/>
              <a:ext cx="360000" cy="6192000"/>
            </a:xfrm>
            <a:prstGeom prst="flowChartTerminato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72000" tIns="72000" rIns="72000" bIns="72000" rtlCol="0" anchor="ctr"/>
            <a:lstStyle/>
            <a:p>
              <a:pPr algn="ctr"/>
              <a:r>
                <a:rPr lang="zh-CN" altLang="en-US" sz="1600" dirty="0">
                  <a:solidFill>
                    <a:schemeClr val="tx1"/>
                  </a:solidFill>
                  <a:latin typeface="黑体" panose="02010609060101010101" pitchFamily="49" charset="-122"/>
                  <a:ea typeface="黑体" panose="02010609060101010101" pitchFamily="49" charset="-122"/>
                  <a:cs typeface="Times New Roman" panose="02020603050405020304" pitchFamily="18" charset="0"/>
                </a:rPr>
                <a:t>用户</a:t>
              </a:r>
              <a:endParaRPr lang="en-US" altLang="zh-CN" sz="1600" dirty="0">
                <a:solidFill>
                  <a:schemeClr val="tx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6" name="下箭头 35"/>
            <p:cNvSpPr/>
            <p:nvPr/>
          </p:nvSpPr>
          <p:spPr>
            <a:xfrm>
              <a:off x="8877507" y="1377726"/>
              <a:ext cx="216000" cy="360000"/>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下箭头 36"/>
            <p:cNvSpPr/>
            <p:nvPr/>
          </p:nvSpPr>
          <p:spPr>
            <a:xfrm>
              <a:off x="6471917" y="1392779"/>
              <a:ext cx="216000" cy="360000"/>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下箭头 37"/>
            <p:cNvSpPr/>
            <p:nvPr/>
          </p:nvSpPr>
          <p:spPr>
            <a:xfrm>
              <a:off x="4107442" y="1376237"/>
              <a:ext cx="216000" cy="360000"/>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33484015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4000" b="1" dirty="0" smtClean="0">
                <a:solidFill>
                  <a:srgbClr val="C00000"/>
                </a:solidFill>
                <a:latin typeface="黑体" panose="02010609060101010101" pitchFamily="49" charset="-122"/>
                <a:ea typeface="黑体" panose="02010609060101010101" pitchFamily="49" charset="-122"/>
              </a:rPr>
              <a:t>报告内容</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p:txBody>
          <a:bodyPr>
            <a:noAutofit/>
          </a:bodyPr>
          <a:lstStyle/>
          <a:p>
            <a:r>
              <a:rPr lang="zh-CN" altLang="en-US" sz="2800" dirty="0">
                <a:solidFill>
                  <a:srgbClr val="00B0F0"/>
                </a:solidFill>
                <a:ea typeface="黑体" panose="02010609060101010101" pitchFamily="49" charset="-122"/>
              </a:rPr>
              <a:t>遗传研究群体的分类标准和常见类型</a:t>
            </a:r>
            <a:endParaRPr lang="en-US" altLang="zh-CN" sz="2800" dirty="0">
              <a:solidFill>
                <a:srgbClr val="00B0F0"/>
              </a:solidFill>
              <a:ea typeface="黑体" panose="02010609060101010101" pitchFamily="49" charset="-122"/>
            </a:endParaRPr>
          </a:p>
          <a:p>
            <a:r>
              <a:rPr lang="zh-CN" altLang="en-US" sz="2800" dirty="0">
                <a:solidFill>
                  <a:srgbClr val="00B0F0"/>
                </a:solidFill>
                <a:ea typeface="黑体" panose="02010609060101010101" pitchFamily="49" charset="-122"/>
              </a:rPr>
              <a:t>基因定位方法与集成遗传分析软件</a:t>
            </a:r>
            <a:endParaRPr lang="en-US" altLang="zh-CN" sz="2800" dirty="0">
              <a:solidFill>
                <a:srgbClr val="00B0F0"/>
              </a:solidFill>
              <a:ea typeface="黑体" panose="02010609060101010101" pitchFamily="49" charset="-122"/>
            </a:endParaRPr>
          </a:p>
          <a:p>
            <a:r>
              <a:rPr lang="zh-CN" altLang="en-US" sz="2800" dirty="0">
                <a:solidFill>
                  <a:srgbClr val="00B0F0"/>
                </a:solidFill>
                <a:ea typeface="黑体" panose="02010609060101010101" pitchFamily="49" charset="-122"/>
              </a:rPr>
              <a:t>植物育种的一般流程与分子设计</a:t>
            </a:r>
          </a:p>
          <a:p>
            <a:r>
              <a:rPr lang="zh-CN" altLang="en-US" sz="2800" dirty="0">
                <a:solidFill>
                  <a:srgbClr val="00B0F0"/>
                </a:solidFill>
                <a:ea typeface="黑体" panose="02010609060101010101" pitchFamily="49" charset="-122"/>
              </a:rPr>
              <a:t>育种流程和育种方法的仿真模拟工具</a:t>
            </a:r>
          </a:p>
          <a:p>
            <a:r>
              <a:rPr lang="zh-CN" altLang="en-US" sz="2800" dirty="0">
                <a:solidFill>
                  <a:srgbClr val="3333FF"/>
                </a:solidFill>
                <a:ea typeface="黑体" panose="02010609060101010101" pitchFamily="49" charset="-122"/>
              </a:rPr>
              <a:t>模拟预测和分子设计的育种应用实例</a:t>
            </a:r>
          </a:p>
        </p:txBody>
      </p:sp>
    </p:spTree>
    <p:extLst>
      <p:ext uri="{BB962C8B-B14F-4D97-AF65-F5344CB8AC3E}">
        <p14:creationId xmlns:p14="http://schemas.microsoft.com/office/powerpoint/2010/main" val="40429682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1181103" y="1412776"/>
            <a:ext cx="9790113" cy="3384376"/>
          </a:xfrm>
        </p:spPr>
        <p:txBody>
          <a:bodyPr/>
          <a:lstStyle/>
          <a:p>
            <a:r>
              <a:rPr lang="en-AU"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Comparison of two breeding strategies: modified pedigree (MODPED) and selected bulk (SELBLK)</a:t>
            </a:r>
            <a:r>
              <a:rPr lang="en-AU" altLang="zh-CN" sz="4000" dirty="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AU" altLang="zh-CN" sz="4000"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en-AU" altLang="zh-CN" sz="280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AU" altLang="zh-CN" sz="2800" dirty="0">
                <a:solidFill>
                  <a:schemeClr val="tx1"/>
                </a:solidFill>
                <a:latin typeface="Calibri" panose="020F0502020204030204" pitchFamily="34" charset="0"/>
                <a:ea typeface="Calibri" panose="020F0502020204030204" pitchFamily="34" charset="0"/>
                <a:cs typeface="Calibri" panose="020F0502020204030204" pitchFamily="34" charset="0"/>
              </a:rPr>
              <a:t/>
            </a:r>
            <a:br>
              <a:rPr lang="en-AU" altLang="zh-CN" sz="28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AU"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Crop </a:t>
            </a:r>
            <a:r>
              <a:rPr lang="en-US" altLang="zh-CN" sz="28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Sci., </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2003, 43: </a:t>
            </a:r>
            <a:r>
              <a:rPr lang="en-US" altLang="zh-CN" sz="28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1764-1773; Crop Sci., </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2004, 44: </a:t>
            </a:r>
            <a:r>
              <a:rPr lang="en-US" altLang="zh-CN" sz="28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2006-2018) </a:t>
            </a:r>
            <a:endParaRPr lang="en-AU"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62558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Rot="1" noChangeArrowheads="1"/>
          </p:cNvSpPr>
          <p:nvPr>
            <p:ph type="title"/>
          </p:nvPr>
        </p:nvSpPr>
        <p:spPr/>
        <p:txBody>
          <a:bodyPr/>
          <a:lstStyle/>
          <a:p>
            <a:pPr eaLnBrk="1" hangingPunct="1"/>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Dr. Borlaug and the Green Revolution</a:t>
            </a:r>
            <a:endParaRPr lang="zh-CN" altLang="en-US" sz="4000" b="1" dirty="0">
              <a:solidFill>
                <a:srgbClr val="C00000"/>
              </a:solidFill>
              <a:latin typeface="Calibri" panose="020F0502020204030204" pitchFamily="34" charset="0"/>
              <a:cs typeface="Calibri" panose="020F0502020204030204" pitchFamily="34" charset="0"/>
            </a:endParaRPr>
          </a:p>
        </p:txBody>
      </p:sp>
      <p:sp>
        <p:nvSpPr>
          <p:cNvPr id="894979" name="Rectangle 3"/>
          <p:cNvSpPr>
            <a:spLocks noGrp="1" noRot="1" noChangeArrowheads="1"/>
          </p:cNvSpPr>
          <p:nvPr>
            <p:ph idx="1"/>
          </p:nvPr>
        </p:nvSpPr>
        <p:spPr>
          <a:xfrm>
            <a:off x="1295401" y="2492896"/>
            <a:ext cx="7248871" cy="3888432"/>
          </a:xfrm>
        </p:spPr>
        <p:txBody>
          <a:bodyPr>
            <a:normAutofit lnSpcReduction="10000"/>
          </a:bodyPr>
          <a:lstStyle/>
          <a:p>
            <a:pPr eaLnBrk="1" hangingPunct="1">
              <a:lnSpc>
                <a:spcPct val="110000"/>
              </a:lnSpc>
              <a:spcBef>
                <a:spcPts val="600"/>
              </a:spcBef>
              <a:spcAft>
                <a:spcPts val="0"/>
              </a:spcAft>
            </a:pPr>
            <a:r>
              <a:rPr lang="en-US" altLang="zh-CN" dirty="0">
                <a:latin typeface="Calibri" panose="020F0502020204030204" pitchFamily="34" charset="0"/>
                <a:ea typeface="Calibri" panose="020F0502020204030204" pitchFamily="34" charset="0"/>
                <a:cs typeface="Calibri" panose="020F0502020204030204" pitchFamily="34" charset="0"/>
              </a:rPr>
              <a:t>Mexican-Rockefeller Foundation Agricultural Program, 1944</a:t>
            </a:r>
          </a:p>
          <a:p>
            <a:pPr eaLnBrk="1" hangingPunct="1">
              <a:lnSpc>
                <a:spcPct val="110000"/>
              </a:lnSpc>
              <a:spcBef>
                <a:spcPts val="600"/>
              </a:spcBef>
              <a:spcAft>
                <a:spcPts val="0"/>
              </a:spcAft>
            </a:pPr>
            <a:r>
              <a:rPr lang="en-US" altLang="zh-CN" dirty="0">
                <a:latin typeface="Calibri" panose="020F0502020204030204" pitchFamily="34" charset="0"/>
                <a:ea typeface="Calibri" panose="020F0502020204030204" pitchFamily="34" charset="0"/>
                <a:cs typeface="Calibri" panose="020F0502020204030204" pitchFamily="34" charset="0"/>
              </a:rPr>
              <a:t>Mexico became self-sufficient in most food commodities by the late 1950s</a:t>
            </a:r>
          </a:p>
          <a:p>
            <a:pPr eaLnBrk="1" hangingPunct="1">
              <a:lnSpc>
                <a:spcPct val="110000"/>
              </a:lnSpc>
              <a:spcBef>
                <a:spcPts val="600"/>
              </a:spcBef>
              <a:spcAft>
                <a:spcPts val="0"/>
              </a:spcAft>
            </a:pPr>
            <a:r>
              <a:rPr lang="en-US" altLang="zh-CN" dirty="0">
                <a:latin typeface="Calibri" panose="020F0502020204030204" pitchFamily="34" charset="0"/>
                <a:ea typeface="Calibri" panose="020F0502020204030204" pitchFamily="34" charset="0"/>
                <a:cs typeface="Calibri" panose="020F0502020204030204" pitchFamily="34" charset="0"/>
              </a:rPr>
              <a:t>Young scientists were trained in Mexico</a:t>
            </a:r>
          </a:p>
          <a:p>
            <a:pPr eaLnBrk="1" hangingPunct="1">
              <a:lnSpc>
                <a:spcPct val="110000"/>
              </a:lnSpc>
              <a:spcBef>
                <a:spcPts val="600"/>
              </a:spcBef>
              <a:spcAft>
                <a:spcPts val="0"/>
              </a:spcAft>
            </a:pPr>
            <a:r>
              <a:rPr lang="en-US" altLang="zh-CN" dirty="0" err="1">
                <a:latin typeface="Calibri" panose="020F0502020204030204" pitchFamily="34" charset="0"/>
                <a:ea typeface="Calibri" panose="020F0502020204030204" pitchFamily="34" charset="0"/>
                <a:cs typeface="Calibri" panose="020F0502020204030204" pitchFamily="34" charset="0"/>
              </a:rPr>
              <a:t>Semidwarf</a:t>
            </a:r>
            <a:r>
              <a:rPr lang="en-US" altLang="zh-CN" dirty="0">
                <a:latin typeface="Calibri" panose="020F0502020204030204" pitchFamily="34" charset="0"/>
                <a:ea typeface="Calibri" panose="020F0502020204030204" pitchFamily="34" charset="0"/>
                <a:cs typeface="Calibri" panose="020F0502020204030204" pitchFamily="34" charset="0"/>
              </a:rPr>
              <a:t> </a:t>
            </a:r>
            <a:r>
              <a:rPr lang="en-US" altLang="zh-CN" dirty="0" err="1">
                <a:latin typeface="Calibri" panose="020F0502020204030204" pitchFamily="34" charset="0"/>
                <a:ea typeface="Calibri" panose="020F0502020204030204" pitchFamily="34" charset="0"/>
                <a:cs typeface="Calibri" panose="020F0502020204030204" pitchFamily="34" charset="0"/>
              </a:rPr>
              <a:t>wheats</a:t>
            </a:r>
            <a:r>
              <a:rPr lang="en-US" altLang="zh-CN" dirty="0">
                <a:latin typeface="Calibri" panose="020F0502020204030204" pitchFamily="34" charset="0"/>
                <a:ea typeface="Calibri" panose="020F0502020204030204" pitchFamily="34" charset="0"/>
                <a:cs typeface="Calibri" panose="020F0502020204030204" pitchFamily="34" charset="0"/>
              </a:rPr>
              <a:t> (</a:t>
            </a:r>
            <a:r>
              <a:rPr lang="en-US" altLang="zh-CN" i="1" dirty="0">
                <a:latin typeface="Calibri" panose="020F0502020204030204" pitchFamily="34" charset="0"/>
                <a:ea typeface="Calibri" panose="020F0502020204030204" pitchFamily="34" charset="0"/>
                <a:cs typeface="Calibri" panose="020F0502020204030204" pitchFamily="34" charset="0"/>
              </a:rPr>
              <a:t>Rht1</a:t>
            </a:r>
            <a:r>
              <a:rPr lang="en-US" altLang="zh-CN" dirty="0">
                <a:latin typeface="Calibri" panose="020F0502020204030204" pitchFamily="34" charset="0"/>
                <a:ea typeface="Calibri" panose="020F0502020204030204" pitchFamily="34" charset="0"/>
                <a:cs typeface="Calibri" panose="020F0502020204030204" pitchFamily="34" charset="0"/>
              </a:rPr>
              <a:t> gene and </a:t>
            </a:r>
            <a:r>
              <a:rPr lang="en-US" altLang="zh-CN" dirty="0" err="1">
                <a:latin typeface="Calibri" panose="020F0502020204030204" pitchFamily="34" charset="0"/>
                <a:ea typeface="Calibri" panose="020F0502020204030204" pitchFamily="34" charset="0"/>
                <a:cs typeface="Calibri" panose="020F0502020204030204" pitchFamily="34" charset="0"/>
              </a:rPr>
              <a:t>Norin</a:t>
            </a:r>
            <a:r>
              <a:rPr lang="en-US" altLang="zh-CN" dirty="0">
                <a:latin typeface="Calibri" panose="020F0502020204030204" pitchFamily="34" charset="0"/>
                <a:ea typeface="Calibri" panose="020F0502020204030204" pitchFamily="34" charset="0"/>
                <a:cs typeface="Calibri" panose="020F0502020204030204" pitchFamily="34" charset="0"/>
              </a:rPr>
              <a:t> 10)</a:t>
            </a:r>
          </a:p>
          <a:p>
            <a:pPr eaLnBrk="1" hangingPunct="1">
              <a:lnSpc>
                <a:spcPct val="110000"/>
              </a:lnSpc>
              <a:spcBef>
                <a:spcPts val="600"/>
              </a:spcBef>
              <a:spcAft>
                <a:spcPts val="0"/>
              </a:spcAft>
            </a:pPr>
            <a:r>
              <a:rPr lang="en-US" altLang="zh-CN" dirty="0">
                <a:latin typeface="Calibri" panose="020F0502020204030204" pitchFamily="34" charset="0"/>
                <a:ea typeface="Calibri" panose="020F0502020204030204" pitchFamily="34" charset="0"/>
                <a:cs typeface="Calibri" panose="020F0502020204030204" pitchFamily="34" charset="0"/>
              </a:rPr>
              <a:t>1965-1975, wheat and rice production had increased by 50%</a:t>
            </a:r>
          </a:p>
          <a:p>
            <a:pPr eaLnBrk="1" hangingPunct="1">
              <a:lnSpc>
                <a:spcPct val="110000"/>
              </a:lnSpc>
              <a:spcBef>
                <a:spcPts val="600"/>
              </a:spcBef>
              <a:spcAft>
                <a:spcPts val="0"/>
              </a:spcAft>
            </a:pPr>
            <a:r>
              <a:rPr lang="en-US" altLang="zh-CN" dirty="0">
                <a:latin typeface="Calibri" panose="020F0502020204030204" pitchFamily="34" charset="0"/>
                <a:ea typeface="Calibri" panose="020F0502020204030204" pitchFamily="34" charset="0"/>
                <a:cs typeface="Calibri" panose="020F0502020204030204" pitchFamily="34" charset="0"/>
              </a:rPr>
              <a:t>Awarded Nobel Peace Prize in </a:t>
            </a:r>
            <a:r>
              <a:rPr lang="en-US" altLang="zh-CN" dirty="0" smtClean="0">
                <a:latin typeface="Calibri" panose="020F0502020204030204" pitchFamily="34" charset="0"/>
                <a:ea typeface="Calibri" panose="020F0502020204030204" pitchFamily="34" charset="0"/>
                <a:cs typeface="Calibri" panose="020F0502020204030204" pitchFamily="34" charset="0"/>
              </a:rPr>
              <a:t>1970 </a:t>
            </a:r>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pic>
        <p:nvPicPr>
          <p:cNvPr id="894981" name="Picture 5" descr="Dr Bolaug"/>
          <p:cNvPicPr>
            <a:picLocks noChangeAspect="1" noChangeArrowheads="1"/>
          </p:cNvPicPr>
          <p:nvPr/>
        </p:nvPicPr>
        <p:blipFill>
          <a:blip r:embed="rId2" cstate="print"/>
          <a:srcRect/>
          <a:stretch>
            <a:fillRect/>
          </a:stretch>
        </p:blipFill>
        <p:spPr bwMode="auto">
          <a:xfrm>
            <a:off x="8472264" y="2428253"/>
            <a:ext cx="2910656" cy="3784800"/>
          </a:xfrm>
          <a:prstGeom prst="rect">
            <a:avLst/>
          </a:prstGeom>
          <a:noFill/>
          <a:ln w="9525">
            <a:noFill/>
            <a:miter lim="800000"/>
            <a:headEnd/>
            <a:tailEnd/>
          </a:ln>
        </p:spPr>
      </p:pic>
    </p:spTree>
    <p:extLst>
      <p:ext uri="{BB962C8B-B14F-4D97-AF65-F5344CB8AC3E}">
        <p14:creationId xmlns:p14="http://schemas.microsoft.com/office/powerpoint/2010/main" val="15141388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p:txBody>
          <a:bodyPr>
            <a:normAutofit fontScale="90000"/>
          </a:bodyPr>
          <a:lstStyle/>
          <a:p>
            <a:r>
              <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rPr>
              <a:t>Breeding methods in CIMMYT’s wheat breeding </a:t>
            </a:r>
            <a:r>
              <a:rPr lang="en-US" altLang="zh-CN" sz="44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programs</a:t>
            </a:r>
            <a:endPar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97699" name="Rectangle 3"/>
          <p:cNvSpPr>
            <a:spLocks noGrp="1" noChangeArrowheads="1"/>
          </p:cNvSpPr>
          <p:nvPr>
            <p:ph idx="1"/>
          </p:nvPr>
        </p:nvSpPr>
        <p:spPr>
          <a:xfrm>
            <a:off x="1295401" y="2556932"/>
            <a:ext cx="9601196" cy="3752388"/>
          </a:xfrm>
        </p:spPr>
        <p:txBody>
          <a:bodyPr>
            <a:noAutofit/>
          </a:bodyPr>
          <a:lstStyle/>
          <a:p>
            <a:pPr>
              <a:lnSpc>
                <a:spcPct val="90000"/>
              </a:lnSpc>
            </a:pPr>
            <a:r>
              <a:rPr lang="en-US" altLang="zh-CN" sz="2800" dirty="0" smtClean="0">
                <a:latin typeface="Calibri" panose="020F0502020204030204" pitchFamily="34" charset="0"/>
                <a:ea typeface="Calibri" panose="020F0502020204030204" pitchFamily="34" charset="0"/>
                <a:cs typeface="Calibri" panose="020F0502020204030204" pitchFamily="34" charset="0"/>
              </a:rPr>
              <a:t>Pedigree system: before 1984. </a:t>
            </a:r>
          </a:p>
          <a:p>
            <a:pPr lvl="1">
              <a:lnSpc>
                <a:spcPct val="90000"/>
              </a:lnSpc>
            </a:pPr>
            <a:r>
              <a:rPr lang="en-US" altLang="zh-CN" sz="2400" dirty="0" smtClean="0">
                <a:latin typeface="Calibri" panose="020F0502020204030204" pitchFamily="34" charset="0"/>
                <a:ea typeface="Calibri" panose="020F0502020204030204" pitchFamily="34" charset="0"/>
                <a:cs typeface="Calibri" panose="020F0502020204030204" pitchFamily="34" charset="0"/>
              </a:rPr>
              <a:t>“Pedigree selection” is used from F2 to F6.</a:t>
            </a:r>
          </a:p>
          <a:p>
            <a:pPr>
              <a:lnSpc>
                <a:spcPct val="90000"/>
              </a:lnSpc>
            </a:pPr>
            <a:r>
              <a:rPr lang="en-US" altLang="zh-CN" sz="2800" dirty="0" smtClean="0">
                <a:latin typeface="Calibri" panose="020F0502020204030204" pitchFamily="34" charset="0"/>
                <a:ea typeface="Calibri" panose="020F0502020204030204" pitchFamily="34" charset="0"/>
                <a:cs typeface="Calibri" panose="020F0502020204030204" pitchFamily="34" charset="0"/>
              </a:rPr>
              <a:t>Modified pedigree/bulk (MODPED): in 1985-1989/94.</a:t>
            </a:r>
          </a:p>
          <a:p>
            <a:pPr lvl="1">
              <a:lnSpc>
                <a:spcPct val="90000"/>
              </a:lnSpc>
            </a:pPr>
            <a:r>
              <a:rPr lang="en-US" altLang="zh-CN" sz="2400" dirty="0" smtClean="0">
                <a:latin typeface="Calibri" panose="020F0502020204030204" pitchFamily="34" charset="0"/>
                <a:ea typeface="Calibri" panose="020F0502020204030204" pitchFamily="34" charset="0"/>
                <a:cs typeface="Calibri" panose="020F0502020204030204" pitchFamily="34" charset="0"/>
              </a:rPr>
              <a:t>“Pedigree selection” is used in F2 and F6, and “bulk selection” is used in other generations.</a:t>
            </a:r>
          </a:p>
          <a:p>
            <a:pPr>
              <a:lnSpc>
                <a:spcPct val="90000"/>
              </a:lnSpc>
            </a:pPr>
            <a:r>
              <a:rPr lang="en-US" altLang="zh-CN" sz="2800" dirty="0" smtClean="0">
                <a:latin typeface="Calibri" panose="020F0502020204030204" pitchFamily="34" charset="0"/>
                <a:ea typeface="Calibri" panose="020F0502020204030204" pitchFamily="34" charset="0"/>
                <a:cs typeface="Calibri" panose="020F0502020204030204" pitchFamily="34" charset="0"/>
              </a:rPr>
              <a:t>Selected bulk (SELBLK): after 1995. </a:t>
            </a:r>
          </a:p>
          <a:p>
            <a:pPr lvl="1">
              <a:lnSpc>
                <a:spcPct val="90000"/>
              </a:lnSpc>
            </a:pPr>
            <a:r>
              <a:rPr lang="en-US" altLang="zh-CN" sz="2400" dirty="0" smtClean="0">
                <a:latin typeface="Calibri" panose="020F0502020204030204" pitchFamily="34" charset="0"/>
                <a:ea typeface="Calibri" panose="020F0502020204030204" pitchFamily="34" charset="0"/>
                <a:cs typeface="Calibri" panose="020F0502020204030204" pitchFamily="34" charset="0"/>
              </a:rPr>
              <a:t>“Pedigree selection” is used only in F6, and “bulk selection” is used in other generations.</a:t>
            </a:r>
          </a:p>
        </p:txBody>
      </p:sp>
    </p:spTree>
    <p:extLst>
      <p:ext uri="{BB962C8B-B14F-4D97-AF65-F5344CB8AC3E}">
        <p14:creationId xmlns:p14="http://schemas.microsoft.com/office/powerpoint/2010/main" val="1511285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97699">
                                            <p:txEl>
                                              <p:pRg st="0" end="0"/>
                                            </p:txEl>
                                          </p:spTgt>
                                        </p:tgtEl>
                                        <p:attrNameLst>
                                          <p:attrName>style.visibility</p:attrName>
                                        </p:attrNameLst>
                                      </p:cBhvr>
                                      <p:to>
                                        <p:strVal val="visible"/>
                                      </p:to>
                                    </p:set>
                                    <p:animEffect transition="in" filter="slide(fromBottom)">
                                      <p:cBhvr>
                                        <p:cTn id="7" dur="500"/>
                                        <p:tgtEl>
                                          <p:spTgt spid="797699">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797699">
                                            <p:txEl>
                                              <p:pRg st="1" end="1"/>
                                            </p:txEl>
                                          </p:spTgt>
                                        </p:tgtEl>
                                        <p:attrNameLst>
                                          <p:attrName>style.visibility</p:attrName>
                                        </p:attrNameLst>
                                      </p:cBhvr>
                                      <p:to>
                                        <p:strVal val="visible"/>
                                      </p:to>
                                    </p:set>
                                    <p:animEffect transition="in" filter="slide(fromBottom)">
                                      <p:cBhvr>
                                        <p:cTn id="10" dur="500"/>
                                        <p:tgtEl>
                                          <p:spTgt spid="79769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797699">
                                            <p:txEl>
                                              <p:pRg st="2" end="2"/>
                                            </p:txEl>
                                          </p:spTgt>
                                        </p:tgtEl>
                                        <p:attrNameLst>
                                          <p:attrName>style.visibility</p:attrName>
                                        </p:attrNameLst>
                                      </p:cBhvr>
                                      <p:to>
                                        <p:strVal val="visible"/>
                                      </p:to>
                                    </p:set>
                                    <p:animEffect transition="in" filter="slide(fromBottom)">
                                      <p:cBhvr>
                                        <p:cTn id="15" dur="500"/>
                                        <p:tgtEl>
                                          <p:spTgt spid="797699">
                                            <p:txEl>
                                              <p:pRg st="2" end="2"/>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797699">
                                            <p:txEl>
                                              <p:pRg st="3" end="3"/>
                                            </p:txEl>
                                          </p:spTgt>
                                        </p:tgtEl>
                                        <p:attrNameLst>
                                          <p:attrName>style.visibility</p:attrName>
                                        </p:attrNameLst>
                                      </p:cBhvr>
                                      <p:to>
                                        <p:strVal val="visible"/>
                                      </p:to>
                                    </p:set>
                                    <p:animEffect transition="in" filter="slide(fromBottom)">
                                      <p:cBhvr>
                                        <p:cTn id="18" dur="500"/>
                                        <p:tgtEl>
                                          <p:spTgt spid="797699">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797699">
                                            <p:txEl>
                                              <p:pRg st="4" end="4"/>
                                            </p:txEl>
                                          </p:spTgt>
                                        </p:tgtEl>
                                        <p:attrNameLst>
                                          <p:attrName>style.visibility</p:attrName>
                                        </p:attrNameLst>
                                      </p:cBhvr>
                                      <p:to>
                                        <p:strVal val="visible"/>
                                      </p:to>
                                    </p:set>
                                    <p:animEffect transition="in" filter="slide(fromBottom)">
                                      <p:cBhvr>
                                        <p:cTn id="23" dur="500"/>
                                        <p:tgtEl>
                                          <p:spTgt spid="797699">
                                            <p:txEl>
                                              <p:pRg st="4" end="4"/>
                                            </p:txEl>
                                          </p:spTgt>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797699">
                                            <p:txEl>
                                              <p:pRg st="5" end="5"/>
                                            </p:txEl>
                                          </p:spTgt>
                                        </p:tgtEl>
                                        <p:attrNameLst>
                                          <p:attrName>style.visibility</p:attrName>
                                        </p:attrNameLst>
                                      </p:cBhvr>
                                      <p:to>
                                        <p:strVal val="visible"/>
                                      </p:to>
                                    </p:set>
                                    <p:animEffect transition="in" filter="slide(fromBottom)">
                                      <p:cBhvr>
                                        <p:cTn id="26" dur="500"/>
                                        <p:tgtEl>
                                          <p:spTgt spid="7976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699"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a:xfrm>
            <a:off x="914400" y="609600"/>
            <a:ext cx="10363200" cy="814939"/>
          </a:xfrm>
        </p:spPr>
        <p:txBody>
          <a:bodyPr>
            <a:normAutofit/>
          </a:bodyPr>
          <a:lstStyle/>
          <a:p>
            <a:r>
              <a:rPr lang="en-US" altLang="zh-CN"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Simulation experimental </a:t>
            </a:r>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design</a:t>
            </a:r>
            <a:endParaRPr lang="en-AU"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7828" name="Rectangle 3"/>
          <p:cNvSpPr>
            <a:spLocks noGrp="1" noChangeArrowheads="1"/>
          </p:cNvSpPr>
          <p:nvPr>
            <p:ph idx="1"/>
          </p:nvPr>
        </p:nvSpPr>
        <p:spPr>
          <a:xfrm>
            <a:off x="914400" y="1448784"/>
            <a:ext cx="10363200" cy="5004552"/>
          </a:xfrm>
        </p:spPr>
        <p:txBody>
          <a:bodyPr>
            <a:normAutofit lnSpcReduction="10000"/>
          </a:bodyPr>
          <a:lstStyle/>
          <a:p>
            <a:r>
              <a:rPr lang="en-AU" altLang="zh-CN" sz="2800" dirty="0">
                <a:solidFill>
                  <a:srgbClr val="3333FF"/>
                </a:solidFill>
                <a:latin typeface="Calibri" panose="020F0502020204030204" pitchFamily="34" charset="0"/>
                <a:ea typeface="Calibri" panose="020F0502020204030204" pitchFamily="34" charset="0"/>
                <a:cs typeface="Calibri" panose="020F0502020204030204" pitchFamily="34" charset="0"/>
              </a:rPr>
              <a:t>12 Genotype and environment (GE) systems</a:t>
            </a:r>
          </a:p>
          <a:p>
            <a:pPr lvl="1"/>
            <a:r>
              <a:rPr lang="en-AU" altLang="zh-CN" sz="2400" dirty="0">
                <a:latin typeface="Calibri" panose="020F0502020204030204" pitchFamily="34" charset="0"/>
                <a:ea typeface="Calibri" panose="020F0502020204030204" pitchFamily="34" charset="0"/>
                <a:cs typeface="Calibri" panose="020F0502020204030204" pitchFamily="34" charset="0"/>
              </a:rPr>
              <a:t>Two yield gene numbers: 20 and 40, two alleles for each gene</a:t>
            </a:r>
          </a:p>
          <a:p>
            <a:pPr lvl="1"/>
            <a:r>
              <a:rPr lang="en-AU" altLang="zh-CN" sz="2400" dirty="0">
                <a:latin typeface="Calibri" panose="020F0502020204030204" pitchFamily="34" charset="0"/>
                <a:ea typeface="Calibri" panose="020F0502020204030204" pitchFamily="34" charset="0"/>
                <a:cs typeface="Calibri" panose="020F0502020204030204" pitchFamily="34" charset="0"/>
              </a:rPr>
              <a:t>Pleiotropy (same gene effects various traits): absent and present</a:t>
            </a:r>
          </a:p>
          <a:p>
            <a:pPr lvl="1"/>
            <a:r>
              <a:rPr lang="en-AU" altLang="zh-CN" sz="2400" dirty="0">
                <a:latin typeface="Calibri" panose="020F0502020204030204" pitchFamily="34" charset="0"/>
                <a:ea typeface="Calibri" panose="020F0502020204030204" pitchFamily="34" charset="0"/>
                <a:cs typeface="Calibri" panose="020F0502020204030204" pitchFamily="34" charset="0"/>
              </a:rPr>
              <a:t>Epistasis (multiple gene interaction): no epistasis, </a:t>
            </a:r>
            <a:r>
              <a:rPr lang="en-AU" altLang="zh-CN" sz="2400" dirty="0" err="1">
                <a:latin typeface="Calibri" panose="020F0502020204030204" pitchFamily="34" charset="0"/>
                <a:ea typeface="Calibri" panose="020F0502020204030204" pitchFamily="34" charset="0"/>
                <a:cs typeface="Calibri" panose="020F0502020204030204" pitchFamily="34" charset="0"/>
              </a:rPr>
              <a:t>digenic</a:t>
            </a:r>
            <a:r>
              <a:rPr lang="en-AU" altLang="zh-CN" sz="2400" dirty="0">
                <a:latin typeface="Calibri" panose="020F0502020204030204" pitchFamily="34" charset="0"/>
                <a:ea typeface="Calibri" panose="020F0502020204030204" pitchFamily="34" charset="0"/>
                <a:cs typeface="Calibri" panose="020F0502020204030204" pitchFamily="34" charset="0"/>
              </a:rPr>
              <a:t>-epistasis, and tri-genic epistasis</a:t>
            </a:r>
          </a:p>
          <a:p>
            <a:pPr lvl="1"/>
            <a:r>
              <a:rPr lang="en-AU" altLang="zh-CN" sz="2400" dirty="0">
                <a:latin typeface="Calibri" panose="020F0502020204030204" pitchFamily="34" charset="0"/>
                <a:ea typeface="Calibri" panose="020F0502020204030204" pitchFamily="34" charset="0"/>
                <a:cs typeface="Calibri" panose="020F0502020204030204" pitchFamily="34" charset="0"/>
              </a:rPr>
              <a:t>Linkage: no linkage (independent gene segregation)</a:t>
            </a:r>
          </a:p>
          <a:p>
            <a:r>
              <a:rPr lang="en-AU" altLang="zh-CN" sz="2800" dirty="0">
                <a:solidFill>
                  <a:srgbClr val="3333FF"/>
                </a:solidFill>
                <a:latin typeface="Calibri" panose="020F0502020204030204" pitchFamily="34" charset="0"/>
                <a:ea typeface="Calibri" panose="020F0502020204030204" pitchFamily="34" charset="0"/>
                <a:cs typeface="Calibri" panose="020F0502020204030204" pitchFamily="34" charset="0"/>
              </a:rPr>
              <a:t>Initial population</a:t>
            </a:r>
          </a:p>
          <a:p>
            <a:pPr lvl="1"/>
            <a:r>
              <a:rPr lang="en-AU" altLang="zh-CN" sz="2400" dirty="0">
                <a:latin typeface="Calibri" panose="020F0502020204030204" pitchFamily="34" charset="0"/>
                <a:ea typeface="Calibri" panose="020F0502020204030204" pitchFamily="34" charset="0"/>
                <a:cs typeface="Calibri" panose="020F0502020204030204" pitchFamily="34" charset="0"/>
              </a:rPr>
              <a:t>200 parents, gene (allele) frequencies of 0.5 for all genes</a:t>
            </a:r>
          </a:p>
          <a:p>
            <a:r>
              <a:rPr lang="en-AU" altLang="zh-CN" sz="2800" dirty="0">
                <a:solidFill>
                  <a:srgbClr val="3333FF"/>
                </a:solidFill>
                <a:latin typeface="Calibri" panose="020F0502020204030204" pitchFamily="34" charset="0"/>
                <a:ea typeface="Calibri" panose="020F0502020204030204" pitchFamily="34" charset="0"/>
                <a:cs typeface="Calibri" panose="020F0502020204030204" pitchFamily="34" charset="0"/>
              </a:rPr>
              <a:t>1000 crosses were made</a:t>
            </a:r>
          </a:p>
          <a:p>
            <a:r>
              <a:rPr lang="en-AU" altLang="zh-CN" sz="2800" dirty="0">
                <a:solidFill>
                  <a:srgbClr val="3333FF"/>
                </a:solidFill>
                <a:latin typeface="Calibri" panose="020F0502020204030204" pitchFamily="34" charset="0"/>
                <a:ea typeface="Calibri" panose="020F0502020204030204" pitchFamily="34" charset="0"/>
                <a:cs typeface="Calibri" panose="020F0502020204030204" pitchFamily="34" charset="0"/>
              </a:rPr>
              <a:t>258 lines were selected after 10 generations of selection</a:t>
            </a:r>
          </a:p>
        </p:txBody>
      </p:sp>
    </p:spTree>
    <p:extLst>
      <p:ext uri="{BB962C8B-B14F-4D97-AF65-F5344CB8AC3E}">
        <p14:creationId xmlns:p14="http://schemas.microsoft.com/office/powerpoint/2010/main" val="175715394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1271464" y="692696"/>
            <a:ext cx="9601196" cy="1303867"/>
          </a:xfrm>
        </p:spPr>
        <p:txBody>
          <a:bodyPr>
            <a:noAutofit/>
          </a:bodyPr>
          <a:lstStyle/>
          <a:p>
            <a:r>
              <a:rPr lang="en-US" altLang="zh-CN" sz="32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Genetic </a:t>
            </a:r>
            <a:r>
              <a:rPr lang="en-US"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gain in yield from SELBLK is 3.3% higher than MODPED. SELBLK is slightly more efficient.</a:t>
            </a:r>
            <a:endParaRPr lang="en-AU"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788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457" y="1948966"/>
            <a:ext cx="7155209" cy="436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92380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a:xfrm>
            <a:off x="911424" y="692696"/>
            <a:ext cx="4968552" cy="849313"/>
          </a:xfrm>
        </p:spPr>
        <p:txBody>
          <a:bodyPr>
            <a:noAutofit/>
          </a:bodyPr>
          <a:lstStyle/>
          <a:p>
            <a:r>
              <a:rPr lang="en-US" altLang="zh-CN" sz="1800" b="1" dirty="0">
                <a:solidFill>
                  <a:srgbClr val="3333FF"/>
                </a:solidFill>
                <a:latin typeface="Calibri" panose="020F0502020204030204" pitchFamily="34" charset="0"/>
                <a:ea typeface="Calibri" panose="020F0502020204030204" pitchFamily="34" charset="0"/>
                <a:cs typeface="Calibri" panose="020F0502020204030204" pitchFamily="34" charset="0"/>
              </a:rPr>
              <a:t>For gains per spike and 1000-kernel weight, SELBLK has a faster genetic gain. For tillers/plant, MODPED has a faster genetic gain. </a:t>
            </a:r>
            <a:endParaRPr lang="en-AU" altLang="zh-CN" sz="18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p:txBody>
      </p:sp>
      <p:pic>
        <p:nvPicPr>
          <p:cNvPr id="79876" name="Picture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19536" y="1556444"/>
            <a:ext cx="3168352" cy="2173706"/>
          </a:xfrm>
          <a:noFill/>
        </p:spPr>
      </p:pic>
      <p:sp>
        <p:nvSpPr>
          <p:cNvPr id="5" name="Rectangle 2"/>
          <p:cNvSpPr txBox="1">
            <a:spLocks noChangeArrowheads="1"/>
          </p:cNvSpPr>
          <p:nvPr/>
        </p:nvSpPr>
        <p:spPr>
          <a:xfrm>
            <a:off x="6888088" y="648996"/>
            <a:ext cx="3744415" cy="76041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18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SELBLK retained 25% more crosses in the final selected population (more genetic diversity retained)</a:t>
            </a:r>
            <a:endParaRPr lang="en-AU" altLang="zh-CN" sz="18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128" y="1498618"/>
            <a:ext cx="3210322" cy="214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983432" y="3573016"/>
            <a:ext cx="5256584" cy="877887"/>
          </a:xfrm>
          <a:prstGeom prst="rect">
            <a:avLst/>
          </a:prstGeom>
          <a:effectLst/>
        </p:spPr>
        <p:txBody>
          <a:bodyPr vert="horz" lIns="91440" tIns="45720" rIns="91440" bIns="45720" rtlCol="0" anchor="ct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18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Result 3: SELBLK required 1/3 less land from F1 to F8 than MODPED. SELBLK is more cost-effective.</a:t>
            </a:r>
            <a:endParaRPr lang="en-AU" altLang="zh-CN" sz="18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564" y="4293096"/>
            <a:ext cx="3216324" cy="210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6469007" y="3573016"/>
            <a:ext cx="4983571" cy="90328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18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SELBLK produced 40% less families (plots) to be  planted from F1 to F8 (less labor required)</a:t>
            </a:r>
            <a:endParaRPr lang="en-AU" altLang="zh-CN" sz="18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128" y="4277291"/>
            <a:ext cx="3160898" cy="21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63547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775520" y="1772816"/>
            <a:ext cx="8640960" cy="2232248"/>
          </a:xfrm>
        </p:spPr>
        <p:txBody>
          <a:bodyPr>
            <a:normAutofit fontScale="90000"/>
          </a:bodyPr>
          <a:lstStyle/>
          <a:p>
            <a:r>
              <a:rPr lang="zh-CN" altLang="en-US" sz="4000" b="1" dirty="0">
                <a:solidFill>
                  <a:srgbClr val="C00000"/>
                </a:solidFill>
                <a:latin typeface="Calibri" panose="020F0502020204030204" pitchFamily="34" charset="0"/>
                <a:ea typeface="黑体" pitchFamily="2" charset="-122"/>
                <a:cs typeface="Calibri" panose="020F0502020204030204" pitchFamily="34" charset="0"/>
              </a:rPr>
              <a:t>加倍单倍体</a:t>
            </a:r>
            <a:r>
              <a:rPr lang="zh-CN" altLang="en-US" sz="4000" b="1" dirty="0" smtClean="0">
                <a:solidFill>
                  <a:srgbClr val="C00000"/>
                </a:solidFill>
                <a:latin typeface="Calibri" panose="020F0502020204030204" pitchFamily="34" charset="0"/>
                <a:ea typeface="黑体" pitchFamily="2" charset="-122"/>
                <a:cs typeface="Calibri" panose="020F0502020204030204" pitchFamily="34" charset="0"/>
              </a:rPr>
              <a:t>与</a:t>
            </a:r>
            <a:r>
              <a:rPr lang="en-US" altLang="zh-CN"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CIMMYT</a:t>
            </a:r>
            <a:r>
              <a:rPr lang="zh-CN" altLang="en-US" sz="4000" b="1" dirty="0" smtClean="0">
                <a:solidFill>
                  <a:srgbClr val="C00000"/>
                </a:solidFill>
                <a:latin typeface="Calibri" panose="020F0502020204030204" pitchFamily="34" charset="0"/>
                <a:ea typeface="黑体" pitchFamily="2" charset="-122"/>
                <a:cs typeface="Calibri" panose="020F0502020204030204" pitchFamily="34" charset="0"/>
              </a:rPr>
              <a:t>小麦</a:t>
            </a:r>
            <a:r>
              <a:rPr lang="zh-CN" altLang="en-US" sz="4000" b="1" dirty="0">
                <a:solidFill>
                  <a:srgbClr val="C00000"/>
                </a:solidFill>
                <a:latin typeface="Calibri" panose="020F0502020204030204" pitchFamily="34" charset="0"/>
                <a:ea typeface="黑体" pitchFamily="2" charset="-122"/>
                <a:cs typeface="Calibri" panose="020F0502020204030204" pitchFamily="34" charset="0"/>
              </a:rPr>
              <a:t>常规育种的模拟</a:t>
            </a:r>
            <a:r>
              <a:rPr lang="zh-CN" altLang="en-US" sz="4000" b="1" dirty="0" smtClean="0">
                <a:solidFill>
                  <a:srgbClr val="C00000"/>
                </a:solidFill>
                <a:latin typeface="Calibri" panose="020F0502020204030204" pitchFamily="34" charset="0"/>
                <a:ea typeface="黑体" pitchFamily="2" charset="-122"/>
                <a:cs typeface="Calibri" panose="020F0502020204030204" pitchFamily="34" charset="0"/>
              </a:rPr>
              <a:t>比较</a:t>
            </a:r>
            <a:r>
              <a:rPr lang="en-US" altLang="zh-CN" sz="400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4000" dirty="0" smtClean="0">
                <a:solidFill>
                  <a:srgbClr val="C00000"/>
                </a:solidFill>
                <a:latin typeface="Calibri" panose="020F0502020204030204" pitchFamily="34" charset="0"/>
                <a:ea typeface="Calibri" panose="020F0502020204030204" pitchFamily="34" charset="0"/>
                <a:cs typeface="Calibri" panose="020F0502020204030204" pitchFamily="34" charset="0"/>
              </a:rPr>
            </a:br>
            <a:r>
              <a:rPr lang="en-US" altLang="zh-CN" sz="310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altLang="zh-CN" sz="3100" dirty="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3100"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en-US" altLang="zh-CN" sz="3100" b="1" dirty="0">
                <a:solidFill>
                  <a:srgbClr val="3333FF"/>
                </a:solidFill>
                <a:latin typeface="Calibri" panose="020F0502020204030204" pitchFamily="34" charset="0"/>
                <a:ea typeface="Calibri" panose="020F0502020204030204" pitchFamily="34" charset="0"/>
                <a:cs typeface="Calibri" panose="020F0502020204030204" pitchFamily="34" charset="0"/>
              </a:rPr>
              <a:t>(Crop </a:t>
            </a:r>
            <a:r>
              <a:rPr lang="en-US" altLang="zh-CN" sz="31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Sci., </a:t>
            </a:r>
            <a:r>
              <a:rPr lang="en-US" altLang="zh-CN" sz="3100" b="1" dirty="0">
                <a:solidFill>
                  <a:srgbClr val="3333FF"/>
                </a:solidFill>
                <a:latin typeface="Calibri" panose="020F0502020204030204" pitchFamily="34" charset="0"/>
                <a:ea typeface="Calibri" panose="020F0502020204030204" pitchFamily="34" charset="0"/>
                <a:cs typeface="Calibri" panose="020F0502020204030204" pitchFamily="34" charset="0"/>
              </a:rPr>
              <a:t>2013</a:t>
            </a:r>
            <a:r>
              <a:rPr lang="en-US" altLang="zh-CN" sz="31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 53</a:t>
            </a:r>
            <a:r>
              <a:rPr lang="en-US" altLang="zh-CN" sz="3100" b="1" dirty="0">
                <a:solidFill>
                  <a:srgbClr val="3333FF"/>
                </a:solidFill>
                <a:latin typeface="Calibri" panose="020F0502020204030204" pitchFamily="34" charset="0"/>
                <a:ea typeface="Calibri" panose="020F0502020204030204" pitchFamily="34" charset="0"/>
                <a:cs typeface="Calibri" panose="020F0502020204030204" pitchFamily="34" charset="0"/>
              </a:rPr>
              <a:t>: 74-83)</a:t>
            </a:r>
          </a:p>
        </p:txBody>
      </p:sp>
    </p:spTree>
    <p:extLst>
      <p:ext uri="{BB962C8B-B14F-4D97-AF65-F5344CB8AC3E}">
        <p14:creationId xmlns:p14="http://schemas.microsoft.com/office/powerpoint/2010/main" val="76651167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zh-CN" sz="4000" b="1" dirty="0" smtClean="0">
                <a:solidFill>
                  <a:srgbClr val="C00000"/>
                </a:solidFill>
                <a:latin typeface="黑体" panose="02010609060101010101" pitchFamily="49" charset="-122"/>
                <a:ea typeface="黑体" panose="02010609060101010101" pitchFamily="49" charset="-122"/>
              </a:rPr>
              <a:t>遗传</a:t>
            </a:r>
            <a:r>
              <a:rPr lang="zh-CN" altLang="en-US" sz="4000" b="1" dirty="0" smtClean="0">
                <a:solidFill>
                  <a:srgbClr val="C00000"/>
                </a:solidFill>
                <a:latin typeface="黑体" panose="02010609060101010101" pitchFamily="49" charset="-122"/>
                <a:ea typeface="黑体" panose="02010609060101010101" pitchFamily="49" charset="-122"/>
              </a:rPr>
              <a:t>研究</a:t>
            </a:r>
            <a:r>
              <a:rPr lang="zh-CN" altLang="zh-CN" sz="4000" b="1" dirty="0" smtClean="0">
                <a:solidFill>
                  <a:srgbClr val="C00000"/>
                </a:solidFill>
                <a:latin typeface="黑体" panose="02010609060101010101" pitchFamily="49" charset="-122"/>
                <a:ea typeface="黑体" panose="02010609060101010101" pitchFamily="49" charset="-122"/>
              </a:rPr>
              <a:t>群体</a:t>
            </a:r>
            <a:r>
              <a:rPr lang="zh-CN" altLang="en-US" sz="4000" b="1" dirty="0" smtClean="0">
                <a:solidFill>
                  <a:srgbClr val="C00000"/>
                </a:solidFill>
                <a:latin typeface="黑体" panose="02010609060101010101" pitchFamily="49" charset="-122"/>
                <a:ea typeface="黑体" panose="02010609060101010101" pitchFamily="49" charset="-122"/>
              </a:rPr>
              <a:t>的作用</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1295400" y="2556932"/>
            <a:ext cx="9697143" cy="3608372"/>
          </a:xfrm>
        </p:spPr>
        <p:txBody>
          <a:bodyPr>
            <a:noAutofit/>
          </a:bodyPr>
          <a:lstStyle/>
          <a:p>
            <a:r>
              <a:rPr lang="zh-CN" altLang="en-US" dirty="0">
                <a:ea typeface="黑体" panose="02010609060101010101" pitchFamily="49" charset="-122"/>
              </a:rPr>
              <a:t>研究群体内遗传多样性、亲缘关系；研究群体间亲缘关系、分化程度 </a:t>
            </a:r>
            <a:endParaRPr lang="en-US" altLang="zh-CN" dirty="0">
              <a:ea typeface="黑体" panose="02010609060101010101" pitchFamily="49" charset="-122"/>
            </a:endParaRPr>
          </a:p>
          <a:p>
            <a:r>
              <a:rPr lang="zh-CN" altLang="en-US" dirty="0">
                <a:ea typeface="黑体" panose="02010609060101010101" pitchFamily="49" charset="-122"/>
              </a:rPr>
              <a:t>研究表型性状可遗传的变异、及其与环境的互</a:t>
            </a:r>
            <a:r>
              <a:rPr lang="zh-CN" altLang="en-US" dirty="0" smtClean="0">
                <a:ea typeface="黑体" panose="02010609060101010101" pitchFamily="49" charset="-122"/>
              </a:rPr>
              <a:t>作；</a:t>
            </a:r>
            <a:endParaRPr lang="en-US" altLang="zh-CN" dirty="0">
              <a:ea typeface="黑体" panose="02010609060101010101" pitchFamily="49" charset="-122"/>
            </a:endParaRPr>
          </a:p>
          <a:p>
            <a:r>
              <a:rPr lang="zh-CN" altLang="en-US" dirty="0">
                <a:ea typeface="黑体" panose="02010609060101010101" pitchFamily="49" charset="-122"/>
              </a:rPr>
              <a:t>构建可遗传标记的连锁图谱，以识别不同的染色体或染色体</a:t>
            </a:r>
            <a:r>
              <a:rPr lang="zh-CN" altLang="en-US" dirty="0" smtClean="0">
                <a:ea typeface="黑体" panose="02010609060101010101" pitchFamily="49" charset="-122"/>
              </a:rPr>
              <a:t>区段； </a:t>
            </a:r>
            <a:endParaRPr lang="en-US" altLang="zh-CN" dirty="0">
              <a:ea typeface="黑体" panose="02010609060101010101" pitchFamily="49" charset="-122"/>
            </a:endParaRPr>
          </a:p>
          <a:p>
            <a:r>
              <a:rPr lang="zh-CN" altLang="en-US" dirty="0">
                <a:ea typeface="黑体" panose="02010609060101010101" pitchFamily="49" charset="-122"/>
              </a:rPr>
              <a:t>定位控制表型变异的未知基因，解析表型变异的遗传</a:t>
            </a:r>
            <a:r>
              <a:rPr lang="zh-CN" altLang="en-US" dirty="0" smtClean="0">
                <a:ea typeface="黑体" panose="02010609060101010101" pitchFamily="49" charset="-122"/>
              </a:rPr>
              <a:t>机制；</a:t>
            </a:r>
            <a:endParaRPr lang="en-US" altLang="zh-CN" dirty="0">
              <a:ea typeface="黑体" panose="02010609060101010101" pitchFamily="49" charset="-122"/>
            </a:endParaRPr>
          </a:p>
          <a:p>
            <a:r>
              <a:rPr lang="zh-CN" altLang="en-US" dirty="0">
                <a:ea typeface="黑体" panose="02010609060101010101" pitchFamily="49" charset="-122"/>
              </a:rPr>
              <a:t>开发与优异等位基因紧密连锁的分子标记，以进一步开展标记辅助选择、基因的精细定位与</a:t>
            </a:r>
            <a:r>
              <a:rPr lang="zh-CN" altLang="en-US" dirty="0" smtClean="0">
                <a:ea typeface="黑体" panose="02010609060101010101" pitchFamily="49" charset="-122"/>
              </a:rPr>
              <a:t>克隆；</a:t>
            </a:r>
            <a:endParaRPr lang="en-US" altLang="zh-CN" dirty="0">
              <a:ea typeface="黑体" panose="02010609060101010101" pitchFamily="49" charset="-122"/>
            </a:endParaRPr>
          </a:p>
          <a:p>
            <a:r>
              <a:rPr lang="zh-CN" altLang="en-US" dirty="0" smtClean="0">
                <a:ea typeface="黑体" panose="02010609060101010101" pitchFamily="49" charset="-122"/>
              </a:rPr>
              <a:t>等等</a:t>
            </a:r>
            <a:endParaRPr lang="en-US" altLang="zh-CN" dirty="0">
              <a:ea typeface="黑体" panose="02010609060101010101" pitchFamily="49" charset="-122"/>
            </a:endParaRPr>
          </a:p>
        </p:txBody>
      </p:sp>
    </p:spTree>
    <p:extLst>
      <p:ext uri="{BB962C8B-B14F-4D97-AF65-F5344CB8AC3E}">
        <p14:creationId xmlns:p14="http://schemas.microsoft.com/office/powerpoint/2010/main" val="3655749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a:bodyPr>
          <a:lstStyle/>
          <a:p>
            <a:r>
              <a:rPr lang="zh-CN" altLang="en-US" sz="3600" b="1" dirty="0">
                <a:solidFill>
                  <a:srgbClr val="C00000"/>
                </a:solidFill>
                <a:latin typeface="黑体" pitchFamily="2" charset="-122"/>
                <a:ea typeface="黑体" pitchFamily="2" charset="-122"/>
              </a:rPr>
              <a:t>遗传模型中不同类型基因的数目</a:t>
            </a:r>
            <a:endParaRPr lang="en-US" altLang="zh-CN" sz="3600" b="1" dirty="0">
              <a:solidFill>
                <a:srgbClr val="C00000"/>
              </a:solidFill>
              <a:latin typeface="黑体" pitchFamily="2" charset="-122"/>
              <a:ea typeface="黑体" pitchFamily="2"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406732508"/>
              </p:ext>
            </p:extLst>
          </p:nvPr>
        </p:nvGraphicFramePr>
        <p:xfrm>
          <a:off x="1487488" y="2780928"/>
          <a:ext cx="9227526" cy="2880318"/>
        </p:xfrm>
        <a:graphic>
          <a:graphicData uri="http://schemas.openxmlformats.org/drawingml/2006/table">
            <a:tbl>
              <a:tblPr firstRow="1" firstCol="1" bandRow="1">
                <a:tableStyleId>{5C22544A-7EE6-4342-B048-85BDC9FD1C3A}</a:tableStyleId>
              </a:tblPr>
              <a:tblGrid>
                <a:gridCol w="2499462">
                  <a:extLst>
                    <a:ext uri="{9D8B030D-6E8A-4147-A177-3AD203B41FA5}">
                      <a16:colId xmlns:a16="http://schemas.microsoft.com/office/drawing/2014/main" val="3474412857"/>
                    </a:ext>
                  </a:extLst>
                </a:gridCol>
                <a:gridCol w="841008">
                  <a:extLst>
                    <a:ext uri="{9D8B030D-6E8A-4147-A177-3AD203B41FA5}">
                      <a16:colId xmlns:a16="http://schemas.microsoft.com/office/drawing/2014/main" val="4268726866"/>
                    </a:ext>
                  </a:extLst>
                </a:gridCol>
                <a:gridCol w="841008">
                  <a:extLst>
                    <a:ext uri="{9D8B030D-6E8A-4147-A177-3AD203B41FA5}">
                      <a16:colId xmlns:a16="http://schemas.microsoft.com/office/drawing/2014/main" val="1394214766"/>
                    </a:ext>
                  </a:extLst>
                </a:gridCol>
                <a:gridCol w="841008">
                  <a:extLst>
                    <a:ext uri="{9D8B030D-6E8A-4147-A177-3AD203B41FA5}">
                      <a16:colId xmlns:a16="http://schemas.microsoft.com/office/drawing/2014/main" val="2447937651"/>
                    </a:ext>
                  </a:extLst>
                </a:gridCol>
                <a:gridCol w="841008">
                  <a:extLst>
                    <a:ext uri="{9D8B030D-6E8A-4147-A177-3AD203B41FA5}">
                      <a16:colId xmlns:a16="http://schemas.microsoft.com/office/drawing/2014/main" val="2807335681"/>
                    </a:ext>
                  </a:extLst>
                </a:gridCol>
                <a:gridCol w="841008">
                  <a:extLst>
                    <a:ext uri="{9D8B030D-6E8A-4147-A177-3AD203B41FA5}">
                      <a16:colId xmlns:a16="http://schemas.microsoft.com/office/drawing/2014/main" val="211707158"/>
                    </a:ext>
                  </a:extLst>
                </a:gridCol>
                <a:gridCol w="841008">
                  <a:extLst>
                    <a:ext uri="{9D8B030D-6E8A-4147-A177-3AD203B41FA5}">
                      <a16:colId xmlns:a16="http://schemas.microsoft.com/office/drawing/2014/main" val="1375642217"/>
                    </a:ext>
                  </a:extLst>
                </a:gridCol>
                <a:gridCol w="841008">
                  <a:extLst>
                    <a:ext uri="{9D8B030D-6E8A-4147-A177-3AD203B41FA5}">
                      <a16:colId xmlns:a16="http://schemas.microsoft.com/office/drawing/2014/main" val="4204226157"/>
                    </a:ext>
                  </a:extLst>
                </a:gridCol>
                <a:gridCol w="841008">
                  <a:extLst>
                    <a:ext uri="{9D8B030D-6E8A-4147-A177-3AD203B41FA5}">
                      <a16:colId xmlns:a16="http://schemas.microsoft.com/office/drawing/2014/main" val="2603349452"/>
                    </a:ext>
                  </a:extLst>
                </a:gridCol>
              </a:tblGrid>
              <a:tr h="480053">
                <a:tc rowSpan="2">
                  <a:txBody>
                    <a:bodyPr/>
                    <a:lstStyle/>
                    <a:p>
                      <a:pPr algn="ctr">
                        <a:spcAft>
                          <a:spcPts val="0"/>
                        </a:spcAft>
                      </a:pPr>
                      <a:r>
                        <a:rPr lang="zh-CN" sz="2800" kern="100">
                          <a:effectLst/>
                          <a:latin typeface="Calibri" panose="020F0502020204030204" pitchFamily="34" charset="0"/>
                          <a:ea typeface="黑体" panose="02010609060101010101" pitchFamily="49" charset="-122"/>
                          <a:cs typeface="Calibri" panose="020F0502020204030204" pitchFamily="34" charset="0"/>
                        </a:rPr>
                        <a:t>基因类型</a:t>
                      </a:r>
                    </a:p>
                  </a:txBody>
                  <a:tcPr marL="68580" marR="68580" marT="0" marB="0"/>
                </a:tc>
                <a:tc gridSpan="8">
                  <a:txBody>
                    <a:bodyPr/>
                    <a:lstStyle/>
                    <a:p>
                      <a:pPr algn="ctr">
                        <a:spcAft>
                          <a:spcPts val="0"/>
                        </a:spcAft>
                      </a:pPr>
                      <a:r>
                        <a:rPr lang="zh-CN" sz="2800" kern="100" dirty="0">
                          <a:effectLst/>
                          <a:latin typeface="Calibri" panose="020F0502020204030204" pitchFamily="34" charset="0"/>
                          <a:ea typeface="黑体" panose="02010609060101010101" pitchFamily="49" charset="-122"/>
                          <a:cs typeface="Calibri" panose="020F0502020204030204" pitchFamily="34" charset="0"/>
                        </a:rPr>
                        <a:t>遗传模型编号</a:t>
                      </a: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507048526"/>
                  </a:ext>
                </a:extLst>
              </a:tr>
              <a:tr h="480053">
                <a:tc vMerge="1">
                  <a:txBody>
                    <a:bodyPr/>
                    <a:lstStyle/>
                    <a:p>
                      <a:endParaRPr lang="zh-CN" altLang="en-US"/>
                    </a:p>
                  </a:txBody>
                  <a:tcPr/>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1</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2</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3</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dirty="0">
                          <a:effectLst/>
                          <a:latin typeface="Calibri" panose="020F0502020204030204" pitchFamily="34" charset="0"/>
                          <a:ea typeface="Calibri" panose="020F0502020204030204" pitchFamily="34" charset="0"/>
                          <a:cs typeface="Calibri" panose="020F0502020204030204" pitchFamily="34" charset="0"/>
                        </a:rPr>
                        <a:t>4</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5</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6</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7</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8</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222673799"/>
                  </a:ext>
                </a:extLst>
              </a:tr>
              <a:tr h="480053">
                <a:tc>
                  <a:txBody>
                    <a:bodyPr/>
                    <a:lstStyle/>
                    <a:p>
                      <a:pPr algn="ctr">
                        <a:spcAft>
                          <a:spcPts val="0"/>
                        </a:spcAft>
                      </a:pPr>
                      <a:r>
                        <a:rPr lang="zh-CN" sz="2800" kern="100">
                          <a:effectLst/>
                          <a:latin typeface="Calibri" panose="020F0502020204030204" pitchFamily="34" charset="0"/>
                          <a:ea typeface="黑体" panose="02010609060101010101" pitchFamily="49" charset="-122"/>
                          <a:cs typeface="Calibri" panose="020F0502020204030204" pitchFamily="34" charset="0"/>
                        </a:rPr>
                        <a:t>控制适应性</a:t>
                      </a:r>
                    </a:p>
                  </a:txBody>
                  <a:tcPr marL="68580" marR="68580" marT="0" marB="0"/>
                </a:tc>
                <a:tc>
                  <a:txBody>
                    <a:bodyPr/>
                    <a:lstStyle/>
                    <a:p>
                      <a:pPr algn="ctr">
                        <a:spcAft>
                          <a:spcPts val="0"/>
                        </a:spcAft>
                      </a:pPr>
                      <a:r>
                        <a:rPr lang="en-US" sz="2800" kern="100" dirty="0">
                          <a:effectLst/>
                          <a:latin typeface="Calibri" panose="020F0502020204030204" pitchFamily="34" charset="0"/>
                          <a:ea typeface="Calibri" panose="020F0502020204030204" pitchFamily="34" charset="0"/>
                          <a:cs typeface="Calibri" panose="020F0502020204030204" pitchFamily="34" charset="0"/>
                        </a:rPr>
                        <a:t>100</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50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30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150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60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619083398"/>
                  </a:ext>
                </a:extLst>
              </a:tr>
              <a:tr h="480053">
                <a:tc>
                  <a:txBody>
                    <a:bodyPr/>
                    <a:lstStyle/>
                    <a:p>
                      <a:pPr algn="ctr">
                        <a:spcAft>
                          <a:spcPts val="0"/>
                        </a:spcAft>
                      </a:pPr>
                      <a:r>
                        <a:rPr lang="zh-CN" sz="2800" kern="100">
                          <a:effectLst/>
                          <a:latin typeface="Calibri" panose="020F0502020204030204" pitchFamily="34" charset="0"/>
                          <a:ea typeface="黑体" panose="02010609060101010101" pitchFamily="49" charset="-122"/>
                          <a:cs typeface="Calibri" panose="020F0502020204030204" pitchFamily="34" charset="0"/>
                        </a:rPr>
                        <a:t>控制产量</a:t>
                      </a: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60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60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60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150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150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60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150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162347497"/>
                  </a:ext>
                </a:extLst>
              </a:tr>
              <a:tr h="960106">
                <a:tc>
                  <a:txBody>
                    <a:bodyPr/>
                    <a:lstStyle/>
                    <a:p>
                      <a:pPr algn="ctr">
                        <a:spcAft>
                          <a:spcPts val="0"/>
                        </a:spcAft>
                      </a:pPr>
                      <a:r>
                        <a:rPr lang="zh-CN" sz="2800" kern="100">
                          <a:effectLst/>
                          <a:latin typeface="Calibri" panose="020F0502020204030204" pitchFamily="34" charset="0"/>
                          <a:ea typeface="黑体" panose="02010609060101010101" pitchFamily="49" charset="-122"/>
                          <a:cs typeface="Calibri" panose="020F0502020204030204" pitchFamily="34" charset="0"/>
                        </a:rPr>
                        <a:t>同时控制适应性和产量</a:t>
                      </a:r>
                    </a:p>
                  </a:txBody>
                  <a:tcPr marL="68580" marR="68580" marT="0" marB="0"/>
                </a:tc>
                <a:tc>
                  <a:txBody>
                    <a:bodyPr/>
                    <a:lstStyle/>
                    <a:p>
                      <a:pPr algn="ctr">
                        <a:spcAft>
                          <a:spcPts val="0"/>
                        </a:spcAft>
                      </a:pPr>
                      <a:r>
                        <a:rPr lang="en-US" sz="2800" kern="100" dirty="0">
                          <a:effectLst/>
                          <a:latin typeface="Calibri" panose="020F0502020204030204" pitchFamily="34" charset="0"/>
                          <a:ea typeface="Calibri" panose="020F0502020204030204" pitchFamily="34" charset="0"/>
                          <a:cs typeface="Calibri" panose="020F0502020204030204" pitchFamily="34" charset="0"/>
                        </a:rPr>
                        <a:t>50</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dirty="0">
                          <a:effectLst/>
                          <a:latin typeface="Calibri" panose="020F0502020204030204" pitchFamily="34" charset="0"/>
                          <a:ea typeface="Calibri" panose="020F0502020204030204" pitchFamily="34" charset="0"/>
                          <a:cs typeface="Calibri" panose="020F0502020204030204" pitchFamily="34" charset="0"/>
                        </a:rPr>
                        <a:t>100</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dirty="0">
                          <a:effectLst/>
                          <a:latin typeface="Calibri" panose="020F0502020204030204" pitchFamily="34" charset="0"/>
                          <a:ea typeface="Calibri" panose="020F0502020204030204" pitchFamily="34" charset="0"/>
                          <a:cs typeface="Calibri" panose="020F0502020204030204" pitchFamily="34" charset="0"/>
                        </a:rPr>
                        <a:t>150</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dirty="0">
                          <a:effectLst/>
                          <a:latin typeface="Calibri" panose="020F0502020204030204" pitchFamily="34" charset="0"/>
                          <a:ea typeface="Calibri" panose="020F0502020204030204" pitchFamily="34" charset="0"/>
                          <a:cs typeface="Calibri" panose="020F0502020204030204" pitchFamily="34" charset="0"/>
                        </a:rPr>
                        <a:t>30</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60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a:effectLst/>
                          <a:latin typeface="Calibri" panose="020F0502020204030204" pitchFamily="34" charset="0"/>
                          <a:ea typeface="Calibri" panose="020F0502020204030204" pitchFamily="34" charset="0"/>
                          <a:cs typeface="Calibri" panose="020F0502020204030204" pitchFamily="34" charset="0"/>
                        </a:rPr>
                        <a:t>0</a:t>
                      </a:r>
                      <a:endParaRPr lang="zh-CN" sz="2800" kern="10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dirty="0">
                          <a:effectLst/>
                          <a:latin typeface="Calibri" panose="020F0502020204030204" pitchFamily="34" charset="0"/>
                          <a:ea typeface="Calibri" panose="020F0502020204030204" pitchFamily="34" charset="0"/>
                          <a:cs typeface="Calibri" panose="020F0502020204030204" pitchFamily="34" charset="0"/>
                        </a:rPr>
                        <a:t>0</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tc>
                  <a:txBody>
                    <a:bodyPr/>
                    <a:lstStyle/>
                    <a:p>
                      <a:pPr algn="ctr">
                        <a:spcAft>
                          <a:spcPts val="0"/>
                        </a:spcAft>
                      </a:pPr>
                      <a:r>
                        <a:rPr lang="en-US" sz="2800" kern="100" dirty="0">
                          <a:effectLst/>
                          <a:latin typeface="Calibri" panose="020F0502020204030204" pitchFamily="34" charset="0"/>
                          <a:ea typeface="Calibri" panose="020F0502020204030204" pitchFamily="34" charset="0"/>
                          <a:cs typeface="Calibri" panose="020F0502020204030204" pitchFamily="34" charset="0"/>
                        </a:rPr>
                        <a:t>210</a:t>
                      </a:r>
                      <a:endParaRPr lang="zh-CN" sz="2800" kern="100" dirty="0">
                        <a:effectLst/>
                        <a:latin typeface="Calibri" panose="020F0502020204030204" pitchFamily="34" charset="0"/>
                        <a:ea typeface="黑体" panose="02010609060101010101" pitchFamily="49" charset="-122"/>
                        <a:cs typeface="Calibri" panose="020F0502020204030204" pitchFamily="34" charset="0"/>
                      </a:endParaRPr>
                    </a:p>
                  </a:txBody>
                  <a:tcPr marL="68580" marR="68580" marT="0" marB="0"/>
                </a:tc>
                <a:extLst>
                  <a:ext uri="{0D108BD9-81ED-4DB2-BD59-A6C34878D82A}">
                    <a16:rowId xmlns:a16="http://schemas.microsoft.com/office/drawing/2014/main" val="2188225879"/>
                  </a:ext>
                </a:extLst>
              </a:tr>
            </a:tbl>
          </a:graphicData>
        </a:graphic>
      </p:graphicFrame>
    </p:spTree>
    <p:extLst>
      <p:ext uri="{BB962C8B-B14F-4D97-AF65-F5344CB8AC3E}">
        <p14:creationId xmlns:p14="http://schemas.microsoft.com/office/powerpoint/2010/main" val="296266864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51384" y="1772816"/>
            <a:ext cx="3486481" cy="1233810"/>
          </a:xfrm>
        </p:spPr>
        <p:txBody>
          <a:bodyPr>
            <a:noAutofit/>
          </a:bodyPr>
          <a:lstStyle/>
          <a:p>
            <a:r>
              <a:rPr lang="zh-CN" altLang="en-US" sz="3200" b="1" dirty="0">
                <a:solidFill>
                  <a:srgbClr val="C00000"/>
                </a:solidFill>
                <a:latin typeface="Calibri" panose="020F0502020204030204" pitchFamily="34" charset="0"/>
                <a:ea typeface="黑体" pitchFamily="2" charset="-122"/>
                <a:cs typeface="Calibri" panose="020F0502020204030204" pitchFamily="34" charset="0"/>
              </a:rPr>
              <a:t>不</a:t>
            </a:r>
            <a:r>
              <a:rPr lang="zh-CN" altLang="en-US" sz="3200" b="1" dirty="0" smtClean="0">
                <a:solidFill>
                  <a:srgbClr val="C00000"/>
                </a:solidFill>
                <a:latin typeface="Calibri" panose="020F0502020204030204" pitchFamily="34" charset="0"/>
                <a:ea typeface="黑体" pitchFamily="2" charset="-122"/>
                <a:cs typeface="Calibri" panose="020F0502020204030204" pitchFamily="34" charset="0"/>
              </a:rPr>
              <a:t>同种</a:t>
            </a:r>
            <a:r>
              <a:rPr lang="zh-CN" altLang="en-US" sz="3200" b="1" dirty="0">
                <a:solidFill>
                  <a:srgbClr val="C00000"/>
                </a:solidFill>
                <a:latin typeface="Calibri" panose="020F0502020204030204" pitchFamily="34" charset="0"/>
                <a:ea typeface="黑体" pitchFamily="2" charset="-122"/>
                <a:cs typeface="Calibri" panose="020F0502020204030204" pitchFamily="34" charset="0"/>
              </a:rPr>
              <a:t>方法的年份和成本分析</a:t>
            </a:r>
            <a:endParaRPr lang="en-US" altLang="zh-CN" sz="3200" b="1" dirty="0">
              <a:solidFill>
                <a:srgbClr val="C00000"/>
              </a:solidFill>
              <a:latin typeface="Calibri" panose="020F0502020204030204" pitchFamily="34" charset="0"/>
              <a:ea typeface="黑体" pitchFamily="2" charset="-122"/>
              <a:cs typeface="Calibri" panose="020F0502020204030204" pitchFamily="34"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1097175795"/>
              </p:ext>
            </p:extLst>
          </p:nvPr>
        </p:nvGraphicFramePr>
        <p:xfrm>
          <a:off x="4047699" y="16281"/>
          <a:ext cx="7592917" cy="6827520"/>
        </p:xfrm>
        <a:graphic>
          <a:graphicData uri="http://schemas.openxmlformats.org/drawingml/2006/table">
            <a:tbl>
              <a:tblPr firstRow="1" firstCol="1" bandRow="1">
                <a:tableStyleId>{5C22544A-7EE6-4342-B048-85BDC9FD1C3A}</a:tableStyleId>
              </a:tblPr>
              <a:tblGrid>
                <a:gridCol w="958399">
                  <a:extLst>
                    <a:ext uri="{9D8B030D-6E8A-4147-A177-3AD203B41FA5}">
                      <a16:colId xmlns:a16="http://schemas.microsoft.com/office/drawing/2014/main" val="2834517573"/>
                    </a:ext>
                  </a:extLst>
                </a:gridCol>
                <a:gridCol w="1172874">
                  <a:extLst>
                    <a:ext uri="{9D8B030D-6E8A-4147-A177-3AD203B41FA5}">
                      <a16:colId xmlns:a16="http://schemas.microsoft.com/office/drawing/2014/main" val="3176787840"/>
                    </a:ext>
                  </a:extLst>
                </a:gridCol>
                <a:gridCol w="1587910">
                  <a:extLst>
                    <a:ext uri="{9D8B030D-6E8A-4147-A177-3AD203B41FA5}">
                      <a16:colId xmlns:a16="http://schemas.microsoft.com/office/drawing/2014/main" val="425550636"/>
                    </a:ext>
                  </a:extLst>
                </a:gridCol>
                <a:gridCol w="967154">
                  <a:extLst>
                    <a:ext uri="{9D8B030D-6E8A-4147-A177-3AD203B41FA5}">
                      <a16:colId xmlns:a16="http://schemas.microsoft.com/office/drawing/2014/main" val="1223039328"/>
                    </a:ext>
                  </a:extLst>
                </a:gridCol>
                <a:gridCol w="1262506">
                  <a:extLst>
                    <a:ext uri="{9D8B030D-6E8A-4147-A177-3AD203B41FA5}">
                      <a16:colId xmlns:a16="http://schemas.microsoft.com/office/drawing/2014/main" val="611351996"/>
                    </a:ext>
                  </a:extLst>
                </a:gridCol>
                <a:gridCol w="733137">
                  <a:extLst>
                    <a:ext uri="{9D8B030D-6E8A-4147-A177-3AD203B41FA5}">
                      <a16:colId xmlns:a16="http://schemas.microsoft.com/office/drawing/2014/main" val="339438854"/>
                    </a:ext>
                  </a:extLst>
                </a:gridCol>
                <a:gridCol w="910937">
                  <a:extLst>
                    <a:ext uri="{9D8B030D-6E8A-4147-A177-3AD203B41FA5}">
                      <a16:colId xmlns:a16="http://schemas.microsoft.com/office/drawing/2014/main" val="1465387935"/>
                    </a:ext>
                  </a:extLst>
                </a:gridCol>
              </a:tblGrid>
              <a:tr h="443169">
                <a:tc>
                  <a:txBody>
                    <a:bodyPr/>
                    <a:lstStyle/>
                    <a:p>
                      <a:pPr indent="6350"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育种方法</a:t>
                      </a:r>
                    </a:p>
                  </a:txBody>
                  <a:tcPr marL="53037" marR="53037" marT="0" marB="0"/>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世代</a:t>
                      </a:r>
                    </a:p>
                  </a:txBody>
                  <a:tcPr marL="53037" marR="53037" marT="0" marB="0"/>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配置杂交组合或种植家系的个数</a:t>
                      </a:r>
                    </a:p>
                  </a:txBody>
                  <a:tcPr marL="53037" marR="53037" marT="0" marB="0"/>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家系内个体数</a:t>
                      </a:r>
                    </a:p>
                  </a:txBody>
                  <a:tcPr marL="53037" marR="53037" marT="0" marB="0"/>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总个体数</a:t>
                      </a:r>
                    </a:p>
                  </a:txBody>
                  <a:tcPr marL="53037" marR="53037" marT="0" marB="0"/>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时间</a:t>
                      </a:r>
                      <a:r>
                        <a:rPr lang="en-US" sz="1600" kern="100">
                          <a:effectLst/>
                          <a:latin typeface="Calibri" panose="020F0502020204030204" pitchFamily="34" charset="0"/>
                          <a:ea typeface="Calibri" panose="020F0502020204030204" pitchFamily="34" charset="0"/>
                          <a:cs typeface="Calibri" panose="020F0502020204030204" pitchFamily="34" charset="0"/>
                        </a:rPr>
                        <a:t>/</a:t>
                      </a:r>
                      <a:r>
                        <a:rPr lang="zh-CN" sz="1600" kern="100">
                          <a:effectLst/>
                          <a:latin typeface="Calibri" panose="020F0502020204030204" pitchFamily="34" charset="0"/>
                          <a:ea typeface="黑体" panose="02010609060101010101" pitchFamily="49" charset="-122"/>
                          <a:cs typeface="Calibri" panose="020F0502020204030204" pitchFamily="34" charset="0"/>
                        </a:rPr>
                        <a:t>年</a:t>
                      </a:r>
                    </a:p>
                  </a:txBody>
                  <a:tcPr marL="53037" marR="53037" marT="0" marB="0"/>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成本</a:t>
                      </a:r>
                      <a:r>
                        <a:rPr lang="en-US" sz="1600" kern="100">
                          <a:effectLst/>
                          <a:latin typeface="Calibri" panose="020F0502020204030204" pitchFamily="34" charset="0"/>
                          <a:ea typeface="Calibri" panose="020F0502020204030204" pitchFamily="34" charset="0"/>
                          <a:cs typeface="Calibri" panose="020F0502020204030204" pitchFamily="34" charset="0"/>
                        </a:rPr>
                        <a:t>/</a:t>
                      </a:r>
                      <a:r>
                        <a:rPr lang="zh-CN" sz="1600" kern="100">
                          <a:effectLst/>
                          <a:latin typeface="Calibri" panose="020F0502020204030204" pitchFamily="34" charset="0"/>
                          <a:ea typeface="黑体" panose="02010609060101010101" pitchFamily="49" charset="-122"/>
                          <a:cs typeface="Calibri" panose="020F0502020204030204" pitchFamily="34" charset="0"/>
                        </a:rPr>
                        <a:t>美元</a:t>
                      </a:r>
                    </a:p>
                  </a:txBody>
                  <a:tcPr marL="53037" marR="53037" marT="0" marB="0"/>
                </a:tc>
                <a:extLst>
                  <a:ext uri="{0D108BD9-81ED-4DB2-BD59-A6C34878D82A}">
                    <a16:rowId xmlns:a16="http://schemas.microsoft.com/office/drawing/2014/main" val="3135211450"/>
                  </a:ext>
                </a:extLst>
              </a:tr>
              <a:tr h="221585">
                <a:tc rowSpan="7">
                  <a:txBody>
                    <a:bodyPr/>
                    <a:lstStyle/>
                    <a:p>
                      <a:pPr algn="l">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1600" kern="100" dirty="0">
                          <a:effectLst/>
                          <a:latin typeface="Calibri" panose="020F0502020204030204" pitchFamily="34" charset="0"/>
                          <a:ea typeface="Calibri" panose="020F0502020204030204" pitchFamily="34" charset="0"/>
                          <a:cs typeface="Calibri" panose="020F0502020204030204" pitchFamily="34" charset="0"/>
                        </a:rPr>
                        <a:t>-DH</a:t>
                      </a:r>
                      <a:endParaRPr lang="zh-CN" sz="1600" kern="100" dirty="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a:effectLst/>
                          <a:latin typeface="Calibri" panose="020F0502020204030204" pitchFamily="34" charset="0"/>
                          <a:ea typeface="Calibri" panose="020F0502020204030204" pitchFamily="34" charset="0"/>
                          <a:cs typeface="Calibri" panose="020F0502020204030204" pitchFamily="34" charset="0"/>
                        </a:rPr>
                        <a:t>1</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360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1541197667"/>
                  </a:ext>
                </a:extLst>
              </a:tr>
              <a:tr h="224917">
                <a:tc vMerge="1">
                  <a:txBody>
                    <a:bodyPr/>
                    <a:lstStyle/>
                    <a:p>
                      <a:endParaRPr lang="zh-CN" altLang="en-US"/>
                    </a:p>
                  </a:txBody>
                  <a:tcPr/>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a:effectLst/>
                          <a:latin typeface="Calibri" panose="020F0502020204030204" pitchFamily="34" charset="0"/>
                          <a:ea typeface="Calibri" panose="020F0502020204030204" pitchFamily="34" charset="0"/>
                          <a:cs typeface="Calibri" panose="020F0502020204030204" pitchFamily="34" charset="0"/>
                        </a:rPr>
                        <a:t>1</a:t>
                      </a:r>
                      <a:r>
                        <a:rPr lang="en-US" sz="1600" kern="100">
                          <a:effectLst/>
                          <a:latin typeface="Calibri" panose="020F0502020204030204" pitchFamily="34" charset="0"/>
                          <a:ea typeface="Calibri" panose="020F0502020204030204" pitchFamily="34" charset="0"/>
                          <a:cs typeface="Calibri" panose="020F0502020204030204" pitchFamily="34" charset="0"/>
                        </a:rPr>
                        <a:t>DH</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15000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3776074465"/>
                  </a:ext>
                </a:extLst>
              </a:tr>
              <a:tr h="221585">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自交繁殖</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2960278447"/>
                  </a:ext>
                </a:extLst>
              </a:tr>
              <a:tr h="221585">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适应性试验</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2547284280"/>
                  </a:ext>
                </a:extLst>
              </a:tr>
              <a:tr h="221585">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产量试验</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1098431011"/>
                  </a:ext>
                </a:extLst>
              </a:tr>
              <a:tr h="221585">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终选家系数</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3730718674"/>
                  </a:ext>
                </a:extLst>
              </a:tr>
              <a:tr h="224917">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合计</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6360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66300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27960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3703081872"/>
                  </a:ext>
                </a:extLst>
              </a:tr>
              <a:tr h="221585">
                <a:tc rowSpan="9">
                  <a:txBody>
                    <a:bodyPr/>
                    <a:lstStyle/>
                    <a:p>
                      <a:pPr algn="l">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dirty="0">
                          <a:effectLst/>
                          <a:latin typeface="Calibri" panose="020F0502020204030204" pitchFamily="34" charset="0"/>
                          <a:ea typeface="Calibri" panose="020F0502020204030204" pitchFamily="34" charset="0"/>
                          <a:cs typeface="Calibri" panose="020F0502020204030204" pitchFamily="34" charset="0"/>
                        </a:rPr>
                        <a:t>3</a:t>
                      </a:r>
                      <a:r>
                        <a:rPr lang="en-US" sz="1600" kern="100" dirty="0">
                          <a:effectLst/>
                          <a:latin typeface="Calibri" panose="020F0502020204030204" pitchFamily="34" charset="0"/>
                          <a:ea typeface="Calibri" panose="020F0502020204030204" pitchFamily="34" charset="0"/>
                          <a:cs typeface="Calibri" panose="020F0502020204030204" pitchFamily="34" charset="0"/>
                        </a:rPr>
                        <a:t>-DH</a:t>
                      </a:r>
                      <a:endParaRPr lang="zh-CN" sz="1600" kern="100" dirty="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a:effectLst/>
                          <a:latin typeface="Calibri" panose="020F0502020204030204" pitchFamily="34" charset="0"/>
                          <a:ea typeface="Calibri" panose="020F0502020204030204" pitchFamily="34" charset="0"/>
                          <a:cs typeface="Calibri" panose="020F0502020204030204" pitchFamily="34" charset="0"/>
                        </a:rPr>
                        <a:t>1</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360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1559609706"/>
                  </a:ext>
                </a:extLst>
              </a:tr>
              <a:tr h="221585">
                <a:tc vMerge="1">
                  <a:txBody>
                    <a:bodyPr/>
                    <a:lstStyle/>
                    <a:p>
                      <a:endParaRPr lang="zh-CN" altLang="en-US"/>
                    </a:p>
                  </a:txBody>
                  <a:tcPr/>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a:effectLst/>
                          <a:latin typeface="Calibri" panose="020F0502020204030204" pitchFamily="34" charset="0"/>
                          <a:ea typeface="Calibri" panose="020F0502020204030204" pitchFamily="34" charset="0"/>
                          <a:cs typeface="Calibri" panose="020F0502020204030204" pitchFamily="34" charset="0"/>
                        </a:rPr>
                        <a:t>2</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3128907276"/>
                  </a:ext>
                </a:extLst>
              </a:tr>
              <a:tr h="221585">
                <a:tc vMerge="1">
                  <a:txBody>
                    <a:bodyPr/>
                    <a:lstStyle/>
                    <a:p>
                      <a:endParaRPr lang="zh-CN" altLang="en-US"/>
                    </a:p>
                  </a:txBody>
                  <a:tcPr/>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a:effectLst/>
                          <a:latin typeface="Calibri" panose="020F0502020204030204" pitchFamily="34" charset="0"/>
                          <a:ea typeface="Calibri" panose="020F0502020204030204" pitchFamily="34" charset="0"/>
                          <a:cs typeface="Calibri" panose="020F0502020204030204" pitchFamily="34" charset="0"/>
                        </a:rPr>
                        <a:t>3</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50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1500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4289156224"/>
                  </a:ext>
                </a:extLst>
              </a:tr>
              <a:tr h="224917">
                <a:tc vMerge="1">
                  <a:txBody>
                    <a:bodyPr/>
                    <a:lstStyle/>
                    <a:p>
                      <a:endParaRPr lang="zh-CN" altLang="en-US"/>
                    </a:p>
                  </a:txBody>
                  <a:tcPr/>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a:effectLst/>
                          <a:latin typeface="Calibri" panose="020F0502020204030204" pitchFamily="34" charset="0"/>
                          <a:ea typeface="Calibri" panose="020F0502020204030204" pitchFamily="34" charset="0"/>
                          <a:cs typeface="Calibri" panose="020F0502020204030204" pitchFamily="34" charset="0"/>
                        </a:rPr>
                        <a:t>3</a:t>
                      </a:r>
                      <a:r>
                        <a:rPr lang="en-US" sz="1600" kern="100">
                          <a:effectLst/>
                          <a:latin typeface="Calibri" panose="020F0502020204030204" pitchFamily="34" charset="0"/>
                          <a:ea typeface="Calibri" panose="020F0502020204030204" pitchFamily="34" charset="0"/>
                          <a:cs typeface="Calibri" panose="020F0502020204030204" pitchFamily="34" charset="0"/>
                        </a:rPr>
                        <a:t>DH</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15000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3258148975"/>
                  </a:ext>
                </a:extLst>
              </a:tr>
              <a:tr h="221585">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自交繁殖</a:t>
                      </a:r>
                    </a:p>
                  </a:txBody>
                  <a:tcPr marL="53037" marR="53037" marT="0" marB="0"/>
                </a:tc>
                <a:tc>
                  <a:txBody>
                    <a:bodyPr/>
                    <a:lstStyle/>
                    <a:p>
                      <a:pPr algn="l">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3000</a:t>
                      </a:r>
                      <a:endParaRPr lang="zh-CN" sz="1600" kern="100" dirty="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2971848118"/>
                  </a:ext>
                </a:extLst>
              </a:tr>
              <a:tr h="221585">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适应性试验</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308418957"/>
                  </a:ext>
                </a:extLst>
              </a:tr>
              <a:tr h="221585">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产量试验</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278913656"/>
                  </a:ext>
                </a:extLst>
              </a:tr>
              <a:tr h="221585">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终选家系数</a:t>
                      </a:r>
                    </a:p>
                  </a:txBody>
                  <a:tcPr marL="53037" marR="53037" marT="0" marB="0"/>
                </a:tc>
                <a:tc>
                  <a:txBody>
                    <a:bodyPr/>
                    <a:lstStyle/>
                    <a:p>
                      <a:pPr algn="l">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30</a:t>
                      </a:r>
                      <a:endParaRPr lang="zh-CN" sz="1600" kern="100" dirty="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178328375"/>
                  </a:ext>
                </a:extLst>
              </a:tr>
              <a:tr h="224917">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合计</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6420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97800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4</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34260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3712033599"/>
                  </a:ext>
                </a:extLst>
              </a:tr>
              <a:tr h="221585">
                <a:tc rowSpan="10">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传统选择混合方法</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a:effectLst/>
                          <a:latin typeface="Calibri" panose="020F0502020204030204" pitchFamily="34" charset="0"/>
                          <a:ea typeface="Calibri" panose="020F0502020204030204" pitchFamily="34" charset="0"/>
                          <a:cs typeface="Calibri" panose="020F0502020204030204" pitchFamily="34" charset="0"/>
                        </a:rPr>
                        <a:t>1</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360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2013977319"/>
                  </a:ext>
                </a:extLst>
              </a:tr>
              <a:tr h="221585">
                <a:tc vMerge="1">
                  <a:txBody>
                    <a:bodyPr/>
                    <a:lstStyle/>
                    <a:p>
                      <a:endParaRPr lang="zh-CN" altLang="en-US"/>
                    </a:p>
                  </a:txBody>
                  <a:tcPr/>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a:effectLst/>
                          <a:latin typeface="Calibri" panose="020F0502020204030204" pitchFamily="34" charset="0"/>
                          <a:ea typeface="Calibri" panose="020F0502020204030204" pitchFamily="34" charset="0"/>
                          <a:cs typeface="Calibri" panose="020F0502020204030204" pitchFamily="34" charset="0"/>
                        </a:rPr>
                        <a:t>2</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3619635899"/>
                  </a:ext>
                </a:extLst>
              </a:tr>
              <a:tr h="221585">
                <a:tc vMerge="1">
                  <a:txBody>
                    <a:bodyPr/>
                    <a:lstStyle/>
                    <a:p>
                      <a:endParaRPr lang="zh-CN" altLang="en-US"/>
                    </a:p>
                  </a:txBody>
                  <a:tcPr/>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a:effectLst/>
                          <a:latin typeface="Calibri" panose="020F0502020204030204" pitchFamily="34" charset="0"/>
                          <a:ea typeface="Calibri" panose="020F0502020204030204" pitchFamily="34" charset="0"/>
                          <a:cs typeface="Calibri" panose="020F0502020204030204" pitchFamily="34" charset="0"/>
                        </a:rPr>
                        <a:t>3</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500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15000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4145828182"/>
                  </a:ext>
                </a:extLst>
              </a:tr>
              <a:tr h="221585">
                <a:tc vMerge="1">
                  <a:txBody>
                    <a:bodyPr/>
                    <a:lstStyle/>
                    <a:p>
                      <a:endParaRPr lang="zh-CN" altLang="en-US"/>
                    </a:p>
                  </a:txBody>
                  <a:tcPr/>
                </a:tc>
                <a:tc>
                  <a:txBody>
                    <a:bodyPr/>
                    <a:lstStyle/>
                    <a:p>
                      <a:pPr algn="l">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dirty="0">
                          <a:effectLst/>
                          <a:latin typeface="Calibri" panose="020F0502020204030204" pitchFamily="34" charset="0"/>
                          <a:ea typeface="Calibri" panose="020F0502020204030204" pitchFamily="34" charset="0"/>
                          <a:cs typeface="Calibri" panose="020F0502020204030204" pitchFamily="34" charset="0"/>
                        </a:rPr>
                        <a:t>4</a:t>
                      </a:r>
                      <a:endParaRPr lang="zh-CN" sz="1600" kern="100" dirty="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200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1200</a:t>
                      </a:r>
                      <a:endParaRPr lang="zh-CN" sz="1600" kern="100" dirty="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1857861417"/>
                  </a:ext>
                </a:extLst>
              </a:tr>
              <a:tr h="221585">
                <a:tc vMerge="1">
                  <a:txBody>
                    <a:bodyPr/>
                    <a:lstStyle/>
                    <a:p>
                      <a:endParaRPr lang="zh-CN" altLang="en-US"/>
                    </a:p>
                  </a:txBody>
                  <a:tcPr/>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a:effectLst/>
                          <a:latin typeface="Calibri" panose="020F0502020204030204" pitchFamily="34" charset="0"/>
                          <a:ea typeface="Calibri" panose="020F0502020204030204" pitchFamily="34" charset="0"/>
                          <a:cs typeface="Calibri" panose="020F0502020204030204" pitchFamily="34" charset="0"/>
                        </a:rPr>
                        <a:t>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200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1200</a:t>
                      </a:r>
                      <a:endParaRPr lang="zh-CN" sz="1600" kern="100" dirty="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1209850"/>
                  </a:ext>
                </a:extLst>
              </a:tr>
              <a:tr h="221585">
                <a:tc vMerge="1">
                  <a:txBody>
                    <a:bodyPr/>
                    <a:lstStyle/>
                    <a:p>
                      <a:endParaRPr lang="zh-CN" altLang="en-US"/>
                    </a:p>
                  </a:txBody>
                  <a:tcPr/>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F</a:t>
                      </a:r>
                      <a:r>
                        <a:rPr lang="en-US" sz="1600" kern="100" baseline="-25000">
                          <a:effectLst/>
                          <a:latin typeface="Calibri" panose="020F0502020204030204" pitchFamily="34" charset="0"/>
                          <a:ea typeface="Calibri" panose="020F0502020204030204" pitchFamily="34" charset="0"/>
                          <a:cs typeface="Calibri" panose="020F0502020204030204" pitchFamily="34" charset="0"/>
                        </a:rPr>
                        <a:t>6</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200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1200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1200706780"/>
                  </a:ext>
                </a:extLst>
              </a:tr>
              <a:tr h="221585">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适应性试验</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1200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12000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2400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3883965407"/>
                  </a:ext>
                </a:extLst>
              </a:tr>
              <a:tr h="221585">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产量试验</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0.5</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6000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294167410"/>
                  </a:ext>
                </a:extLst>
              </a:tr>
              <a:tr h="221585">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终选家系数</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30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1395403698"/>
                  </a:ext>
                </a:extLst>
              </a:tr>
              <a:tr h="224917">
                <a:tc vMerge="1">
                  <a:txBody>
                    <a:bodyPr/>
                    <a:lstStyle/>
                    <a:p>
                      <a:endParaRPr lang="zh-CN" altLang="en-US"/>
                    </a:p>
                  </a:txBody>
                  <a:tcPr/>
                </a:tc>
                <a:tc>
                  <a:txBody>
                    <a:bodyPr/>
                    <a:lstStyle/>
                    <a:p>
                      <a:pPr algn="l">
                        <a:spcAft>
                          <a:spcPts val="0"/>
                        </a:spcAft>
                      </a:pPr>
                      <a:r>
                        <a:rPr lang="zh-CN" sz="1600" kern="100">
                          <a:effectLst/>
                          <a:latin typeface="Calibri" panose="020F0502020204030204" pitchFamily="34" charset="0"/>
                          <a:ea typeface="黑体" panose="02010609060101010101" pitchFamily="49" charset="-122"/>
                          <a:cs typeface="Calibri" panose="020F0502020204030204" pitchFamily="34" charset="0"/>
                        </a:rPr>
                        <a:t>合计</a:t>
                      </a: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1680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105300</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a:effectLst/>
                          <a:latin typeface="Calibri" panose="020F0502020204030204" pitchFamily="34" charset="0"/>
                          <a:ea typeface="Calibri" panose="020F0502020204030204" pitchFamily="34" charset="0"/>
                          <a:cs typeface="Calibri" panose="020F0502020204030204" pitchFamily="34" charset="0"/>
                        </a:rPr>
                        <a:t>4</a:t>
                      </a:r>
                      <a:endParaRPr lang="zh-CN" sz="1600" kern="10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tc>
                  <a:txBody>
                    <a:bodyPr/>
                    <a:lstStyle/>
                    <a:p>
                      <a:pPr algn="l">
                        <a:spcAft>
                          <a:spcPts val="0"/>
                        </a:spcAft>
                      </a:pPr>
                      <a:r>
                        <a:rPr lang="en-US" sz="1600" kern="100" dirty="0">
                          <a:effectLst/>
                          <a:latin typeface="Calibri" panose="020F0502020204030204" pitchFamily="34" charset="0"/>
                          <a:ea typeface="Calibri" panose="020F0502020204030204" pitchFamily="34" charset="0"/>
                          <a:cs typeface="Calibri" panose="020F0502020204030204" pitchFamily="34" charset="0"/>
                        </a:rPr>
                        <a:t>21360</a:t>
                      </a:r>
                      <a:endParaRPr lang="zh-CN" sz="1600" kern="100" dirty="0">
                        <a:effectLst/>
                        <a:latin typeface="Calibri" panose="020F0502020204030204" pitchFamily="34" charset="0"/>
                        <a:ea typeface="黑体" panose="02010609060101010101" pitchFamily="49" charset="-122"/>
                        <a:cs typeface="Calibri" panose="020F0502020204030204" pitchFamily="34" charset="0"/>
                      </a:endParaRPr>
                    </a:p>
                  </a:txBody>
                  <a:tcPr marL="53037" marR="53037" marT="0" marB="0"/>
                </a:tc>
                <a:extLst>
                  <a:ext uri="{0D108BD9-81ED-4DB2-BD59-A6C34878D82A}">
                    <a16:rowId xmlns:a16="http://schemas.microsoft.com/office/drawing/2014/main" val="776224791"/>
                  </a:ext>
                </a:extLst>
              </a:tr>
            </a:tbl>
          </a:graphicData>
        </a:graphic>
      </p:graphicFrame>
    </p:spTree>
    <p:extLst>
      <p:ext uri="{BB962C8B-B14F-4D97-AF65-F5344CB8AC3E}">
        <p14:creationId xmlns:p14="http://schemas.microsoft.com/office/powerpoint/2010/main" val="13562489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167398" y="620688"/>
            <a:ext cx="9929715" cy="648072"/>
          </a:xfrm>
        </p:spPr>
        <p:txBody>
          <a:bodyPr>
            <a:normAutofit/>
          </a:bodyPr>
          <a:lstStyle/>
          <a:p>
            <a:r>
              <a:rPr lang="zh-CN" altLang="en-US" sz="3200" b="1" dirty="0">
                <a:solidFill>
                  <a:srgbClr val="C00000"/>
                </a:solidFill>
                <a:latin typeface="Calibri" panose="020F0502020204030204" pitchFamily="34" charset="0"/>
                <a:ea typeface="黑体" pitchFamily="2" charset="-122"/>
                <a:cs typeface="Calibri" panose="020F0502020204030204" pitchFamily="34" charset="0"/>
              </a:rPr>
              <a:t>年份遗传进度   </a:t>
            </a:r>
            <a:r>
              <a:rPr lang="zh-CN" altLang="en-US" sz="3200" b="1" dirty="0" smtClean="0">
                <a:solidFill>
                  <a:srgbClr val="C00000"/>
                </a:solidFill>
                <a:latin typeface="Calibri" panose="020F0502020204030204" pitchFamily="34" charset="0"/>
                <a:ea typeface="黑体" pitchFamily="2" charset="-122"/>
                <a:cs typeface="Calibri" panose="020F0502020204030204" pitchFamily="34" charset="0"/>
              </a:rPr>
              <a:t>                 </a:t>
            </a:r>
            <a:r>
              <a:rPr lang="zh-CN" altLang="en-US" sz="3200" b="1" dirty="0">
                <a:solidFill>
                  <a:srgbClr val="C00000"/>
                </a:solidFill>
                <a:latin typeface="Calibri" panose="020F0502020204030204" pitchFamily="34" charset="0"/>
                <a:ea typeface="黑体" pitchFamily="2" charset="-122"/>
                <a:cs typeface="Calibri" panose="020F0502020204030204" pitchFamily="34" charset="0"/>
              </a:rPr>
              <a:t>成本遗传进度</a:t>
            </a:r>
            <a:endParaRPr lang="en-US" altLang="zh-CN" sz="3200" b="1" dirty="0">
              <a:solidFill>
                <a:srgbClr val="C00000"/>
              </a:solidFill>
              <a:latin typeface="Calibri" panose="020F0502020204030204" pitchFamily="34" charset="0"/>
              <a:ea typeface="黑体" pitchFamily="2" charset="-122"/>
              <a:cs typeface="Calibri" panose="020F0502020204030204" pitchFamily="34" charset="0"/>
            </a:endParaRPr>
          </a:p>
        </p:txBody>
      </p:sp>
      <p:pic>
        <p:nvPicPr>
          <p:cNvPr id="5" name="图片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021" y="1178173"/>
            <a:ext cx="4962672" cy="4607169"/>
          </a:xfrm>
          <a:prstGeom prst="rect">
            <a:avLst/>
          </a:prstGeom>
          <a:noFill/>
          <a:ln>
            <a:noFill/>
          </a:ln>
        </p:spPr>
      </p:pic>
      <p:pic>
        <p:nvPicPr>
          <p:cNvPr id="6" name="图片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1508" y="1178174"/>
            <a:ext cx="4895605" cy="4607169"/>
          </a:xfrm>
          <a:prstGeom prst="rect">
            <a:avLst/>
          </a:prstGeom>
          <a:noFill/>
          <a:ln>
            <a:noFill/>
          </a:ln>
        </p:spPr>
      </p:pic>
      <p:sp>
        <p:nvSpPr>
          <p:cNvPr id="10" name="Rectangle 2"/>
          <p:cNvSpPr txBox="1">
            <a:spLocks noChangeArrowheads="1"/>
          </p:cNvSpPr>
          <p:nvPr/>
        </p:nvSpPr>
        <p:spPr bwMode="auto">
          <a:xfrm>
            <a:off x="1167398" y="5780113"/>
            <a:ext cx="9854481" cy="4571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Arial" charset="0"/>
                <a:ea typeface="宋体" pitchFamily="2" charset="-122"/>
              </a:defRPr>
            </a:lvl2pPr>
            <a:lvl3pPr algn="ctr" rtl="0" eaLnBrk="0" fontAlgn="base" hangingPunct="0">
              <a:spcBef>
                <a:spcPct val="0"/>
              </a:spcBef>
              <a:spcAft>
                <a:spcPct val="0"/>
              </a:spcAft>
              <a:defRPr sz="4800" b="1">
                <a:solidFill>
                  <a:schemeClr val="tx2"/>
                </a:solidFill>
                <a:latin typeface="Arial" charset="0"/>
                <a:ea typeface="宋体" pitchFamily="2" charset="-122"/>
              </a:defRPr>
            </a:lvl3pPr>
            <a:lvl4pPr algn="ctr" rtl="0" eaLnBrk="0" fontAlgn="base" hangingPunct="0">
              <a:spcBef>
                <a:spcPct val="0"/>
              </a:spcBef>
              <a:spcAft>
                <a:spcPct val="0"/>
              </a:spcAft>
              <a:defRPr sz="4800" b="1">
                <a:solidFill>
                  <a:schemeClr val="tx2"/>
                </a:solidFill>
                <a:latin typeface="Arial" charset="0"/>
                <a:ea typeface="宋体" pitchFamily="2" charset="-122"/>
              </a:defRPr>
            </a:lvl4pPr>
            <a:lvl5pPr algn="ctr" rtl="0" eaLnBrk="0" fontAlgn="base" hangingPunct="0">
              <a:spcBef>
                <a:spcPct val="0"/>
              </a:spcBef>
              <a:spcAft>
                <a:spcPct val="0"/>
              </a:spcAft>
              <a:defRPr sz="4800" b="1">
                <a:solidFill>
                  <a:schemeClr val="tx2"/>
                </a:solidFill>
                <a:latin typeface="Arial" charset="0"/>
                <a:ea typeface="宋体" pitchFamily="2" charset="-122"/>
              </a:defRPr>
            </a:lvl5pPr>
            <a:lvl6pPr marL="457200" algn="ctr" rtl="0" eaLnBrk="0" fontAlgn="base" hangingPunct="0">
              <a:spcBef>
                <a:spcPct val="0"/>
              </a:spcBef>
              <a:spcAft>
                <a:spcPct val="0"/>
              </a:spcAft>
              <a:defRPr sz="4800" b="1">
                <a:solidFill>
                  <a:schemeClr val="tx2"/>
                </a:solidFill>
                <a:latin typeface="Arial" charset="0"/>
                <a:ea typeface="宋体" pitchFamily="2" charset="-122"/>
              </a:defRPr>
            </a:lvl6pPr>
            <a:lvl7pPr marL="914400" algn="ctr" rtl="0" eaLnBrk="0" fontAlgn="base" hangingPunct="0">
              <a:spcBef>
                <a:spcPct val="0"/>
              </a:spcBef>
              <a:spcAft>
                <a:spcPct val="0"/>
              </a:spcAft>
              <a:defRPr sz="4800" b="1">
                <a:solidFill>
                  <a:schemeClr val="tx2"/>
                </a:solidFill>
                <a:latin typeface="Arial" charset="0"/>
                <a:ea typeface="宋体" pitchFamily="2" charset="-122"/>
              </a:defRPr>
            </a:lvl7pPr>
            <a:lvl8pPr marL="1371600" algn="ctr" rtl="0" eaLnBrk="0" fontAlgn="base" hangingPunct="0">
              <a:spcBef>
                <a:spcPct val="0"/>
              </a:spcBef>
              <a:spcAft>
                <a:spcPct val="0"/>
              </a:spcAft>
              <a:defRPr sz="4800" b="1">
                <a:solidFill>
                  <a:schemeClr val="tx2"/>
                </a:solidFill>
                <a:latin typeface="Arial" charset="0"/>
                <a:ea typeface="宋体" pitchFamily="2" charset="-122"/>
              </a:defRPr>
            </a:lvl8pPr>
            <a:lvl9pPr marL="1828800" algn="ctr" rtl="0" eaLnBrk="0" fontAlgn="base" hangingPunct="0">
              <a:spcBef>
                <a:spcPct val="0"/>
              </a:spcBef>
              <a:spcAft>
                <a:spcPct val="0"/>
              </a:spcAft>
              <a:defRPr sz="4800" b="1">
                <a:solidFill>
                  <a:schemeClr val="tx2"/>
                </a:solidFill>
                <a:latin typeface="Arial" charset="0"/>
                <a:ea typeface="宋体" pitchFamily="2" charset="-122"/>
              </a:defRPr>
            </a:lvl9pPr>
          </a:lstStyle>
          <a:p>
            <a:r>
              <a:rPr lang="zh-CN" altLang="en-US" sz="2400" kern="0" dirty="0">
                <a:solidFill>
                  <a:srgbClr val="3333FF"/>
                </a:solidFill>
                <a:latin typeface="Calibri" panose="020F0502020204030204" pitchFamily="34" charset="0"/>
                <a:ea typeface="黑体" pitchFamily="2" charset="-122"/>
                <a:cs typeface="Calibri" panose="020F0502020204030204" pitchFamily="34" charset="0"/>
              </a:rPr>
              <a:t>适应性     </a:t>
            </a:r>
            <a:r>
              <a:rPr lang="zh-CN" altLang="en-US" sz="2400" kern="0" dirty="0" smtClean="0">
                <a:solidFill>
                  <a:srgbClr val="3333FF"/>
                </a:solidFill>
                <a:latin typeface="Calibri" panose="020F0502020204030204" pitchFamily="34" charset="0"/>
                <a:ea typeface="黑体" pitchFamily="2" charset="-122"/>
                <a:cs typeface="Calibri" panose="020F0502020204030204" pitchFamily="34" charset="0"/>
              </a:rPr>
              <a:t>                 </a:t>
            </a:r>
            <a:r>
              <a:rPr lang="zh-CN" altLang="en-US" sz="2400" kern="0" dirty="0">
                <a:solidFill>
                  <a:srgbClr val="3333FF"/>
                </a:solidFill>
                <a:latin typeface="Calibri" panose="020F0502020204030204" pitchFamily="34" charset="0"/>
                <a:ea typeface="黑体" pitchFamily="2" charset="-122"/>
                <a:cs typeface="Calibri" panose="020F0502020204030204" pitchFamily="34" charset="0"/>
              </a:rPr>
              <a:t>产量           </a:t>
            </a:r>
            <a:r>
              <a:rPr lang="zh-CN" altLang="en-US" sz="2400" kern="0" dirty="0" smtClean="0">
                <a:solidFill>
                  <a:srgbClr val="3333FF"/>
                </a:solidFill>
                <a:latin typeface="Calibri" panose="020F0502020204030204" pitchFamily="34" charset="0"/>
                <a:ea typeface="黑体" pitchFamily="2" charset="-122"/>
                <a:cs typeface="Calibri" panose="020F0502020204030204" pitchFamily="34" charset="0"/>
              </a:rPr>
              <a:t>                  </a:t>
            </a:r>
            <a:r>
              <a:rPr lang="zh-CN" altLang="en-US" sz="2400" kern="0" dirty="0">
                <a:solidFill>
                  <a:srgbClr val="3333FF"/>
                </a:solidFill>
                <a:latin typeface="Calibri" panose="020F0502020204030204" pitchFamily="34" charset="0"/>
                <a:ea typeface="黑体" pitchFamily="2" charset="-122"/>
                <a:cs typeface="Calibri" panose="020F0502020204030204" pitchFamily="34" charset="0"/>
              </a:rPr>
              <a:t>适应性       </a:t>
            </a:r>
            <a:r>
              <a:rPr lang="zh-CN" altLang="en-US" sz="2400" kern="0" dirty="0" smtClean="0">
                <a:solidFill>
                  <a:srgbClr val="3333FF"/>
                </a:solidFill>
                <a:latin typeface="Calibri" panose="020F0502020204030204" pitchFamily="34" charset="0"/>
                <a:ea typeface="黑体" pitchFamily="2" charset="-122"/>
                <a:cs typeface="Calibri" panose="020F0502020204030204" pitchFamily="34" charset="0"/>
              </a:rPr>
              <a:t>              </a:t>
            </a:r>
            <a:r>
              <a:rPr lang="zh-CN" altLang="en-US" sz="2400" kern="0" dirty="0">
                <a:solidFill>
                  <a:srgbClr val="3333FF"/>
                </a:solidFill>
                <a:latin typeface="Calibri" panose="020F0502020204030204" pitchFamily="34" charset="0"/>
                <a:ea typeface="黑体" pitchFamily="2" charset="-122"/>
                <a:cs typeface="Calibri" panose="020F0502020204030204" pitchFamily="34" charset="0"/>
              </a:rPr>
              <a:t>产量 </a:t>
            </a:r>
            <a:endParaRPr lang="en-US" altLang="zh-CN" sz="2400" kern="0" dirty="0">
              <a:solidFill>
                <a:srgbClr val="3333FF"/>
              </a:solidFill>
              <a:latin typeface="Calibri" panose="020F0502020204030204" pitchFamily="34" charset="0"/>
              <a:ea typeface="黑体" pitchFamily="2" charset="-122"/>
              <a:cs typeface="Calibri" panose="020F0502020204030204" pitchFamily="34" charset="0"/>
            </a:endParaRPr>
          </a:p>
        </p:txBody>
      </p:sp>
    </p:spTree>
    <p:extLst>
      <p:ext uri="{BB962C8B-B14F-4D97-AF65-F5344CB8AC3E}">
        <p14:creationId xmlns:p14="http://schemas.microsoft.com/office/powerpoint/2010/main" val="395507187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415480" y="1052736"/>
            <a:ext cx="9361040" cy="2520280"/>
          </a:xfrm>
        </p:spPr>
        <p:txBody>
          <a:bodyPr>
            <a:normAutofit/>
          </a:bodyPr>
          <a:lstStyle/>
          <a:p>
            <a:r>
              <a:rPr lang="zh-CN" altLang="en-US" sz="4000" b="1" dirty="0">
                <a:solidFill>
                  <a:srgbClr val="C00000"/>
                </a:solidFill>
                <a:latin typeface="Calibri" panose="020F0502020204030204" pitchFamily="34" charset="0"/>
                <a:ea typeface="黑体" pitchFamily="2" charset="-122"/>
                <a:cs typeface="Calibri" panose="020F0502020204030204" pitchFamily="34" charset="0"/>
              </a:rPr>
              <a:t>利用基因信息</a:t>
            </a:r>
            <a:r>
              <a:rPr lang="zh-CN" altLang="en-US" sz="4000" b="1" dirty="0" smtClean="0">
                <a:solidFill>
                  <a:srgbClr val="C00000"/>
                </a:solidFill>
                <a:latin typeface="Calibri" panose="020F0502020204030204" pitchFamily="34" charset="0"/>
                <a:ea typeface="黑体" pitchFamily="2" charset="-122"/>
                <a:cs typeface="Calibri" panose="020F0502020204030204" pitchFamily="34" charset="0"/>
              </a:rPr>
              <a:t>的育种设计</a:t>
            </a:r>
            <a:r>
              <a:rPr lang="en-US" altLang="zh-CN"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br>
            <a:r>
              <a:rPr lang="en-US" altLang="zh-CN"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br>
            <a:r>
              <a:rPr lang="en-US" altLang="zh-CN" sz="24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(Crop Sci., </a:t>
            </a:r>
            <a:r>
              <a:rPr lang="en-US" altLang="zh-CN" sz="2400" b="1" dirty="0">
                <a:solidFill>
                  <a:srgbClr val="3333FF"/>
                </a:solidFill>
                <a:latin typeface="Calibri" panose="020F0502020204030204" pitchFamily="34" charset="0"/>
                <a:ea typeface="Calibri" panose="020F0502020204030204" pitchFamily="34" charset="0"/>
                <a:cs typeface="Calibri" panose="020F0502020204030204" pitchFamily="34" charset="0"/>
              </a:rPr>
              <a:t>2007, 47: 580-588; </a:t>
            </a:r>
            <a:r>
              <a:rPr lang="en-US" altLang="zh-CN" sz="2400" b="1" dirty="0" err="1" smtClean="0">
                <a:solidFill>
                  <a:srgbClr val="3333FF"/>
                </a:solidFill>
                <a:latin typeface="Calibri" panose="020F0502020204030204" pitchFamily="34" charset="0"/>
                <a:ea typeface="Calibri" panose="020F0502020204030204" pitchFamily="34" charset="0"/>
                <a:cs typeface="Calibri" panose="020F0502020204030204" pitchFamily="34" charset="0"/>
              </a:rPr>
              <a:t>Theor</a:t>
            </a:r>
            <a:r>
              <a:rPr lang="en-US" altLang="zh-CN" sz="24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 Appl. Genet., </a:t>
            </a:r>
            <a:r>
              <a:rPr lang="en-US" altLang="zh-CN" sz="2400" b="1" dirty="0">
                <a:solidFill>
                  <a:srgbClr val="3333FF"/>
                </a:solidFill>
                <a:latin typeface="Calibri" panose="020F0502020204030204" pitchFamily="34" charset="0"/>
                <a:ea typeface="Calibri" panose="020F0502020204030204" pitchFamily="34" charset="0"/>
                <a:cs typeface="Calibri" panose="020F0502020204030204" pitchFamily="34" charset="0"/>
              </a:rPr>
              <a:t>2007, </a:t>
            </a:r>
            <a:r>
              <a:rPr lang="en-US" altLang="zh-CN" sz="24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115:87-100) </a:t>
            </a:r>
            <a:r>
              <a:rPr lang="zh-CN" altLang="en-US" sz="2400" b="1" dirty="0" smtClean="0">
                <a:solidFill>
                  <a:srgbClr val="3333FF"/>
                </a:solidFill>
                <a:latin typeface="Calibri" panose="020F0502020204030204" pitchFamily="34" charset="0"/>
                <a:ea typeface="黑体" pitchFamily="2" charset="-122"/>
                <a:cs typeface="Calibri" panose="020F0502020204030204" pitchFamily="34" charset="0"/>
              </a:rPr>
              <a:t> </a:t>
            </a:r>
            <a:endParaRPr lang="en-US" altLang="zh-CN" sz="24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p:txBody>
      </p:sp>
      <p:sp>
        <p:nvSpPr>
          <p:cNvPr id="3074" name="灯片编号占位符 3"/>
          <p:cNvSpPr>
            <a:spLocks noGrp="1"/>
          </p:cNvSpPr>
          <p:nvPr>
            <p:ph type="sldNum" sz="quarter" idx="10"/>
          </p:nvPr>
        </p:nvSpPr>
        <p:spPr/>
        <p:txBody>
          <a:bodyPr/>
          <a:lstStyle/>
          <a:p>
            <a:fld id="{49CD4035-87A7-47E0-B888-D5479CA190B9}" type="slidenum">
              <a:rPr lang="zh-CN" altLang="en-US" smtClean="0"/>
              <a:pPr/>
              <a:t>73</a:t>
            </a:fld>
            <a:endParaRPr lang="en-US" altLang="zh-CN" smtClean="0"/>
          </a:p>
        </p:txBody>
      </p:sp>
    </p:spTree>
    <p:extLst>
      <p:ext uri="{BB962C8B-B14F-4D97-AF65-F5344CB8AC3E}">
        <p14:creationId xmlns:p14="http://schemas.microsoft.com/office/powerpoint/2010/main" val="3162368265"/>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95402" y="980729"/>
            <a:ext cx="9601196" cy="792088"/>
          </a:xfrm>
        </p:spPr>
        <p:txBody>
          <a:bodyPr>
            <a:normAutofit/>
          </a:bodyPr>
          <a:lstStyle/>
          <a:p>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Nine genes to be pyramided in wheat</a:t>
            </a:r>
          </a:p>
        </p:txBody>
      </p:sp>
      <p:graphicFrame>
        <p:nvGraphicFramePr>
          <p:cNvPr id="136195" name="Group 3"/>
          <p:cNvGraphicFramePr>
            <a:graphicFrameLocks noGrp="1"/>
          </p:cNvGraphicFramePr>
          <p:nvPr>
            <p:ph idx="4294967295"/>
            <p:extLst>
              <p:ext uri="{D42A27DB-BD31-4B8C-83A1-F6EECF244321}">
                <p14:modId xmlns:p14="http://schemas.microsoft.com/office/powerpoint/2010/main" val="669295394"/>
              </p:ext>
            </p:extLst>
          </p:nvPr>
        </p:nvGraphicFramePr>
        <p:xfrm>
          <a:off x="983432" y="2025744"/>
          <a:ext cx="10227335" cy="3779520"/>
        </p:xfrm>
        <a:graphic>
          <a:graphicData uri="http://schemas.openxmlformats.org/drawingml/2006/table">
            <a:tbl>
              <a:tblPr/>
              <a:tblGrid>
                <a:gridCol w="1267738">
                  <a:extLst>
                    <a:ext uri="{9D8B030D-6E8A-4147-A177-3AD203B41FA5}">
                      <a16:colId xmlns:a16="http://schemas.microsoft.com/office/drawing/2014/main" val="20000"/>
                    </a:ext>
                  </a:extLst>
                </a:gridCol>
                <a:gridCol w="1089088">
                  <a:extLst>
                    <a:ext uri="{9D8B030D-6E8A-4147-A177-3AD203B41FA5}">
                      <a16:colId xmlns:a16="http://schemas.microsoft.com/office/drawing/2014/main" val="20001"/>
                    </a:ext>
                  </a:extLst>
                </a:gridCol>
                <a:gridCol w="1072515">
                  <a:extLst>
                    <a:ext uri="{9D8B030D-6E8A-4147-A177-3AD203B41FA5}">
                      <a16:colId xmlns:a16="http://schemas.microsoft.com/office/drawing/2014/main" val="20002"/>
                    </a:ext>
                  </a:extLst>
                </a:gridCol>
                <a:gridCol w="1013778">
                  <a:extLst>
                    <a:ext uri="{9D8B030D-6E8A-4147-A177-3AD203B41FA5}">
                      <a16:colId xmlns:a16="http://schemas.microsoft.com/office/drawing/2014/main" val="20003"/>
                    </a:ext>
                  </a:extLst>
                </a:gridCol>
                <a:gridCol w="1013778">
                  <a:extLst>
                    <a:ext uri="{9D8B030D-6E8A-4147-A177-3AD203B41FA5}">
                      <a16:colId xmlns:a16="http://schemas.microsoft.com/office/drawing/2014/main" val="20004"/>
                    </a:ext>
                  </a:extLst>
                </a:gridCol>
                <a:gridCol w="789940">
                  <a:extLst>
                    <a:ext uri="{9D8B030D-6E8A-4147-A177-3AD203B41FA5}">
                      <a16:colId xmlns:a16="http://schemas.microsoft.com/office/drawing/2014/main" val="20005"/>
                    </a:ext>
                  </a:extLst>
                </a:gridCol>
                <a:gridCol w="828040">
                  <a:extLst>
                    <a:ext uri="{9D8B030D-6E8A-4147-A177-3AD203B41FA5}">
                      <a16:colId xmlns:a16="http://schemas.microsoft.com/office/drawing/2014/main" val="20006"/>
                    </a:ext>
                  </a:extLst>
                </a:gridCol>
                <a:gridCol w="1043940">
                  <a:extLst>
                    <a:ext uri="{9D8B030D-6E8A-4147-A177-3AD203B41FA5}">
                      <a16:colId xmlns:a16="http://schemas.microsoft.com/office/drawing/2014/main" val="20007"/>
                    </a:ext>
                  </a:extLst>
                </a:gridCol>
                <a:gridCol w="1094740">
                  <a:extLst>
                    <a:ext uri="{9D8B030D-6E8A-4147-A177-3AD203B41FA5}">
                      <a16:colId xmlns:a16="http://schemas.microsoft.com/office/drawing/2014/main" val="20008"/>
                    </a:ext>
                  </a:extLst>
                </a:gridCol>
                <a:gridCol w="1013778">
                  <a:extLst>
                    <a:ext uri="{9D8B030D-6E8A-4147-A177-3AD203B41FA5}">
                      <a16:colId xmlns:a16="http://schemas.microsoft.com/office/drawing/2014/main" val="20009"/>
                    </a:ext>
                  </a:extLst>
                </a:gridCol>
              </a:tblGrid>
              <a:tr h="31319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Gene</a:t>
                      </a:r>
                    </a:p>
                  </a:txBody>
                  <a:tcPr marL="102870" marR="10287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1"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Rht-B1</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1"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Rht-D1</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1"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Rht8</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1"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Sr2</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1"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Cre1</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1"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VPM</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1"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Glu-B1</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1"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Glu-A3</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1" i="1"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tin</a:t>
                      </a:r>
                    </a:p>
                  </a:txBody>
                  <a:tcPr marL="102870" marR="1028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319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Chr.</a:t>
                      </a:r>
                    </a:p>
                  </a:txBody>
                  <a:tcPr marL="102870" marR="10287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4BS</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4DS</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2DL</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3BS</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2BL</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7DL</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1BL</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1AS</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1AS</a:t>
                      </a:r>
                    </a:p>
                  </a:txBody>
                  <a:tcPr marL="102870" marR="1028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319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Marker</a:t>
                      </a:r>
                    </a:p>
                  </a:txBody>
                  <a:tcPr marL="102870" marR="10287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Codom</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Codom</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Codom</a:t>
                      </a:r>
                      <a:endPar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Codom</a:t>
                      </a:r>
                      <a:endPar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Dom</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Dom</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Codom</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Codom</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Codom</a:t>
                      </a:r>
                    </a:p>
                  </a:txBody>
                  <a:tcPr marL="102870" marR="1028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412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MK-gene distance</a:t>
                      </a:r>
                    </a:p>
                  </a:txBody>
                  <a:tcPr marL="102870" marR="10287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0</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0</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0.6</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1.1</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0</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0</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0</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0</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0.8</a:t>
                      </a:r>
                    </a:p>
                  </a:txBody>
                  <a:tcPr marL="102870" marR="1028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319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HM14BS</a:t>
                      </a:r>
                    </a:p>
                  </a:txBody>
                  <a:tcPr marL="102870" marR="10287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Rht-B1a</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Rht-D1a</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Rht8</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sr2</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cre1</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vpm</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Glu-B1a</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Glu-A3e</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Tin</a:t>
                      </a:r>
                    </a:p>
                  </a:txBody>
                  <a:tcPr marL="102870" marR="1028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319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Sunstate</a:t>
                      </a:r>
                    </a:p>
                  </a:txBody>
                  <a:tcPr marL="102870" marR="10287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Rht-B1a</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Rht-D1b</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rht8</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Sr2</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cre1</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VPM</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Glu-B1i</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Glu-A3b</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Tin</a:t>
                      </a:r>
                    </a:p>
                  </a:txBody>
                  <a:tcPr marL="102870" marR="1028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412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Silverstar+tin</a:t>
                      </a:r>
                    </a:p>
                  </a:txBody>
                  <a:tcPr marL="102870" marR="10287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Rht-B1b</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Rht-D1a</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rht8</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sr2</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Cre1</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vpm</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Glu-B1i</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Glu-A3c</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tin</a:t>
                      </a:r>
                    </a:p>
                  </a:txBody>
                  <a:tcPr marL="102870" marR="1028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319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Target</a:t>
                      </a:r>
                    </a:p>
                  </a:txBody>
                  <a:tcPr marL="102870" marR="10287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Rht-B1a</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Rht-D1a</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rht8</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Sr2</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Cre1</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VPM</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Glu-B1i</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Glu-A3b</a:t>
                      </a: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000" b="0" i="1" u="none" strike="noStrike" kern="1200"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tin</a:t>
                      </a:r>
                    </a:p>
                  </a:txBody>
                  <a:tcPr marL="102870" marR="10287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1683346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Autofit/>
          </a:bodyPr>
          <a:lstStyle/>
          <a:p>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Optimum strategy to combine </a:t>
            </a:r>
            <a:r>
              <a:rPr lang="en-US" altLang="zh-CN"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the nine </a:t>
            </a:r>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genes from a </a:t>
            </a:r>
            <a:r>
              <a:rPr lang="en-US" altLang="zh-CN"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topcross</a:t>
            </a:r>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p>
        </p:txBody>
      </p:sp>
      <p:sp>
        <p:nvSpPr>
          <p:cNvPr id="5123" name="Rectangle 3"/>
          <p:cNvSpPr>
            <a:spLocks noGrp="1" noChangeArrowheads="1"/>
          </p:cNvSpPr>
          <p:nvPr>
            <p:ph idx="1"/>
          </p:nvPr>
        </p:nvSpPr>
        <p:spPr>
          <a:xfrm>
            <a:off x="1295401" y="2492896"/>
            <a:ext cx="9601196" cy="3528392"/>
          </a:xfrm>
        </p:spPr>
        <p:txBody>
          <a:bodyPr>
            <a:noAutofit/>
          </a:bodyPr>
          <a:lstStyle/>
          <a:p>
            <a:pPr>
              <a:spcAft>
                <a:spcPts val="0"/>
              </a:spcAft>
            </a:pPr>
            <a:r>
              <a:rPr lang="en-US" altLang="zh-CN" sz="2800" dirty="0">
                <a:latin typeface="Calibri" panose="020F0502020204030204" pitchFamily="34" charset="0"/>
                <a:ea typeface="Calibri" panose="020F0502020204030204" pitchFamily="34" charset="0"/>
                <a:cs typeface="Calibri" panose="020F0502020204030204" pitchFamily="34" charset="0"/>
              </a:rPr>
              <a:t>Selection of </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Sunstate as the final parent </a:t>
            </a:r>
            <a:r>
              <a:rPr lang="en-US" altLang="zh-CN" sz="2800" dirty="0">
                <a:latin typeface="Calibri" panose="020F0502020204030204" pitchFamily="34" charset="0"/>
                <a:ea typeface="Calibri" panose="020F0502020204030204" pitchFamily="34" charset="0"/>
                <a:cs typeface="Calibri" panose="020F0502020204030204" pitchFamily="34" charset="0"/>
              </a:rPr>
              <a:t>(having largest number of favorable alleles) in the </a:t>
            </a:r>
            <a:r>
              <a:rPr lang="en-US" altLang="zh-CN" sz="2800" dirty="0" err="1">
                <a:latin typeface="Calibri" panose="020F0502020204030204" pitchFamily="34" charset="0"/>
                <a:ea typeface="Calibri" panose="020F0502020204030204" pitchFamily="34" charset="0"/>
                <a:cs typeface="Calibri" panose="020F0502020204030204" pitchFamily="34" charset="0"/>
              </a:rPr>
              <a:t>topcross</a:t>
            </a:r>
            <a:endParaRPr lang="en-US" altLang="zh-CN" sz="28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altLang="zh-CN" sz="2800" dirty="0">
                <a:latin typeface="Calibri" panose="020F0502020204030204" pitchFamily="34" charset="0"/>
                <a:ea typeface="Calibri" panose="020F0502020204030204" pitchFamily="34" charset="0"/>
                <a:cs typeface="Calibri" panose="020F0502020204030204" pitchFamily="34" charset="0"/>
              </a:rPr>
              <a:t>Selection for </a:t>
            </a:r>
            <a:r>
              <a:rPr lang="en-US" altLang="zh-CN" sz="2800" b="1" i="1" dirty="0">
                <a:solidFill>
                  <a:srgbClr val="3333FF"/>
                </a:solidFill>
                <a:latin typeface="Calibri" panose="020F0502020204030204" pitchFamily="34" charset="0"/>
                <a:ea typeface="Calibri" panose="020F0502020204030204" pitchFamily="34" charset="0"/>
                <a:cs typeface="Calibri" panose="020F0502020204030204" pitchFamily="34" charset="0"/>
              </a:rPr>
              <a:t>Rht-B1a</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 and </a:t>
            </a:r>
            <a:r>
              <a:rPr lang="en-US" altLang="zh-CN" sz="2800" b="1" i="1" dirty="0">
                <a:solidFill>
                  <a:srgbClr val="3333FF"/>
                </a:solidFill>
                <a:latin typeface="Calibri" panose="020F0502020204030204" pitchFamily="34" charset="0"/>
                <a:ea typeface="Calibri" panose="020F0502020204030204" pitchFamily="34" charset="0"/>
                <a:cs typeface="Calibri" panose="020F0502020204030204" pitchFamily="34" charset="0"/>
              </a:rPr>
              <a:t>Glu-B1i </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homozygotes</a:t>
            </a:r>
            <a:r>
              <a:rPr lang="en-US" altLang="zh-CN" sz="2800" dirty="0">
                <a:latin typeface="Calibri" panose="020F0502020204030204" pitchFamily="34" charset="0"/>
                <a:ea typeface="Calibri" panose="020F0502020204030204" pitchFamily="34" charset="0"/>
                <a:cs typeface="Calibri" panose="020F0502020204030204" pitchFamily="34" charset="0"/>
              </a:rPr>
              <a:t>, and </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enrichment of </a:t>
            </a:r>
            <a:r>
              <a:rPr lang="en-US" altLang="zh-CN" sz="2800" b="1" i="1" dirty="0">
                <a:solidFill>
                  <a:srgbClr val="3333FF"/>
                </a:solidFill>
                <a:latin typeface="Calibri" panose="020F0502020204030204" pitchFamily="34" charset="0"/>
                <a:ea typeface="Calibri" panose="020F0502020204030204" pitchFamily="34" charset="0"/>
                <a:cs typeface="Calibri" panose="020F0502020204030204" pitchFamily="34" charset="0"/>
              </a:rPr>
              <a:t>rht8</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 </a:t>
            </a:r>
            <a:r>
              <a:rPr lang="en-US" altLang="zh-CN" sz="2800" b="1" i="1" dirty="0">
                <a:solidFill>
                  <a:srgbClr val="3333FF"/>
                </a:solidFill>
                <a:latin typeface="Calibri" panose="020F0502020204030204" pitchFamily="34" charset="0"/>
                <a:ea typeface="Calibri" panose="020F0502020204030204" pitchFamily="34" charset="0"/>
                <a:cs typeface="Calibri" panose="020F0502020204030204" pitchFamily="34" charset="0"/>
              </a:rPr>
              <a:t>Cre1</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 and </a:t>
            </a:r>
            <a:r>
              <a:rPr lang="en-US" altLang="zh-CN" sz="2800" b="1" i="1" dirty="0">
                <a:solidFill>
                  <a:srgbClr val="3333FF"/>
                </a:solidFill>
                <a:latin typeface="Calibri" panose="020F0502020204030204" pitchFamily="34" charset="0"/>
                <a:ea typeface="Calibri" panose="020F0502020204030204" pitchFamily="34" charset="0"/>
                <a:cs typeface="Calibri" panose="020F0502020204030204" pitchFamily="34" charset="0"/>
              </a:rPr>
              <a:t>tin</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 in TCF1</a:t>
            </a:r>
          </a:p>
          <a:p>
            <a:pPr>
              <a:spcAft>
                <a:spcPts val="0"/>
              </a:spcAft>
            </a:pPr>
            <a:r>
              <a:rPr lang="en-US" altLang="zh-CN" sz="2800" dirty="0">
                <a:latin typeface="Calibri" panose="020F0502020204030204" pitchFamily="34" charset="0"/>
                <a:ea typeface="Calibri" panose="020F0502020204030204" pitchFamily="34" charset="0"/>
                <a:cs typeface="Calibri" panose="020F0502020204030204" pitchFamily="34" charset="0"/>
              </a:rPr>
              <a:t>Selection of </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homozygotes for one</a:t>
            </a:r>
            <a:r>
              <a:rPr lang="en-US" altLang="zh-CN" sz="2800" b="1" i="1" dirty="0">
                <a:solidFill>
                  <a:srgbClr val="3333FF"/>
                </a:solidFill>
                <a:latin typeface="Calibri" panose="020F0502020204030204" pitchFamily="34" charset="0"/>
                <a:ea typeface="Calibri" panose="020F0502020204030204" pitchFamily="34" charset="0"/>
                <a:cs typeface="Calibri" panose="020F0502020204030204" pitchFamily="34" charset="0"/>
              </a:rPr>
              <a:t> </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target allele</a:t>
            </a:r>
            <a:r>
              <a:rPr lang="en-US" altLang="zh-CN" sz="2800" dirty="0">
                <a:latin typeface="Calibri" panose="020F0502020204030204" pitchFamily="34" charset="0"/>
                <a:ea typeface="Calibri" panose="020F0502020204030204" pitchFamily="34" charset="0"/>
                <a:cs typeface="Calibri" panose="020F0502020204030204" pitchFamily="34" charset="0"/>
              </a:rPr>
              <a:t>, e.g. </a:t>
            </a:r>
            <a:r>
              <a:rPr lang="en-US" altLang="zh-CN" sz="2800" i="1" dirty="0">
                <a:latin typeface="Calibri" panose="020F0502020204030204" pitchFamily="34" charset="0"/>
                <a:ea typeface="Calibri" panose="020F0502020204030204" pitchFamily="34" charset="0"/>
                <a:cs typeface="Calibri" panose="020F0502020204030204" pitchFamily="34" charset="0"/>
              </a:rPr>
              <a:t>rht8</a:t>
            </a:r>
            <a:r>
              <a:rPr lang="en-US" altLang="zh-CN" sz="2800" dirty="0">
                <a:latin typeface="Calibri" panose="020F0502020204030204" pitchFamily="34" charset="0"/>
                <a:ea typeface="Calibri" panose="020F0502020204030204" pitchFamily="34" charset="0"/>
                <a:cs typeface="Calibri" panose="020F0502020204030204" pitchFamily="34" charset="0"/>
              </a:rPr>
              <a:t>, and </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enrich remaining target alleles </a:t>
            </a:r>
            <a:r>
              <a:rPr lang="en-US" altLang="zh-CN" sz="2800" dirty="0">
                <a:latin typeface="Calibri" panose="020F0502020204030204" pitchFamily="34" charset="0"/>
                <a:ea typeface="Calibri" panose="020F0502020204030204" pitchFamily="34" charset="0"/>
                <a:cs typeface="Calibri" panose="020F0502020204030204" pitchFamily="34" charset="0"/>
              </a:rPr>
              <a:t>in TCF2</a:t>
            </a:r>
          </a:p>
          <a:p>
            <a:pPr>
              <a:spcAft>
                <a:spcPts val="0"/>
              </a:spcAft>
            </a:pPr>
            <a:r>
              <a:rPr lang="en-US" altLang="zh-CN" sz="2800" dirty="0">
                <a:latin typeface="Calibri" panose="020F0502020204030204" pitchFamily="34" charset="0"/>
                <a:ea typeface="Calibri" panose="020F0502020204030204" pitchFamily="34" charset="0"/>
                <a:cs typeface="Calibri" panose="020F0502020204030204" pitchFamily="34" charset="0"/>
              </a:rPr>
              <a:t>Selection of the </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target genotype </a:t>
            </a:r>
            <a:r>
              <a:rPr lang="en-US" altLang="zh-CN" sz="2800" dirty="0">
                <a:latin typeface="Calibri" panose="020F0502020204030204" pitchFamily="34" charset="0"/>
                <a:ea typeface="Calibri" panose="020F0502020204030204" pitchFamily="34" charset="0"/>
                <a:cs typeface="Calibri" panose="020F0502020204030204" pitchFamily="34" charset="0"/>
              </a:rPr>
              <a:t>in </a:t>
            </a:r>
            <a:r>
              <a:rPr lang="en-US" altLang="zh-CN" sz="2800" dirty="0" smtClean="0">
                <a:latin typeface="Calibri" panose="020F0502020204030204" pitchFamily="34" charset="0"/>
                <a:ea typeface="Calibri" panose="020F0502020204030204" pitchFamily="34" charset="0"/>
                <a:cs typeface="Calibri" panose="020F0502020204030204" pitchFamily="34" charset="0"/>
              </a:rPr>
              <a:t>DHs/RILs </a:t>
            </a:r>
            <a:endParaRPr lang="en-US" altLang="zh-CN"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709735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a:bodyPr>
          <a:lstStyle/>
          <a:p>
            <a:r>
              <a:rPr lang="en-US" altLang="zh-C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Comparison with other strategies</a:t>
            </a:r>
          </a:p>
        </p:txBody>
      </p:sp>
      <p:sp>
        <p:nvSpPr>
          <p:cNvPr id="76803" name="Rectangle 3"/>
          <p:cNvSpPr>
            <a:spLocks noGrp="1" noChangeArrowheads="1"/>
          </p:cNvSpPr>
          <p:nvPr>
            <p:ph idx="1"/>
          </p:nvPr>
        </p:nvSpPr>
        <p:spPr>
          <a:xfrm>
            <a:off x="1295401" y="2492896"/>
            <a:ext cx="9601196" cy="3600400"/>
          </a:xfrm>
        </p:spPr>
        <p:txBody>
          <a:bodyPr>
            <a:noAutofit/>
          </a:bodyPr>
          <a:lstStyle/>
          <a:p>
            <a:r>
              <a:rPr lang="en-US" altLang="zh-CN" sz="2800" dirty="0" smtClean="0">
                <a:latin typeface="Calibri" panose="020F0502020204030204" pitchFamily="34" charset="0"/>
                <a:ea typeface="Calibri" panose="020F0502020204030204" pitchFamily="34" charset="0"/>
                <a:cs typeface="Calibri" panose="020F0502020204030204" pitchFamily="34" charset="0"/>
              </a:rPr>
              <a:t>For this strategy, one target genotype can be selected by screening </a:t>
            </a:r>
            <a:r>
              <a:rPr lang="en-US" altLang="zh-CN" sz="2800" b="1" dirty="0" smtClean="0">
                <a:solidFill>
                  <a:schemeClr val="tx2"/>
                </a:solidFill>
                <a:latin typeface="Calibri" panose="020F0502020204030204" pitchFamily="34" charset="0"/>
                <a:ea typeface="Calibri" panose="020F0502020204030204" pitchFamily="34" charset="0"/>
                <a:cs typeface="Calibri" panose="020F0502020204030204" pitchFamily="34" charset="0"/>
              </a:rPr>
              <a:t>&lt; 600 individuals/lines </a:t>
            </a:r>
          </a:p>
          <a:p>
            <a:r>
              <a:rPr lang="en-US" altLang="zh-CN" sz="2800" dirty="0" smtClean="0">
                <a:latin typeface="Calibri" panose="020F0502020204030204" pitchFamily="34" charset="0"/>
                <a:ea typeface="Calibri" panose="020F0502020204030204" pitchFamily="34" charset="0"/>
                <a:cs typeface="Calibri" panose="020F0502020204030204" pitchFamily="34" charset="0"/>
              </a:rPr>
              <a:t>For one-stage selection in advanced generations, one target genotype can be selected be screening </a:t>
            </a:r>
            <a:r>
              <a:rPr lang="en-US" altLang="zh-CN" sz="2800" b="1" dirty="0" smtClean="0">
                <a:solidFill>
                  <a:schemeClr val="tx2"/>
                </a:solidFill>
                <a:latin typeface="Calibri" panose="020F0502020204030204" pitchFamily="34" charset="0"/>
                <a:ea typeface="Calibri" panose="020F0502020204030204" pitchFamily="34" charset="0"/>
                <a:cs typeface="Calibri" panose="020F0502020204030204" pitchFamily="34" charset="0"/>
              </a:rPr>
              <a:t>&gt; 3500 lines</a:t>
            </a:r>
          </a:p>
          <a:p>
            <a:r>
              <a:rPr lang="en-US" altLang="zh-CN" sz="2800" dirty="0" smtClean="0">
                <a:latin typeface="Calibri" panose="020F0502020204030204" pitchFamily="34" charset="0"/>
                <a:ea typeface="Calibri" panose="020F0502020204030204" pitchFamily="34" charset="0"/>
                <a:cs typeface="Calibri" panose="020F0502020204030204" pitchFamily="34" charset="0"/>
              </a:rPr>
              <a:t>For one-stage selection in early generations, say TCF2, one target genotype can be selected be screening </a:t>
            </a:r>
            <a:r>
              <a:rPr lang="en-US" altLang="zh-CN" sz="2800" b="1" dirty="0" smtClean="0">
                <a:solidFill>
                  <a:schemeClr val="tx2"/>
                </a:solidFill>
                <a:latin typeface="Calibri" panose="020F0502020204030204" pitchFamily="34" charset="0"/>
                <a:ea typeface="Calibri" panose="020F0502020204030204" pitchFamily="34" charset="0"/>
                <a:cs typeface="Calibri" panose="020F0502020204030204" pitchFamily="34" charset="0"/>
              </a:rPr>
              <a:t>millions of individuals</a:t>
            </a:r>
          </a:p>
        </p:txBody>
      </p:sp>
    </p:spTree>
    <p:extLst>
      <p:ext uri="{BB962C8B-B14F-4D97-AF65-F5344CB8AC3E}">
        <p14:creationId xmlns:p14="http://schemas.microsoft.com/office/powerpoint/2010/main" val="396632231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5"/>
          <p:cNvSpPr>
            <a:spLocks noGrp="1"/>
          </p:cNvSpPr>
          <p:nvPr>
            <p:ph type="title"/>
          </p:nvPr>
        </p:nvSpPr>
        <p:spPr>
          <a:xfrm>
            <a:off x="1295402" y="982133"/>
            <a:ext cx="9625134" cy="934700"/>
          </a:xfrm>
        </p:spPr>
        <p:txBody>
          <a:bodyPr>
            <a:normAutofit/>
          </a:bodyPr>
          <a:lstStyle/>
          <a:p>
            <a:r>
              <a:rPr lang="en-US"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 CSS population consisting of 65 non-idealized lines</a:t>
            </a:r>
            <a:endParaRPr lang="zh-CN" altLang="en-US" sz="3200" b="1" dirty="0">
              <a:solidFill>
                <a:srgbClr val="C00000"/>
              </a:solidFill>
              <a:latin typeface="Calibri" panose="020F0502020204030204" pitchFamily="34" charset="0"/>
              <a:cs typeface="Calibri" panose="020F0502020204030204" pitchFamily="34" charset="0"/>
            </a:endParaRPr>
          </a:p>
        </p:txBody>
      </p:sp>
      <p:sp>
        <p:nvSpPr>
          <p:cNvPr id="14339" name="内容占位符 6"/>
          <p:cNvSpPr>
            <a:spLocks noGrp="1"/>
          </p:cNvSpPr>
          <p:nvPr>
            <p:ph idx="1"/>
          </p:nvPr>
        </p:nvSpPr>
        <p:spPr>
          <a:xfrm>
            <a:off x="1295402" y="1988840"/>
            <a:ext cx="9601196" cy="4392488"/>
          </a:xfrm>
        </p:spPr>
        <p:txBody>
          <a:bodyPr>
            <a:noAutofit/>
          </a:bodyPr>
          <a:lstStyle/>
          <a:p>
            <a:pPr>
              <a:spcBef>
                <a:spcPts val="600"/>
              </a:spcBef>
              <a:spcAft>
                <a:spcPts val="0"/>
              </a:spcAft>
            </a:pPr>
            <a:r>
              <a:rPr lang="en-US" altLang="zh-CN" dirty="0" smtClean="0">
                <a:latin typeface="Calibri" panose="020F0502020204030204" pitchFamily="34" charset="0"/>
                <a:ea typeface="Calibri" panose="020F0502020204030204" pitchFamily="34" charset="0"/>
                <a:cs typeface="Calibri" panose="020F0502020204030204" pitchFamily="34" charset="0"/>
              </a:rPr>
              <a:t>Parents</a:t>
            </a:r>
          </a:p>
          <a:p>
            <a:pPr lvl="1">
              <a:spcBef>
                <a:spcPts val="600"/>
              </a:spcBef>
              <a:spcAft>
                <a:spcPts val="0"/>
              </a:spcAft>
            </a:pPr>
            <a:r>
              <a:rPr lang="en-US" altLang="zh-CN" sz="2400" dirty="0">
                <a:latin typeface="Calibri" panose="020F0502020204030204" pitchFamily="34" charset="0"/>
                <a:ea typeface="Calibri" panose="020F0502020204030204" pitchFamily="34" charset="0"/>
                <a:cs typeface="Calibri" panose="020F0502020204030204" pitchFamily="34" charset="0"/>
              </a:rPr>
              <a:t>Background (recurrent): </a:t>
            </a:r>
            <a:r>
              <a:rPr lang="en-US" altLang="zh-CN" sz="2400" i="1" dirty="0">
                <a:latin typeface="Calibri" panose="020F0502020204030204" pitchFamily="34" charset="0"/>
                <a:ea typeface="Calibri" panose="020F0502020204030204" pitchFamily="34" charset="0"/>
                <a:cs typeface="Calibri" panose="020F0502020204030204" pitchFamily="34" charset="0"/>
              </a:rPr>
              <a:t>japonica</a:t>
            </a:r>
            <a:r>
              <a:rPr lang="en-US" altLang="zh-CN" sz="2400" dirty="0">
                <a:latin typeface="Calibri" panose="020F0502020204030204" pitchFamily="34" charset="0"/>
                <a:ea typeface="Calibri" panose="020F0502020204030204" pitchFamily="34" charset="0"/>
                <a:cs typeface="Calibri" panose="020F0502020204030204" pitchFamily="34" charset="0"/>
              </a:rPr>
              <a:t> rice variety </a:t>
            </a:r>
            <a:r>
              <a:rPr lang="en-US" altLang="zh-CN" sz="2400" dirty="0" err="1">
                <a:latin typeface="Calibri" panose="020F0502020204030204" pitchFamily="34" charset="0"/>
                <a:ea typeface="Calibri" panose="020F0502020204030204" pitchFamily="34" charset="0"/>
                <a:cs typeface="Calibri" panose="020F0502020204030204" pitchFamily="34" charset="0"/>
              </a:rPr>
              <a:t>Asominori</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spcBef>
                <a:spcPts val="600"/>
              </a:spcBef>
              <a:spcAft>
                <a:spcPts val="0"/>
              </a:spcAft>
            </a:pPr>
            <a:r>
              <a:rPr lang="en-US" altLang="zh-CN" sz="2400" dirty="0">
                <a:latin typeface="Calibri" panose="020F0502020204030204" pitchFamily="34" charset="0"/>
                <a:ea typeface="Calibri" panose="020F0502020204030204" pitchFamily="34" charset="0"/>
                <a:cs typeface="Calibri" panose="020F0502020204030204" pitchFamily="34" charset="0"/>
              </a:rPr>
              <a:t>Donor: </a:t>
            </a:r>
            <a:r>
              <a:rPr lang="en-US" altLang="zh-CN" sz="2400" i="1" dirty="0" err="1">
                <a:latin typeface="Calibri" panose="020F0502020204030204" pitchFamily="34" charset="0"/>
                <a:ea typeface="Calibri" panose="020F0502020204030204" pitchFamily="34" charset="0"/>
                <a:cs typeface="Calibri" panose="020F0502020204030204" pitchFamily="34" charset="0"/>
              </a:rPr>
              <a:t>indica</a:t>
            </a:r>
            <a:r>
              <a:rPr lang="en-US" altLang="zh-CN" sz="2400" dirty="0">
                <a:latin typeface="Calibri" panose="020F0502020204030204" pitchFamily="34" charset="0"/>
                <a:ea typeface="Calibri" panose="020F0502020204030204" pitchFamily="34" charset="0"/>
                <a:cs typeface="Calibri" panose="020F0502020204030204" pitchFamily="34" charset="0"/>
              </a:rPr>
              <a:t> rice variety IR24</a:t>
            </a:r>
          </a:p>
          <a:p>
            <a:pPr lvl="1">
              <a:spcBef>
                <a:spcPts val="600"/>
              </a:spcBef>
              <a:spcAft>
                <a:spcPts val="0"/>
              </a:spcAft>
            </a:pPr>
            <a:r>
              <a:rPr lang="en-US" altLang="zh-CN" sz="2400" dirty="0">
                <a:latin typeface="Calibri" panose="020F0502020204030204" pitchFamily="34" charset="0"/>
                <a:ea typeface="Calibri" panose="020F0502020204030204" pitchFamily="34" charset="0"/>
                <a:cs typeface="Calibri" panose="020F0502020204030204" pitchFamily="34" charset="0"/>
              </a:rPr>
              <a:t>For details, see </a:t>
            </a:r>
            <a:r>
              <a:rPr lang="en-US" altLang="zh-CN" sz="2400" dirty="0" err="1">
                <a:latin typeface="Calibri" panose="020F0502020204030204" pitchFamily="34" charset="0"/>
                <a:ea typeface="Calibri" panose="020F0502020204030204" pitchFamily="34" charset="0"/>
                <a:cs typeface="Calibri" panose="020F0502020204030204" pitchFamily="34" charset="0"/>
              </a:rPr>
              <a:t>Tsunematsu</a:t>
            </a:r>
            <a:r>
              <a:rPr lang="en-US" altLang="zh-CN" sz="2400" dirty="0">
                <a:latin typeface="Calibri" panose="020F0502020204030204" pitchFamily="34" charset="0"/>
                <a:ea typeface="Calibri" panose="020F0502020204030204" pitchFamily="34" charset="0"/>
                <a:cs typeface="Calibri" panose="020F0502020204030204" pitchFamily="34" charset="0"/>
              </a:rPr>
              <a:t> et al. 1996; Kubo et al. 2002; Wan et al. 2004</a:t>
            </a:r>
          </a:p>
          <a:p>
            <a:pPr>
              <a:spcBef>
                <a:spcPts val="600"/>
              </a:spcBef>
              <a:spcAft>
                <a:spcPts val="0"/>
              </a:spcAft>
            </a:pPr>
            <a:r>
              <a:rPr lang="en-US" altLang="zh-CN" dirty="0" smtClean="0">
                <a:latin typeface="Calibri" panose="020F0502020204030204" pitchFamily="34" charset="0"/>
                <a:ea typeface="Calibri" panose="020F0502020204030204" pitchFamily="34" charset="0"/>
                <a:cs typeface="Calibri" panose="020F0502020204030204" pitchFamily="34" charset="0"/>
              </a:rPr>
              <a:t>82 RFLP markers</a:t>
            </a:r>
          </a:p>
          <a:p>
            <a:pPr>
              <a:spcBef>
                <a:spcPts val="600"/>
              </a:spcBef>
              <a:spcAft>
                <a:spcPts val="0"/>
              </a:spcAft>
            </a:pPr>
            <a:r>
              <a:rPr lang="en-US" altLang="zh-CN" dirty="0" smtClean="0">
                <a:latin typeface="Calibri" panose="020F0502020204030204" pitchFamily="34" charset="0"/>
                <a:ea typeface="Calibri" panose="020F0502020204030204" pitchFamily="34" charset="0"/>
                <a:cs typeface="Calibri" panose="020F0502020204030204" pitchFamily="34" charset="0"/>
              </a:rPr>
              <a:t>Two selected quality traits</a:t>
            </a:r>
          </a:p>
          <a:p>
            <a:pPr lvl="1">
              <a:spcBef>
                <a:spcPts val="600"/>
              </a:spcBef>
              <a:spcAft>
                <a:spcPts val="0"/>
              </a:spcAft>
            </a:pPr>
            <a:r>
              <a:rPr lang="en-US" altLang="zh-CN" sz="2400" dirty="0" smtClean="0">
                <a:latin typeface="Calibri" panose="020F0502020204030204" pitchFamily="34" charset="0"/>
                <a:ea typeface="Calibri" panose="020F0502020204030204" pitchFamily="34" charset="0"/>
                <a:cs typeface="Calibri" panose="020F0502020204030204" pitchFamily="34" charset="0"/>
              </a:rPr>
              <a:t>Area of chalky endosperm (ACE) </a:t>
            </a:r>
          </a:p>
          <a:p>
            <a:pPr lvl="1">
              <a:spcBef>
                <a:spcPts val="600"/>
              </a:spcBef>
              <a:spcAft>
                <a:spcPts val="0"/>
              </a:spcAft>
            </a:pPr>
            <a:r>
              <a:rPr lang="en-US" altLang="zh-CN" sz="2400" dirty="0" err="1" smtClean="0">
                <a:latin typeface="Calibri" panose="020F0502020204030204" pitchFamily="34" charset="0"/>
                <a:ea typeface="Calibri" panose="020F0502020204030204" pitchFamily="34" charset="0"/>
                <a:cs typeface="Calibri" panose="020F0502020204030204" pitchFamily="34" charset="0"/>
              </a:rPr>
              <a:t>Amylose</a:t>
            </a:r>
            <a:r>
              <a:rPr lang="en-US" altLang="zh-CN" sz="2400" dirty="0" smtClean="0">
                <a:latin typeface="Calibri" panose="020F0502020204030204" pitchFamily="34" charset="0"/>
                <a:ea typeface="Calibri" panose="020F0502020204030204" pitchFamily="34" charset="0"/>
                <a:cs typeface="Calibri" panose="020F0502020204030204" pitchFamily="34" charset="0"/>
              </a:rPr>
              <a:t> content (AC)</a:t>
            </a:r>
          </a:p>
          <a:p>
            <a:pPr>
              <a:spcBef>
                <a:spcPts val="600"/>
              </a:spcBef>
              <a:spcAft>
                <a:spcPts val="0"/>
              </a:spcAft>
            </a:pPr>
            <a:r>
              <a:rPr lang="en-US" altLang="zh-CN" dirty="0" smtClean="0">
                <a:latin typeface="Calibri" panose="020F0502020204030204" pitchFamily="34" charset="0"/>
                <a:ea typeface="Calibri" panose="020F0502020204030204" pitchFamily="34" charset="0"/>
                <a:cs typeface="Calibri" panose="020F0502020204030204" pitchFamily="34" charset="0"/>
              </a:rPr>
              <a:t>8 environments (4 locations × 2 years)</a:t>
            </a:r>
            <a:endParaRPr lang="zh-CN"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2710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471616" y="620688"/>
            <a:ext cx="9153525" cy="648072"/>
          </a:xfrm>
        </p:spPr>
        <p:txBody>
          <a:bodyPr>
            <a:normAutofit/>
          </a:bodyPr>
          <a:lstStyle/>
          <a:p>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Genotyping of the CSSL population</a:t>
            </a:r>
            <a:endParaRPr lang="zh-CN" altLang="en-US" sz="3600" b="1" dirty="0">
              <a:solidFill>
                <a:srgbClr val="C00000"/>
              </a:solidFill>
              <a:latin typeface="Calibri" panose="020F0502020204030204" pitchFamily="34" charset="0"/>
              <a:cs typeface="Calibri" panose="020F0502020204030204" pitchFamily="34" charset="0"/>
            </a:endParaRPr>
          </a:p>
        </p:txBody>
      </p:sp>
      <p:pic>
        <p:nvPicPr>
          <p:cNvPr id="90116" name="Picture 5"/>
          <p:cNvPicPr>
            <a:picLocks noChangeAspect="1" noChangeArrowheads="1"/>
          </p:cNvPicPr>
          <p:nvPr/>
        </p:nvPicPr>
        <p:blipFill>
          <a:blip r:embed="rId3" cstate="print"/>
          <a:srcRect/>
          <a:stretch>
            <a:fillRect/>
          </a:stretch>
        </p:blipFill>
        <p:spPr bwMode="auto">
          <a:xfrm>
            <a:off x="1631208" y="1268761"/>
            <a:ext cx="8857279" cy="4968551"/>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171185627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914400" y="764704"/>
            <a:ext cx="10363200" cy="1069049"/>
          </a:xfrm>
        </p:spPr>
        <p:txBody>
          <a:bodyPr>
            <a:normAutofit/>
          </a:bodyPr>
          <a:lstStyle/>
          <a:p>
            <a:r>
              <a:rPr lang="zh-CN" altLang="en-US" sz="3600" b="1" dirty="0">
                <a:solidFill>
                  <a:srgbClr val="C00000"/>
                </a:solidFill>
                <a:latin typeface="Calibri" panose="020F0502020204030204" pitchFamily="34" charset="0"/>
                <a:ea typeface="黑体" pitchFamily="2" charset="-122"/>
                <a:cs typeface="Calibri" panose="020F0502020204030204" pitchFamily="34" charset="0"/>
              </a:rPr>
              <a:t>粒长和粒宽</a:t>
            </a:r>
            <a:r>
              <a:rPr lang="en-US" altLang="zh-CN" sz="36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QTL</a:t>
            </a:r>
            <a:r>
              <a:rPr lang="zh-CN" altLang="en-US" sz="3600" b="1" dirty="0" smtClean="0">
                <a:solidFill>
                  <a:srgbClr val="C00000"/>
                </a:solidFill>
                <a:latin typeface="Calibri" panose="020F0502020204030204" pitchFamily="34" charset="0"/>
                <a:ea typeface="黑体" pitchFamily="2" charset="-122"/>
                <a:cs typeface="Calibri" panose="020F0502020204030204" pitchFamily="34" charset="0"/>
              </a:rPr>
              <a:t>定位</a:t>
            </a:r>
            <a:endParaRPr lang="zh-CN" altLang="en-US" sz="3600" b="1" dirty="0">
              <a:solidFill>
                <a:srgbClr val="C00000"/>
              </a:solidFill>
              <a:latin typeface="Calibri" panose="020F0502020204030204" pitchFamily="34" charset="0"/>
              <a:ea typeface="黑体" pitchFamily="2" charset="-122"/>
              <a:cs typeface="Calibri" panose="020F0502020204030204" pitchFamily="34" charset="0"/>
            </a:endParaRPr>
          </a:p>
        </p:txBody>
      </p:sp>
      <p:pic>
        <p:nvPicPr>
          <p:cNvPr id="16388" name="Picture 3"/>
          <p:cNvPicPr>
            <a:picLocks noChangeAspect="1" noChangeArrowheads="1"/>
          </p:cNvPicPr>
          <p:nvPr/>
        </p:nvPicPr>
        <p:blipFill>
          <a:blip r:embed="rId3" cstate="print"/>
          <a:srcRect/>
          <a:stretch>
            <a:fillRect/>
          </a:stretch>
        </p:blipFill>
        <p:spPr bwMode="auto">
          <a:xfrm>
            <a:off x="942975" y="2537575"/>
            <a:ext cx="5153025" cy="3217862"/>
          </a:xfrm>
          <a:prstGeom prst="rect">
            <a:avLst/>
          </a:prstGeom>
          <a:noFill/>
          <a:ln w="9525">
            <a:noFill/>
            <a:miter lim="800000"/>
            <a:headEnd/>
            <a:tailEnd/>
          </a:ln>
        </p:spPr>
      </p:pic>
      <p:pic>
        <p:nvPicPr>
          <p:cNvPr id="16389" name="Picture 4"/>
          <p:cNvPicPr>
            <a:picLocks noChangeAspect="1" noChangeArrowheads="1"/>
          </p:cNvPicPr>
          <p:nvPr/>
        </p:nvPicPr>
        <p:blipFill>
          <a:blip r:embed="rId4" cstate="print"/>
          <a:srcRect/>
          <a:stretch>
            <a:fillRect/>
          </a:stretch>
        </p:blipFill>
        <p:spPr bwMode="auto">
          <a:xfrm>
            <a:off x="6149851" y="2545512"/>
            <a:ext cx="5133975" cy="3209925"/>
          </a:xfrm>
          <a:prstGeom prst="rect">
            <a:avLst/>
          </a:prstGeom>
          <a:noFill/>
          <a:ln w="9525">
            <a:noFill/>
            <a:miter lim="800000"/>
            <a:headEnd/>
            <a:tailEnd/>
          </a:ln>
        </p:spPr>
      </p:pic>
      <p:sp>
        <p:nvSpPr>
          <p:cNvPr id="16390" name="Text Box 5"/>
          <p:cNvSpPr txBox="1">
            <a:spLocks noChangeArrowheads="1"/>
          </p:cNvSpPr>
          <p:nvPr/>
        </p:nvSpPr>
        <p:spPr bwMode="auto">
          <a:xfrm>
            <a:off x="2639616" y="1924054"/>
            <a:ext cx="1670050" cy="523220"/>
          </a:xfrm>
          <a:prstGeom prst="rect">
            <a:avLst/>
          </a:prstGeom>
          <a:noFill/>
          <a:ln w="9525">
            <a:noFill/>
            <a:miter lim="800000"/>
            <a:headEnd/>
            <a:tailEnd/>
          </a:ln>
        </p:spPr>
        <p:txBody>
          <a:bodyPr>
            <a:spAutoFit/>
          </a:bodyPr>
          <a:lstStyle/>
          <a:p>
            <a:pPr algn="ctr">
              <a:spcBef>
                <a:spcPct val="50000"/>
              </a:spcBef>
            </a:pPr>
            <a:r>
              <a:rPr lang="zh-CN" altLang="en-US" sz="2800" dirty="0">
                <a:ea typeface="黑体" pitchFamily="2" charset="-122"/>
              </a:rPr>
              <a:t>粒长</a:t>
            </a:r>
            <a:endParaRPr lang="en-US" altLang="zh-CN" sz="2800" dirty="0">
              <a:ea typeface="黑体" pitchFamily="2" charset="-122"/>
            </a:endParaRPr>
          </a:p>
        </p:txBody>
      </p:sp>
      <p:sp>
        <p:nvSpPr>
          <p:cNvPr id="16391" name="Text Box 6"/>
          <p:cNvSpPr txBox="1">
            <a:spLocks noChangeArrowheads="1"/>
          </p:cNvSpPr>
          <p:nvPr/>
        </p:nvSpPr>
        <p:spPr bwMode="auto">
          <a:xfrm>
            <a:off x="7968208" y="1844824"/>
            <a:ext cx="1436687" cy="523220"/>
          </a:xfrm>
          <a:prstGeom prst="rect">
            <a:avLst/>
          </a:prstGeom>
          <a:noFill/>
          <a:ln w="9525">
            <a:noFill/>
            <a:miter lim="800000"/>
            <a:headEnd/>
            <a:tailEnd/>
          </a:ln>
        </p:spPr>
        <p:txBody>
          <a:bodyPr>
            <a:spAutoFit/>
          </a:bodyPr>
          <a:lstStyle/>
          <a:p>
            <a:pPr algn="ctr">
              <a:spcBef>
                <a:spcPct val="50000"/>
              </a:spcBef>
            </a:pPr>
            <a:r>
              <a:rPr lang="zh-CN" altLang="en-US" sz="2800" dirty="0">
                <a:ea typeface="黑体" pitchFamily="2" charset="-122"/>
              </a:rPr>
              <a:t>粒宽</a:t>
            </a:r>
          </a:p>
        </p:txBody>
      </p:sp>
    </p:spTree>
    <p:extLst>
      <p:ext uri="{BB962C8B-B14F-4D97-AF65-F5344CB8AC3E}">
        <p14:creationId xmlns:p14="http://schemas.microsoft.com/office/powerpoint/2010/main" val="72234622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4000" b="1" dirty="0">
                <a:solidFill>
                  <a:srgbClr val="C00000"/>
                </a:solidFill>
                <a:latin typeface="黑体" panose="02010609060101010101" pitchFamily="49" charset="-122"/>
                <a:ea typeface="黑体" panose="02010609060101010101" pitchFamily="49" charset="-122"/>
              </a:rPr>
              <a:t>群体的遗传构成（以二倍体物种为例）</a:t>
            </a:r>
            <a:endParaRPr lang="en-US" altLang="zh-CN" sz="4000" b="1" dirty="0">
              <a:solidFill>
                <a:srgbClr val="C00000"/>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1295401" y="2556932"/>
            <a:ext cx="9601196" cy="3608372"/>
          </a:xfrm>
        </p:spPr>
        <p:txBody>
          <a:bodyPr>
            <a:noAutofit/>
          </a:bodyPr>
          <a:lstStyle/>
          <a:p>
            <a:pPr>
              <a:spcBef>
                <a:spcPts val="600"/>
              </a:spcBef>
              <a:spcAft>
                <a:spcPts val="0"/>
              </a:spcAft>
            </a:pPr>
            <a:r>
              <a:rPr lang="zh-CN" altLang="en-US" dirty="0">
                <a:ea typeface="黑体" panose="02010609060101010101" pitchFamily="49" charset="-122"/>
                <a:cs typeface="Times New Roman" panose="02020603050405020304" pitchFamily="18" charset="0"/>
              </a:rPr>
              <a:t>单个基因（或单个标记）座位上 </a:t>
            </a:r>
            <a:endParaRPr lang="en-US" altLang="zh-CN" dirty="0">
              <a:ea typeface="黑体" panose="02010609060101010101" pitchFamily="49" charset="-122"/>
              <a:cs typeface="Times New Roman" panose="02020603050405020304" pitchFamily="18" charset="0"/>
            </a:endParaRPr>
          </a:p>
          <a:p>
            <a:pPr lvl="1">
              <a:spcBef>
                <a:spcPts val="600"/>
              </a:spcBef>
              <a:spcAft>
                <a:spcPts val="0"/>
              </a:spcAft>
            </a:pPr>
            <a:r>
              <a:rPr lang="zh-CN" altLang="en-US" dirty="0">
                <a:ea typeface="黑体" panose="02010609060101010101" pitchFamily="49" charset="-122"/>
                <a:cs typeface="Times New Roman" panose="02020603050405020304" pitchFamily="18" charset="0"/>
              </a:rPr>
              <a:t>包含等位基因（或多态性等位变异）的个数 ，以及这些等位基因在群体中存在的频率 </a:t>
            </a:r>
            <a:endParaRPr lang="en-US" altLang="zh-CN" dirty="0">
              <a:ea typeface="黑体" panose="02010609060101010101" pitchFamily="49" charset="-122"/>
              <a:cs typeface="Times New Roman" panose="02020603050405020304" pitchFamily="18" charset="0"/>
            </a:endParaRPr>
          </a:p>
          <a:p>
            <a:pPr lvl="1">
              <a:spcBef>
                <a:spcPts val="600"/>
              </a:spcBef>
              <a:spcAft>
                <a:spcPts val="0"/>
              </a:spcAft>
            </a:pPr>
            <a:r>
              <a:rPr lang="zh-CN" altLang="en-US" dirty="0">
                <a:ea typeface="黑体" panose="02010609060101010101" pitchFamily="49" charset="-122"/>
                <a:cs typeface="Times New Roman" panose="02020603050405020304" pitchFamily="18" charset="0"/>
              </a:rPr>
              <a:t>包含基因型（或标记型）的个数，以及这些基因型在群体中存在的频率 </a:t>
            </a:r>
            <a:endParaRPr lang="en-US" altLang="zh-CN" dirty="0">
              <a:ea typeface="黑体" panose="02010609060101010101" pitchFamily="49" charset="-122"/>
              <a:cs typeface="Times New Roman" panose="02020603050405020304" pitchFamily="18" charset="0"/>
            </a:endParaRPr>
          </a:p>
          <a:p>
            <a:pPr lvl="1">
              <a:spcBef>
                <a:spcPts val="600"/>
              </a:spcBef>
              <a:spcAft>
                <a:spcPts val="0"/>
              </a:spcAft>
            </a:pPr>
            <a:r>
              <a:rPr lang="zh-CN" altLang="en-US" dirty="0">
                <a:ea typeface="黑体" panose="02010609060101010101" pitchFamily="49" charset="-122"/>
                <a:cs typeface="Times New Roman" panose="02020603050405020304" pitchFamily="18" charset="0"/>
              </a:rPr>
              <a:t>群体的杂合度、基因多样性、共祖先系数、近交系数 </a:t>
            </a:r>
            <a:endParaRPr lang="en-US" altLang="zh-CN" dirty="0">
              <a:ea typeface="黑体" panose="02010609060101010101" pitchFamily="49" charset="-122"/>
              <a:cs typeface="Times New Roman" panose="02020603050405020304" pitchFamily="18" charset="0"/>
            </a:endParaRPr>
          </a:p>
          <a:p>
            <a:pPr marL="514350" indent="-457200">
              <a:spcBef>
                <a:spcPts val="600"/>
              </a:spcBef>
              <a:spcAft>
                <a:spcPts val="0"/>
              </a:spcAft>
            </a:pPr>
            <a:r>
              <a:rPr lang="zh-CN" altLang="en-US" dirty="0">
                <a:ea typeface="黑体" panose="02010609060101010101" pitchFamily="49" charset="-122"/>
                <a:cs typeface="Times New Roman" panose="02020603050405020304" pitchFamily="18" charset="0"/>
              </a:rPr>
              <a:t>两个或多个座位上 </a:t>
            </a:r>
            <a:endParaRPr lang="en-US" altLang="zh-CN" dirty="0">
              <a:ea typeface="黑体" panose="02010609060101010101" pitchFamily="49" charset="-122"/>
              <a:cs typeface="Times New Roman" panose="02020603050405020304" pitchFamily="18" charset="0"/>
            </a:endParaRPr>
          </a:p>
          <a:p>
            <a:pPr marL="914400" lvl="1" indent="-457200">
              <a:spcBef>
                <a:spcPts val="600"/>
              </a:spcBef>
              <a:spcAft>
                <a:spcPts val="0"/>
              </a:spcAft>
            </a:pPr>
            <a:r>
              <a:rPr lang="zh-CN" altLang="en-US" dirty="0">
                <a:ea typeface="黑体" panose="02010609060101010101" pitchFamily="49" charset="-122"/>
                <a:cs typeface="Times New Roman" panose="02020603050405020304" pitchFamily="18" charset="0"/>
              </a:rPr>
              <a:t>独立遗传、连锁遗传、配子不平衡、基因型不平衡  </a:t>
            </a:r>
            <a:endParaRPr lang="en-US" altLang="zh-CN" dirty="0">
              <a:ea typeface="黑体" panose="02010609060101010101" pitchFamily="49" charset="-122"/>
              <a:cs typeface="Times New Roman" panose="02020603050405020304" pitchFamily="18" charset="0"/>
            </a:endParaRPr>
          </a:p>
          <a:p>
            <a:pPr marL="914400" lvl="1" indent="-457200">
              <a:spcBef>
                <a:spcPts val="600"/>
              </a:spcBef>
              <a:spcAft>
                <a:spcPts val="0"/>
              </a:spcAft>
            </a:pPr>
            <a:r>
              <a:rPr lang="zh-CN" altLang="en-US" dirty="0">
                <a:ea typeface="黑体" panose="02010609060101010101" pitchFamily="49" charset="-122"/>
                <a:cs typeface="Times New Roman" panose="02020603050405020304" pitchFamily="18" charset="0"/>
              </a:rPr>
              <a:t>群体的平均杂合度、平均基因多样性、平均近交系数</a:t>
            </a:r>
            <a:endParaRPr lang="en-US" altLang="zh-CN" dirty="0">
              <a:ea typeface="黑体" panose="02010609060101010101" pitchFamily="49" charset="-122"/>
              <a:cs typeface="Times New Roman" panose="02020603050405020304" pitchFamily="18" charset="0"/>
            </a:endParaRPr>
          </a:p>
          <a:p>
            <a:pPr marL="914400" lvl="1" indent="-457200">
              <a:spcBef>
                <a:spcPts val="600"/>
              </a:spcBef>
              <a:spcAft>
                <a:spcPts val="0"/>
              </a:spcAft>
            </a:pPr>
            <a:r>
              <a:rPr lang="zh-CN" altLang="en-US" sz="2400" dirty="0">
                <a:solidFill>
                  <a:srgbClr val="3333FF"/>
                </a:solidFill>
                <a:ea typeface="黑体" panose="02010609060101010101" pitchFamily="49" charset="-122"/>
                <a:cs typeface="Times New Roman" panose="02020603050405020304" pitchFamily="18" charset="0"/>
              </a:rPr>
              <a:t>联合基因型的期望（或理论）频率与重组率的关系 </a:t>
            </a:r>
            <a:r>
              <a:rPr lang="zh-CN" altLang="en-US" sz="2400" dirty="0">
                <a:ea typeface="黑体" panose="02010609060101010101" pitchFamily="49" charset="-122"/>
                <a:cs typeface="Times New Roman" panose="02020603050405020304" pitchFamily="18" charset="0"/>
              </a:rPr>
              <a:t> </a:t>
            </a:r>
            <a:endParaRPr lang="en-US" altLang="zh-CN" sz="2400" dirty="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1506447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1127448" y="620688"/>
            <a:ext cx="9937104" cy="864097"/>
          </a:xfrm>
        </p:spPr>
        <p:txBody>
          <a:bodyPr>
            <a:noAutofit/>
          </a:bodyPr>
          <a:lstStyle/>
          <a:p>
            <a:pPr>
              <a:defRPr/>
            </a:pPr>
            <a:r>
              <a:rPr lang="zh-CN" altLang="en-US" sz="3200" b="1" dirty="0">
                <a:solidFill>
                  <a:srgbClr val="C00000"/>
                </a:solidFill>
                <a:latin typeface="Calibri" panose="020F0502020204030204" pitchFamily="34" charset="0"/>
                <a:ea typeface="黑体" pitchFamily="2" charset="-122"/>
                <a:cs typeface="Calibri" panose="020F0502020204030204" pitchFamily="34" charset="0"/>
              </a:rPr>
              <a:t>根据育种目标 </a:t>
            </a:r>
            <a:r>
              <a:rPr lang="en-US"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r>
              <a:rPr lang="zh-CN" altLang="en-US" sz="3200" b="1" dirty="0">
                <a:solidFill>
                  <a:srgbClr val="C00000"/>
                </a:solidFill>
                <a:latin typeface="Calibri" panose="020F0502020204030204" pitchFamily="34" charset="0"/>
                <a:ea typeface="黑体" pitchFamily="2" charset="-122"/>
                <a:cs typeface="Calibri" panose="020F0502020204030204" pitchFamily="34" charset="0"/>
              </a:rPr>
              <a:t>假定为长粒和宽粒型</a:t>
            </a:r>
            <a:r>
              <a:rPr lang="en-US"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zh-CN" altLang="en-US" sz="3200" b="1" dirty="0">
                <a:solidFill>
                  <a:srgbClr val="C00000"/>
                </a:solidFill>
                <a:latin typeface="Calibri" panose="020F0502020204030204" pitchFamily="34" charset="0"/>
                <a:ea typeface="黑体" pitchFamily="2" charset="-122"/>
                <a:cs typeface="Calibri" panose="020F0502020204030204" pitchFamily="34" charset="0"/>
              </a:rPr>
              <a:t>设计目标基因型</a:t>
            </a:r>
            <a:endParaRPr lang="en-US"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8437" name="Picture 4"/>
          <p:cNvPicPr>
            <a:picLocks noChangeAspect="1" noChangeArrowheads="1"/>
          </p:cNvPicPr>
          <p:nvPr/>
        </p:nvPicPr>
        <p:blipFill>
          <a:blip r:embed="rId3" cstate="print"/>
          <a:srcRect/>
          <a:stretch>
            <a:fillRect/>
          </a:stretch>
        </p:blipFill>
        <p:spPr bwMode="auto">
          <a:xfrm>
            <a:off x="1559496" y="1484784"/>
            <a:ext cx="8971350" cy="4475651"/>
          </a:xfrm>
          <a:prstGeom prst="rect">
            <a:avLst/>
          </a:prstGeom>
          <a:noFill/>
          <a:ln w="9525">
            <a:noFill/>
            <a:miter lim="800000"/>
            <a:headEnd/>
            <a:tailEnd/>
          </a:ln>
        </p:spPr>
      </p:pic>
      <p:sp>
        <p:nvSpPr>
          <p:cNvPr id="18438" name="Line 5"/>
          <p:cNvSpPr>
            <a:spLocks noChangeShapeType="1"/>
          </p:cNvSpPr>
          <p:nvPr/>
        </p:nvSpPr>
        <p:spPr bwMode="auto">
          <a:xfrm>
            <a:off x="9696400" y="1268760"/>
            <a:ext cx="0" cy="1296000"/>
          </a:xfrm>
          <a:prstGeom prst="line">
            <a:avLst/>
          </a:prstGeom>
          <a:noFill/>
          <a:ln w="76200">
            <a:solidFill>
              <a:schemeClr val="accent6"/>
            </a:solidFill>
            <a:prstDash val="sysDot"/>
            <a:round/>
            <a:headEnd/>
            <a:tailEnd type="triangle" w="med" len="med"/>
          </a:ln>
        </p:spPr>
        <p:txBody>
          <a:bodyPr/>
          <a:lstStyle/>
          <a:p>
            <a:endParaRPr lang="zh-CN" altLang="en-US"/>
          </a:p>
        </p:txBody>
      </p:sp>
    </p:spTree>
    <p:extLst>
      <p:ext uri="{BB962C8B-B14F-4D97-AF65-F5344CB8AC3E}">
        <p14:creationId xmlns:p14="http://schemas.microsoft.com/office/powerpoint/2010/main" val="286377518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pPr>
              <a:defRPr/>
            </a:pPr>
            <a:r>
              <a:rPr lang="zh-CN" altLang="en-US" sz="3600" b="1" dirty="0">
                <a:solidFill>
                  <a:srgbClr val="C00000"/>
                </a:solidFill>
                <a:latin typeface="+mn-lt"/>
                <a:ea typeface="黑体" pitchFamily="2" charset="-122"/>
              </a:rPr>
              <a:t>选择产生设计基因型的亲本</a:t>
            </a:r>
            <a:endParaRPr lang="en-US" altLang="zh-CN" sz="3600" b="1" dirty="0">
              <a:solidFill>
                <a:srgbClr val="C00000"/>
              </a:solidFill>
              <a:latin typeface="+mn-lt"/>
              <a:ea typeface="黑体" pitchFamily="2" charset="-122"/>
            </a:endParaRPr>
          </a:p>
        </p:txBody>
      </p:sp>
      <p:graphicFrame>
        <p:nvGraphicFramePr>
          <p:cNvPr id="1161219" name="Group 3"/>
          <p:cNvGraphicFramePr>
            <a:graphicFrameLocks noGrp="1"/>
          </p:cNvGraphicFramePr>
          <p:nvPr>
            <p:ph idx="4294967295"/>
            <p:extLst>
              <p:ext uri="{D42A27DB-BD31-4B8C-83A1-F6EECF244321}">
                <p14:modId xmlns:p14="http://schemas.microsoft.com/office/powerpoint/2010/main" val="3639230173"/>
              </p:ext>
            </p:extLst>
          </p:nvPr>
        </p:nvGraphicFramePr>
        <p:xfrm>
          <a:off x="1190301" y="2420938"/>
          <a:ext cx="9874251" cy="3657600"/>
        </p:xfrm>
        <a:graphic>
          <a:graphicData uri="http://schemas.openxmlformats.org/drawingml/2006/table">
            <a:tbl>
              <a:tblPr/>
              <a:tblGrid>
                <a:gridCol w="21177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893762">
                  <a:extLst>
                    <a:ext uri="{9D8B030D-6E8A-4147-A177-3AD203B41FA5}">
                      <a16:colId xmlns:a16="http://schemas.microsoft.com/office/drawing/2014/main" val="20002"/>
                    </a:ext>
                  </a:extLst>
                </a:gridCol>
                <a:gridCol w="923925">
                  <a:extLst>
                    <a:ext uri="{9D8B030D-6E8A-4147-A177-3AD203B41FA5}">
                      <a16:colId xmlns:a16="http://schemas.microsoft.com/office/drawing/2014/main" val="20003"/>
                    </a:ext>
                  </a:extLst>
                </a:gridCol>
                <a:gridCol w="858839">
                  <a:extLst>
                    <a:ext uri="{9D8B030D-6E8A-4147-A177-3AD203B41FA5}">
                      <a16:colId xmlns:a16="http://schemas.microsoft.com/office/drawing/2014/main" val="20004"/>
                    </a:ext>
                  </a:extLst>
                </a:gridCol>
                <a:gridCol w="892175">
                  <a:extLst>
                    <a:ext uri="{9D8B030D-6E8A-4147-A177-3AD203B41FA5}">
                      <a16:colId xmlns:a16="http://schemas.microsoft.com/office/drawing/2014/main" val="20005"/>
                    </a:ext>
                  </a:extLst>
                </a:gridCol>
                <a:gridCol w="1660525">
                  <a:extLst>
                    <a:ext uri="{9D8B030D-6E8A-4147-A177-3AD203B41FA5}">
                      <a16:colId xmlns:a16="http://schemas.microsoft.com/office/drawing/2014/main" val="20006"/>
                    </a:ext>
                  </a:extLst>
                </a:gridCol>
                <a:gridCol w="1660525">
                  <a:extLst>
                    <a:ext uri="{9D8B030D-6E8A-4147-A177-3AD203B41FA5}">
                      <a16:colId xmlns:a16="http://schemas.microsoft.com/office/drawing/2014/main" val="20007"/>
                    </a:ext>
                  </a:extLst>
                </a:gridCol>
              </a:tblGrid>
              <a:tr h="297027">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400" b="1" i="0" u="none" strike="noStrike" cap="none" normalizeH="0" baseline="0" dirty="0" smtClean="0">
                          <a:ln>
                            <a:noFill/>
                          </a:ln>
                          <a:solidFill>
                            <a:srgbClr val="3333FF"/>
                          </a:solidFill>
                          <a:effectLst/>
                          <a:latin typeface="Calibri" panose="020F0502020204030204" pitchFamily="34" charset="0"/>
                          <a:ea typeface="黑体" pitchFamily="2" charset="-122"/>
                          <a:cs typeface="Calibri" panose="020F0502020204030204" pitchFamily="34" charset="0"/>
                        </a:rPr>
                        <a:t>基因型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M1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M6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M12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M23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M25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400" b="1" i="0" u="none" strike="noStrike" cap="none" normalizeH="0" baseline="0" dirty="0" smtClean="0">
                          <a:ln>
                            <a:noFill/>
                          </a:ln>
                          <a:solidFill>
                            <a:srgbClr val="3333FF"/>
                          </a:solidFill>
                          <a:effectLst/>
                          <a:latin typeface="Calibri" panose="020F0502020204030204" pitchFamily="34" charset="0"/>
                          <a:ea typeface="黑体" pitchFamily="2" charset="-122"/>
                          <a:cs typeface="Calibri" panose="020F0502020204030204" pitchFamily="34" charset="0"/>
                        </a:rPr>
                        <a:t>基因型预测值</a:t>
                      </a:r>
                      <a:endParaRPr kumimoji="0" lang="en-US" altLang="zh-CN" sz="2400" b="1"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extLst>
                  <a:ext uri="{0D108BD9-81ED-4DB2-BD59-A6C34878D82A}">
                    <a16:rowId xmlns:a16="http://schemas.microsoft.com/office/drawing/2014/main" val="10000"/>
                  </a:ext>
                </a:extLst>
              </a:tr>
              <a:tr h="297027">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400" b="1" i="0" u="none" strike="noStrike" cap="none" normalizeH="0" baseline="0" dirty="0" smtClean="0">
                          <a:ln>
                            <a:noFill/>
                          </a:ln>
                          <a:solidFill>
                            <a:srgbClr val="3333FF"/>
                          </a:solidFill>
                          <a:effectLst/>
                          <a:latin typeface="Calibri" panose="020F0502020204030204" pitchFamily="34" charset="0"/>
                          <a:ea typeface="黑体" pitchFamily="2" charset="-122"/>
                          <a:cs typeface="Calibri" panose="020F0502020204030204" pitchFamily="34" charset="0"/>
                        </a:rPr>
                        <a:t>粒长 </a:t>
                      </a:r>
                      <a:r>
                        <a:rPr kumimoji="0" lang="en-US" altLang="zh-CN" sz="2400" b="1"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(mm)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400" b="1" i="0" u="none" strike="noStrike" cap="none" normalizeH="0" baseline="0" dirty="0" smtClean="0">
                          <a:ln>
                            <a:noFill/>
                          </a:ln>
                          <a:solidFill>
                            <a:srgbClr val="3333FF"/>
                          </a:solidFill>
                          <a:effectLst/>
                          <a:latin typeface="Calibri" panose="020F0502020204030204" pitchFamily="34" charset="0"/>
                          <a:ea typeface="黑体" pitchFamily="2" charset="-122"/>
                          <a:cs typeface="Calibri" panose="020F0502020204030204" pitchFamily="34" charset="0"/>
                        </a:rPr>
                        <a:t>粒宽 </a:t>
                      </a:r>
                      <a:r>
                        <a:rPr kumimoji="0" lang="en-US" altLang="zh-CN" sz="2400" b="1"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(mm)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7027">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400" b="0" i="0" u="none" strike="noStrike" cap="none" normalizeH="0" baseline="0" smtClean="0">
                          <a:ln>
                            <a:noFill/>
                          </a:ln>
                          <a:solidFill>
                            <a:schemeClr val="tx1"/>
                          </a:solidFill>
                          <a:effectLst/>
                          <a:latin typeface="Calibri" panose="020F0502020204030204" pitchFamily="34" charset="0"/>
                          <a:ea typeface="黑体" pitchFamily="2" charset="-122"/>
                          <a:cs typeface="Calibri" panose="020F0502020204030204" pitchFamily="34" charset="0"/>
                        </a:rPr>
                        <a:t>最长粒基因型</a:t>
                      </a:r>
                      <a:endPar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6.21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2.74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7027">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400" b="0" i="0" u="none" strike="noStrike" cap="none" normalizeH="0" baseline="0" smtClean="0">
                          <a:ln>
                            <a:noFill/>
                          </a:ln>
                          <a:solidFill>
                            <a:schemeClr val="tx1"/>
                          </a:solidFill>
                          <a:effectLst/>
                          <a:latin typeface="Calibri" panose="020F0502020204030204" pitchFamily="34" charset="0"/>
                          <a:ea typeface="黑体" pitchFamily="2" charset="-122"/>
                          <a:cs typeface="Calibri" panose="020F0502020204030204" pitchFamily="34" charset="0"/>
                        </a:rPr>
                        <a:t>最宽粒基因型</a:t>
                      </a:r>
                      <a:endPar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5.32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dirty="0" smtClean="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3.07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7027">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400" b="1" i="0" u="none" strike="noStrike" cap="none" normalizeH="0" baseline="0" dirty="0" smtClean="0">
                          <a:ln>
                            <a:noFill/>
                          </a:ln>
                          <a:solidFill>
                            <a:srgbClr val="FFFF00"/>
                          </a:solidFill>
                          <a:effectLst/>
                          <a:latin typeface="Calibri" panose="020F0502020204030204" pitchFamily="34" charset="0"/>
                          <a:ea typeface="黑体" pitchFamily="2" charset="-122"/>
                          <a:cs typeface="Calibri" panose="020F0502020204030204" pitchFamily="34" charset="0"/>
                        </a:rPr>
                        <a:t>目标基因型</a:t>
                      </a:r>
                      <a:endParaRPr kumimoji="0" lang="en-US" altLang="zh-CN" sz="2400" b="1" i="0" u="none" strike="noStrike" cap="none" normalizeH="0" baseline="0" dirty="0" smtClean="0">
                        <a:ln>
                          <a:noFill/>
                        </a:ln>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FFFF00"/>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FFFF00"/>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FFFF00"/>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FFFF00"/>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FFFF00"/>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FFFF00"/>
                          </a:solidFill>
                          <a:effectLst/>
                          <a:latin typeface="Calibri" panose="020F0502020204030204" pitchFamily="34" charset="0"/>
                          <a:ea typeface="Calibri" panose="020F0502020204030204" pitchFamily="34" charset="0"/>
                          <a:cs typeface="Calibri" panose="020F0502020204030204" pitchFamily="34" charset="0"/>
                        </a:rPr>
                        <a:t>6.05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1" i="0" u="none" strike="noStrike" cap="none" normalizeH="0" baseline="0" dirty="0" smtClean="0">
                          <a:ln>
                            <a:noFill/>
                          </a:ln>
                          <a:solidFill>
                            <a:srgbClr val="FFFF00"/>
                          </a:solidFill>
                          <a:effectLst/>
                          <a:latin typeface="Calibri" panose="020F0502020204030204" pitchFamily="34" charset="0"/>
                          <a:ea typeface="Calibri" panose="020F0502020204030204" pitchFamily="34" charset="0"/>
                          <a:cs typeface="Calibri" panose="020F0502020204030204" pitchFamily="34" charset="0"/>
                        </a:rPr>
                        <a:t>2.98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extLst>
                  <a:ext uri="{0D108BD9-81ED-4DB2-BD59-A6C34878D82A}">
                    <a16:rowId xmlns:a16="http://schemas.microsoft.com/office/drawing/2014/main" val="10004"/>
                  </a:ext>
                </a:extLst>
              </a:tr>
              <a:tr h="297027">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CSSL5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5.44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7027">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CSSL16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5.77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2.98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7027">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CSSL19</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5.54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2.93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6832422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914400" y="980728"/>
            <a:ext cx="10363200" cy="648072"/>
          </a:xfrm>
        </p:spPr>
        <p:txBody>
          <a:bodyPr>
            <a:normAutofit fontScale="90000"/>
          </a:bodyPr>
          <a:lstStyle/>
          <a:p>
            <a:pPr>
              <a:defRPr/>
            </a:pPr>
            <a:r>
              <a:rPr lang="zh-CN" altLang="en-US" sz="4000" b="1" dirty="0">
                <a:solidFill>
                  <a:srgbClr val="C00000"/>
                </a:solidFill>
                <a:latin typeface="+mn-lt"/>
                <a:ea typeface="黑体" pitchFamily="2" charset="-122"/>
              </a:rPr>
              <a:t>获得目标基因型的途径分析</a:t>
            </a:r>
          </a:p>
        </p:txBody>
      </p:sp>
      <p:sp>
        <p:nvSpPr>
          <p:cNvPr id="20484" name="Rectangle 3"/>
          <p:cNvSpPr>
            <a:spLocks noGrp="1" noChangeArrowheads="1"/>
          </p:cNvSpPr>
          <p:nvPr>
            <p:ph idx="1"/>
          </p:nvPr>
        </p:nvSpPr>
        <p:spPr>
          <a:xfrm>
            <a:off x="914400" y="1857313"/>
            <a:ext cx="10363200" cy="4452007"/>
          </a:xfrm>
        </p:spPr>
        <p:txBody>
          <a:bodyPr/>
          <a:lstStyle/>
          <a:p>
            <a:r>
              <a:rPr lang="en-US" altLang="zh-CN" dirty="0">
                <a:latin typeface="Calibri" panose="020F0502020204030204" pitchFamily="34" charset="0"/>
                <a:ea typeface="Calibri" panose="020F0502020204030204" pitchFamily="34" charset="0"/>
                <a:cs typeface="Calibri" panose="020F0502020204030204" pitchFamily="34" charset="0"/>
              </a:rPr>
              <a:t>3</a:t>
            </a:r>
            <a:r>
              <a:rPr lang="zh-CN" altLang="en-US" dirty="0">
                <a:latin typeface="Calibri" panose="020F0502020204030204" pitchFamily="34" charset="0"/>
                <a:ea typeface="黑体" pitchFamily="2" charset="-122"/>
                <a:cs typeface="Calibri" panose="020F0502020204030204" pitchFamily="34" charset="0"/>
              </a:rPr>
              <a:t>种三交组合（也可考虑三个亲本的双交组合）</a:t>
            </a:r>
          </a:p>
          <a:p>
            <a:pPr lvl="1"/>
            <a:r>
              <a:rPr lang="zh-CN" altLang="en-US" dirty="0" smtClean="0">
                <a:latin typeface="Calibri" panose="020F0502020204030204" pitchFamily="34" charset="0"/>
                <a:ea typeface="黑体" pitchFamily="2" charset="-122"/>
                <a:cs typeface="Calibri" panose="020F0502020204030204" pitchFamily="34" charset="0"/>
              </a:rPr>
              <a:t>组合</a:t>
            </a:r>
            <a:r>
              <a:rPr lang="en-US" altLang="zh-CN" dirty="0" smtClean="0">
                <a:latin typeface="Calibri" panose="020F0502020204030204" pitchFamily="34" charset="0"/>
                <a:ea typeface="Calibri" panose="020F0502020204030204" pitchFamily="34" charset="0"/>
                <a:cs typeface="Calibri" panose="020F0502020204030204" pitchFamily="34" charset="0"/>
              </a:rPr>
              <a:t>1</a:t>
            </a:r>
            <a:r>
              <a:rPr lang="zh-CN" altLang="en-US" dirty="0" smtClean="0">
                <a:latin typeface="Calibri" panose="020F0502020204030204" pitchFamily="34" charset="0"/>
                <a:ea typeface="黑体" pitchFamily="2" charset="-122"/>
                <a:cs typeface="Calibri" panose="020F0502020204030204" pitchFamily="34" charset="0"/>
              </a:rPr>
              <a:t>：</a:t>
            </a:r>
            <a:r>
              <a:rPr lang="en-US" altLang="zh-CN" dirty="0" smtClean="0">
                <a:latin typeface="Calibri" panose="020F0502020204030204" pitchFamily="34" charset="0"/>
                <a:ea typeface="Calibri" panose="020F0502020204030204" pitchFamily="34" charset="0"/>
                <a:cs typeface="Calibri" panose="020F0502020204030204" pitchFamily="34" charset="0"/>
              </a:rPr>
              <a:t>(CSSL5 × CSSL16) × CSSL19</a:t>
            </a:r>
          </a:p>
          <a:p>
            <a:pPr lvl="1"/>
            <a:r>
              <a:rPr lang="zh-CN" altLang="en-US" dirty="0" smtClean="0">
                <a:latin typeface="Calibri" panose="020F0502020204030204" pitchFamily="34" charset="0"/>
                <a:ea typeface="黑体" pitchFamily="2" charset="-122"/>
                <a:cs typeface="Calibri" panose="020F0502020204030204" pitchFamily="34" charset="0"/>
              </a:rPr>
              <a:t>组合</a:t>
            </a:r>
            <a:r>
              <a:rPr lang="en-US" altLang="zh-CN" dirty="0" smtClean="0">
                <a:latin typeface="Calibri" panose="020F0502020204030204" pitchFamily="34" charset="0"/>
                <a:ea typeface="Calibri" panose="020F0502020204030204" pitchFamily="34" charset="0"/>
                <a:cs typeface="Calibri" panose="020F0502020204030204" pitchFamily="34" charset="0"/>
              </a:rPr>
              <a:t>2</a:t>
            </a:r>
            <a:r>
              <a:rPr lang="zh-CN" altLang="en-US" dirty="0" smtClean="0">
                <a:latin typeface="Calibri" panose="020F0502020204030204" pitchFamily="34" charset="0"/>
                <a:ea typeface="黑体" pitchFamily="2" charset="-122"/>
                <a:cs typeface="Calibri" panose="020F0502020204030204" pitchFamily="34" charset="0"/>
              </a:rPr>
              <a:t>：</a:t>
            </a:r>
            <a:r>
              <a:rPr lang="en-US" altLang="zh-CN" dirty="0" smtClean="0">
                <a:latin typeface="Calibri" panose="020F0502020204030204" pitchFamily="34" charset="0"/>
                <a:ea typeface="Calibri" panose="020F0502020204030204" pitchFamily="34" charset="0"/>
                <a:cs typeface="Calibri" panose="020F0502020204030204" pitchFamily="34" charset="0"/>
              </a:rPr>
              <a:t>(CSSL5 × CSSL19) × CSSL16</a:t>
            </a:r>
          </a:p>
          <a:p>
            <a:pPr lvl="1"/>
            <a:r>
              <a:rPr lang="zh-CN" altLang="en-US" dirty="0" smtClean="0">
                <a:latin typeface="Calibri" panose="020F0502020204030204" pitchFamily="34" charset="0"/>
                <a:ea typeface="黑体" pitchFamily="2" charset="-122"/>
                <a:cs typeface="Calibri" panose="020F0502020204030204" pitchFamily="34" charset="0"/>
              </a:rPr>
              <a:t>组合</a:t>
            </a:r>
            <a:r>
              <a:rPr lang="en-US" altLang="zh-CN" dirty="0" smtClean="0">
                <a:latin typeface="Calibri" panose="020F0502020204030204" pitchFamily="34" charset="0"/>
                <a:ea typeface="Calibri" panose="020F0502020204030204" pitchFamily="34" charset="0"/>
                <a:cs typeface="Calibri" panose="020F0502020204030204" pitchFamily="34" charset="0"/>
              </a:rPr>
              <a:t>3</a:t>
            </a:r>
            <a:r>
              <a:rPr lang="zh-CN" altLang="en-US" dirty="0" smtClean="0">
                <a:latin typeface="Calibri" panose="020F0502020204030204" pitchFamily="34" charset="0"/>
                <a:ea typeface="黑体" pitchFamily="2" charset="-122"/>
                <a:cs typeface="Calibri" panose="020F0502020204030204" pitchFamily="34" charset="0"/>
              </a:rPr>
              <a:t>：</a:t>
            </a:r>
            <a:r>
              <a:rPr lang="en-US" altLang="zh-CN" dirty="0" smtClean="0">
                <a:latin typeface="Calibri" panose="020F0502020204030204" pitchFamily="34" charset="0"/>
                <a:ea typeface="Calibri" panose="020F0502020204030204" pitchFamily="34" charset="0"/>
                <a:cs typeface="Calibri" panose="020F0502020204030204" pitchFamily="34" charset="0"/>
              </a:rPr>
              <a:t>CSSL5 × (CSSL16 × CSSL19) </a:t>
            </a:r>
          </a:p>
          <a:p>
            <a:r>
              <a:rPr lang="en-US" altLang="zh-CN" dirty="0">
                <a:latin typeface="Calibri" panose="020F0502020204030204" pitchFamily="34" charset="0"/>
                <a:ea typeface="Calibri" panose="020F0502020204030204" pitchFamily="34" charset="0"/>
                <a:cs typeface="Calibri" panose="020F0502020204030204" pitchFamily="34" charset="0"/>
              </a:rPr>
              <a:t>2</a:t>
            </a:r>
            <a:r>
              <a:rPr lang="zh-CN" altLang="en-US" dirty="0">
                <a:latin typeface="Calibri" panose="020F0502020204030204" pitchFamily="34" charset="0"/>
                <a:ea typeface="黑体" pitchFamily="2" charset="-122"/>
                <a:cs typeface="Calibri" panose="020F0502020204030204" pitchFamily="34" charset="0"/>
              </a:rPr>
              <a:t>种标记辅助选择方案</a:t>
            </a:r>
          </a:p>
          <a:p>
            <a:pPr lvl="1"/>
            <a:r>
              <a:rPr lang="zh-CN" altLang="en-US" sz="2400" dirty="0">
                <a:latin typeface="Calibri" panose="020F0502020204030204" pitchFamily="34" charset="0"/>
                <a:ea typeface="黑体" pitchFamily="2" charset="-122"/>
                <a:cs typeface="Calibri" panose="020F0502020204030204" pitchFamily="34" charset="0"/>
              </a:rPr>
              <a:t>方案</a:t>
            </a:r>
            <a:r>
              <a:rPr lang="en-US" altLang="zh-CN" sz="2400" dirty="0">
                <a:latin typeface="Calibri" panose="020F0502020204030204" pitchFamily="34" charset="0"/>
                <a:ea typeface="Calibri" panose="020F0502020204030204" pitchFamily="34" charset="0"/>
                <a:cs typeface="Calibri" panose="020F0502020204030204" pitchFamily="34" charset="0"/>
              </a:rPr>
              <a:t>1</a:t>
            </a:r>
            <a:r>
              <a:rPr lang="zh-CN" altLang="en-US" sz="2400" dirty="0">
                <a:latin typeface="Calibri" panose="020F0502020204030204" pitchFamily="34" charset="0"/>
                <a:ea typeface="黑体" pitchFamily="2" charset="-122"/>
                <a:cs typeface="Calibri" panose="020F0502020204030204" pitchFamily="34" charset="0"/>
              </a:rPr>
              <a:t>：</a:t>
            </a:r>
            <a:r>
              <a:rPr lang="en-US" altLang="zh-CN" sz="2400" dirty="0">
                <a:latin typeface="Calibri" panose="020F0502020204030204" pitchFamily="34" charset="0"/>
                <a:ea typeface="Calibri" panose="020F0502020204030204" pitchFamily="34" charset="0"/>
                <a:cs typeface="Calibri" panose="020F0502020204030204" pitchFamily="34" charset="0"/>
              </a:rPr>
              <a:t>100</a:t>
            </a:r>
            <a:r>
              <a:rPr lang="zh-CN" altLang="en-US" sz="2400" dirty="0">
                <a:latin typeface="Calibri" panose="020F0502020204030204" pitchFamily="34" charset="0"/>
                <a:ea typeface="黑体" pitchFamily="2" charset="-122"/>
                <a:cs typeface="Calibri" panose="020F0502020204030204" pitchFamily="34" charset="0"/>
              </a:rPr>
              <a:t>个三交</a:t>
            </a:r>
            <a:r>
              <a:rPr lang="en-US" altLang="zh-CN" sz="2400" dirty="0">
                <a:latin typeface="Calibri" panose="020F0502020204030204" pitchFamily="34" charset="0"/>
                <a:ea typeface="Calibri" panose="020F0502020204030204" pitchFamily="34" charset="0"/>
                <a:cs typeface="Calibri" panose="020F0502020204030204" pitchFamily="34" charset="0"/>
              </a:rPr>
              <a:t>F2</a:t>
            </a:r>
            <a:r>
              <a:rPr lang="zh-CN" altLang="en-US" sz="2400" dirty="0">
                <a:latin typeface="Calibri" panose="020F0502020204030204" pitchFamily="34" charset="0"/>
                <a:ea typeface="黑体" pitchFamily="2" charset="-122"/>
                <a:cs typeface="Calibri" panose="020F0502020204030204" pitchFamily="34" charset="0"/>
              </a:rPr>
              <a:t>个体，每个产生</a:t>
            </a:r>
            <a:r>
              <a:rPr lang="en-US" altLang="zh-CN" sz="2400" dirty="0">
                <a:latin typeface="Calibri" panose="020F0502020204030204" pitchFamily="34" charset="0"/>
                <a:ea typeface="Calibri" panose="020F0502020204030204" pitchFamily="34" charset="0"/>
                <a:cs typeface="Calibri" panose="020F0502020204030204" pitchFamily="34" charset="0"/>
              </a:rPr>
              <a:t>30</a:t>
            </a:r>
            <a:r>
              <a:rPr lang="zh-CN" altLang="en-US" sz="2400" dirty="0">
                <a:latin typeface="Calibri" panose="020F0502020204030204" pitchFamily="34" charset="0"/>
                <a:ea typeface="黑体" pitchFamily="2" charset="-122"/>
                <a:cs typeface="Calibri" panose="020F0502020204030204" pitchFamily="34" charset="0"/>
              </a:rPr>
              <a:t>个</a:t>
            </a:r>
            <a:r>
              <a:rPr lang="en-US" altLang="zh-CN" sz="2400" dirty="0">
                <a:latin typeface="Calibri" panose="020F0502020204030204" pitchFamily="34" charset="0"/>
                <a:ea typeface="Calibri" panose="020F0502020204030204" pitchFamily="34" charset="0"/>
                <a:cs typeface="Calibri" panose="020F0502020204030204" pitchFamily="34" charset="0"/>
              </a:rPr>
              <a:t>F8</a:t>
            </a:r>
            <a:r>
              <a:rPr lang="zh-CN" altLang="en-US" sz="2400" dirty="0">
                <a:latin typeface="Calibri" panose="020F0502020204030204" pitchFamily="34" charset="0"/>
                <a:ea typeface="黑体" pitchFamily="2" charset="-122"/>
                <a:cs typeface="Calibri" panose="020F0502020204030204" pitchFamily="34" charset="0"/>
              </a:rPr>
              <a:t>家系，对</a:t>
            </a:r>
            <a:r>
              <a:rPr lang="en-US" altLang="zh-CN" sz="2400" dirty="0">
                <a:latin typeface="Calibri" panose="020F0502020204030204" pitchFamily="34" charset="0"/>
                <a:ea typeface="Calibri" panose="020F0502020204030204" pitchFamily="34" charset="0"/>
                <a:cs typeface="Calibri" panose="020F0502020204030204" pitchFamily="34" charset="0"/>
              </a:rPr>
              <a:t>3000</a:t>
            </a:r>
            <a:r>
              <a:rPr lang="zh-CN" altLang="en-US" sz="2400" dirty="0">
                <a:latin typeface="Calibri" panose="020F0502020204030204" pitchFamily="34" charset="0"/>
                <a:ea typeface="黑体" pitchFamily="2" charset="-122"/>
                <a:cs typeface="Calibri" panose="020F0502020204030204" pitchFamily="34" charset="0"/>
              </a:rPr>
              <a:t>个</a:t>
            </a:r>
            <a:r>
              <a:rPr lang="en-US" altLang="zh-CN" sz="2400" dirty="0">
                <a:latin typeface="Calibri" panose="020F0502020204030204" pitchFamily="34" charset="0"/>
                <a:ea typeface="Calibri" panose="020F0502020204030204" pitchFamily="34" charset="0"/>
                <a:cs typeface="Calibri" panose="020F0502020204030204" pitchFamily="34" charset="0"/>
              </a:rPr>
              <a:t>F8</a:t>
            </a:r>
            <a:r>
              <a:rPr lang="zh-CN" altLang="en-US" sz="2400" dirty="0">
                <a:latin typeface="Calibri" panose="020F0502020204030204" pitchFamily="34" charset="0"/>
                <a:ea typeface="黑体" pitchFamily="2" charset="-122"/>
                <a:cs typeface="Calibri" panose="020F0502020204030204" pitchFamily="34" charset="0"/>
              </a:rPr>
              <a:t>个体作标记辅助选择，以获得目标基因型 </a:t>
            </a:r>
            <a:r>
              <a:rPr lang="en-US" altLang="zh-CN" sz="2400" dirty="0">
                <a:latin typeface="Calibri" panose="020F0502020204030204" pitchFamily="34" charset="0"/>
                <a:ea typeface="Calibri" panose="020F0502020204030204" pitchFamily="34" charset="0"/>
                <a:cs typeface="Calibri" panose="020F0502020204030204" pitchFamily="34" charset="0"/>
              </a:rPr>
              <a:t>(1</a:t>
            </a:r>
            <a:r>
              <a:rPr lang="zh-CN" altLang="en-US" sz="2400" dirty="0">
                <a:latin typeface="Calibri" panose="020F0502020204030204" pitchFamily="34" charset="0"/>
                <a:ea typeface="黑体" pitchFamily="2" charset="-122"/>
                <a:cs typeface="Calibri" panose="020F0502020204030204" pitchFamily="34" charset="0"/>
              </a:rPr>
              <a:t>次标记选择</a:t>
            </a:r>
            <a:r>
              <a:rPr lang="en-US" altLang="zh-CN" sz="2400" dirty="0">
                <a:latin typeface="Calibri" panose="020F0502020204030204" pitchFamily="34" charset="0"/>
                <a:ea typeface="Calibri" panose="020F0502020204030204" pitchFamily="34" charset="0"/>
                <a:cs typeface="Calibri" panose="020F0502020204030204" pitchFamily="34" charset="0"/>
              </a:rPr>
              <a:t>) </a:t>
            </a:r>
          </a:p>
          <a:p>
            <a:pPr lvl="1"/>
            <a:r>
              <a:rPr lang="zh-CN" altLang="en-US" sz="2400" dirty="0">
                <a:latin typeface="Calibri" panose="020F0502020204030204" pitchFamily="34" charset="0"/>
                <a:ea typeface="黑体" pitchFamily="2" charset="-122"/>
                <a:cs typeface="Calibri" panose="020F0502020204030204" pitchFamily="34" charset="0"/>
              </a:rPr>
              <a:t>方案</a:t>
            </a:r>
            <a:r>
              <a:rPr lang="en-US" altLang="zh-CN" sz="2400" dirty="0">
                <a:latin typeface="Calibri" panose="020F0502020204030204" pitchFamily="34" charset="0"/>
                <a:ea typeface="Calibri" panose="020F0502020204030204" pitchFamily="34" charset="0"/>
                <a:cs typeface="Calibri" panose="020F0502020204030204" pitchFamily="34" charset="0"/>
              </a:rPr>
              <a:t>2</a:t>
            </a:r>
            <a:r>
              <a:rPr lang="zh-CN" altLang="en-US" sz="2400" dirty="0">
                <a:latin typeface="Calibri" panose="020F0502020204030204" pitchFamily="34" charset="0"/>
                <a:ea typeface="黑体" pitchFamily="2" charset="-122"/>
                <a:cs typeface="Calibri" panose="020F0502020204030204" pitchFamily="34" charset="0"/>
              </a:rPr>
              <a:t>：</a:t>
            </a:r>
            <a:r>
              <a:rPr lang="en-US" altLang="zh-CN" sz="2400" dirty="0">
                <a:latin typeface="Calibri" panose="020F0502020204030204" pitchFamily="34" charset="0"/>
                <a:ea typeface="Calibri" panose="020F0502020204030204" pitchFamily="34" charset="0"/>
                <a:cs typeface="Calibri" panose="020F0502020204030204" pitchFamily="34" charset="0"/>
              </a:rPr>
              <a:t>100</a:t>
            </a:r>
            <a:r>
              <a:rPr lang="zh-CN" altLang="en-US" sz="2400" dirty="0">
                <a:latin typeface="Calibri" panose="020F0502020204030204" pitchFamily="34" charset="0"/>
                <a:ea typeface="黑体" pitchFamily="2" charset="-122"/>
                <a:cs typeface="Calibri" panose="020F0502020204030204" pitchFamily="34" charset="0"/>
              </a:rPr>
              <a:t>个三交</a:t>
            </a:r>
            <a:r>
              <a:rPr lang="en-US" altLang="zh-CN" sz="2400" dirty="0">
                <a:latin typeface="Calibri" panose="020F0502020204030204" pitchFamily="34" charset="0"/>
                <a:ea typeface="Calibri" panose="020F0502020204030204" pitchFamily="34" charset="0"/>
                <a:cs typeface="Calibri" panose="020F0502020204030204" pitchFamily="34" charset="0"/>
              </a:rPr>
              <a:t>F2</a:t>
            </a:r>
            <a:r>
              <a:rPr lang="zh-CN" altLang="en-US" sz="2400" dirty="0">
                <a:latin typeface="Calibri" panose="020F0502020204030204" pitchFamily="34" charset="0"/>
                <a:ea typeface="黑体" pitchFamily="2" charset="-122"/>
                <a:cs typeface="Calibri" panose="020F0502020204030204" pitchFamily="34" charset="0"/>
              </a:rPr>
              <a:t>个体，施以标记辅助选择，选择每个位点均存在有利等位基因的个体，中选</a:t>
            </a:r>
            <a:r>
              <a:rPr lang="en-US" altLang="zh-CN" sz="2400" dirty="0">
                <a:latin typeface="Calibri" panose="020F0502020204030204" pitchFamily="34" charset="0"/>
                <a:ea typeface="Calibri" panose="020F0502020204030204" pitchFamily="34" charset="0"/>
                <a:cs typeface="Calibri" panose="020F0502020204030204" pitchFamily="34" charset="0"/>
              </a:rPr>
              <a:t>F2</a:t>
            </a:r>
            <a:r>
              <a:rPr lang="zh-CN" altLang="en-US" sz="2400" dirty="0">
                <a:latin typeface="Calibri" panose="020F0502020204030204" pitchFamily="34" charset="0"/>
                <a:ea typeface="黑体" pitchFamily="2" charset="-122"/>
                <a:cs typeface="Calibri" panose="020F0502020204030204" pitchFamily="34" charset="0"/>
              </a:rPr>
              <a:t>个体每个产生</a:t>
            </a:r>
            <a:r>
              <a:rPr lang="en-US" altLang="zh-CN" sz="2400" dirty="0">
                <a:latin typeface="Calibri" panose="020F0502020204030204" pitchFamily="34" charset="0"/>
                <a:ea typeface="Calibri" panose="020F0502020204030204" pitchFamily="34" charset="0"/>
                <a:cs typeface="Calibri" panose="020F0502020204030204" pitchFamily="34" charset="0"/>
              </a:rPr>
              <a:t>30</a:t>
            </a:r>
            <a:r>
              <a:rPr lang="zh-CN" altLang="en-US" sz="2400" dirty="0">
                <a:latin typeface="Calibri" panose="020F0502020204030204" pitchFamily="34" charset="0"/>
                <a:ea typeface="黑体" pitchFamily="2" charset="-122"/>
                <a:cs typeface="Calibri" panose="020F0502020204030204" pitchFamily="34" charset="0"/>
              </a:rPr>
              <a:t>个</a:t>
            </a:r>
            <a:r>
              <a:rPr lang="en-US" altLang="zh-CN" sz="2400" dirty="0">
                <a:latin typeface="Calibri" panose="020F0502020204030204" pitchFamily="34" charset="0"/>
                <a:ea typeface="Calibri" panose="020F0502020204030204" pitchFamily="34" charset="0"/>
                <a:cs typeface="Calibri" panose="020F0502020204030204" pitchFamily="34" charset="0"/>
              </a:rPr>
              <a:t>F4</a:t>
            </a:r>
            <a:r>
              <a:rPr lang="zh-CN" altLang="en-US" sz="2400" dirty="0">
                <a:latin typeface="Calibri" panose="020F0502020204030204" pitchFamily="34" charset="0"/>
                <a:ea typeface="黑体" pitchFamily="2" charset="-122"/>
                <a:cs typeface="Calibri" panose="020F0502020204030204" pitchFamily="34" charset="0"/>
              </a:rPr>
              <a:t>家系，然后再对</a:t>
            </a:r>
            <a:r>
              <a:rPr lang="en-US" altLang="zh-CN" sz="2400" dirty="0">
                <a:latin typeface="Calibri" panose="020F0502020204030204" pitchFamily="34" charset="0"/>
                <a:ea typeface="Calibri" panose="020F0502020204030204" pitchFamily="34" charset="0"/>
                <a:cs typeface="Calibri" panose="020F0502020204030204" pitchFamily="34" charset="0"/>
              </a:rPr>
              <a:t>F4</a:t>
            </a:r>
            <a:r>
              <a:rPr lang="zh-CN" altLang="en-US" sz="2400" dirty="0">
                <a:latin typeface="Calibri" panose="020F0502020204030204" pitchFamily="34" charset="0"/>
                <a:ea typeface="黑体" pitchFamily="2" charset="-122"/>
                <a:cs typeface="Calibri" panose="020F0502020204030204" pitchFamily="34" charset="0"/>
              </a:rPr>
              <a:t>个体作标记辅助选择，以获得目标基因型 </a:t>
            </a:r>
            <a:r>
              <a:rPr lang="en-US" altLang="zh-CN" sz="2400" dirty="0">
                <a:latin typeface="Calibri" panose="020F0502020204030204" pitchFamily="34" charset="0"/>
                <a:ea typeface="Calibri" panose="020F0502020204030204" pitchFamily="34" charset="0"/>
                <a:cs typeface="Calibri" panose="020F0502020204030204" pitchFamily="34" charset="0"/>
              </a:rPr>
              <a:t>(2</a:t>
            </a:r>
            <a:r>
              <a:rPr lang="zh-CN" altLang="en-US" sz="2400" dirty="0">
                <a:latin typeface="Calibri" panose="020F0502020204030204" pitchFamily="34" charset="0"/>
                <a:ea typeface="黑体" pitchFamily="2" charset="-122"/>
                <a:cs typeface="Calibri" panose="020F0502020204030204" pitchFamily="34" charset="0"/>
              </a:rPr>
              <a:t>次标记选择</a:t>
            </a:r>
            <a:r>
              <a:rPr lang="en-US" altLang="zh-CN" sz="2400" dirty="0">
                <a:latin typeface="Calibri" panose="020F0502020204030204" pitchFamily="34" charset="0"/>
                <a:ea typeface="Calibri" panose="020F0502020204030204" pitchFamily="34" charset="0"/>
                <a:cs typeface="Calibri" panose="020F0502020204030204" pitchFamily="34" charset="0"/>
              </a:rPr>
              <a:t>) </a:t>
            </a:r>
            <a:endParaRPr lang="zh-CN" altLang="en-US" sz="2400" dirty="0">
              <a:latin typeface="Calibri" panose="020F0502020204030204" pitchFamily="34" charset="0"/>
              <a:ea typeface="黑体" pitchFamily="2" charset="-122"/>
              <a:cs typeface="Calibri" panose="020F0502020204030204" pitchFamily="34" charset="0"/>
            </a:endParaRPr>
          </a:p>
        </p:txBody>
      </p:sp>
    </p:spTree>
    <p:extLst>
      <p:ext uri="{BB962C8B-B14F-4D97-AF65-F5344CB8AC3E}">
        <p14:creationId xmlns:p14="http://schemas.microsoft.com/office/powerpoint/2010/main" val="24348577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914400" y="692696"/>
            <a:ext cx="10363200" cy="659854"/>
          </a:xfrm>
        </p:spPr>
        <p:txBody>
          <a:bodyPr>
            <a:normAutofit/>
          </a:bodyPr>
          <a:lstStyle/>
          <a:p>
            <a:pPr>
              <a:defRPr/>
            </a:pPr>
            <a:r>
              <a:rPr lang="zh-CN" altLang="en-US" sz="3600" dirty="0">
                <a:solidFill>
                  <a:srgbClr val="C00000"/>
                </a:solidFill>
                <a:latin typeface="+mn-lt"/>
                <a:ea typeface="黑体" pitchFamily="2" charset="-122"/>
              </a:rPr>
              <a:t>选择最佳的杂交和选择方案</a:t>
            </a:r>
            <a:endParaRPr lang="en-US" altLang="zh-CN" sz="3600" dirty="0">
              <a:solidFill>
                <a:srgbClr val="C00000"/>
              </a:solidFill>
              <a:latin typeface="+mn-lt"/>
              <a:ea typeface="黑体" pitchFamily="2" charset="-122"/>
            </a:endParaRPr>
          </a:p>
        </p:txBody>
      </p:sp>
      <p:graphicFrame>
        <p:nvGraphicFramePr>
          <p:cNvPr id="1165316" name="Group 4"/>
          <p:cNvGraphicFramePr>
            <a:graphicFrameLocks noGrp="1"/>
          </p:cNvGraphicFramePr>
          <p:nvPr>
            <p:ph idx="1"/>
            <p:extLst>
              <p:ext uri="{D42A27DB-BD31-4B8C-83A1-F6EECF244321}">
                <p14:modId xmlns:p14="http://schemas.microsoft.com/office/powerpoint/2010/main" val="1514609970"/>
              </p:ext>
            </p:extLst>
          </p:nvPr>
        </p:nvGraphicFramePr>
        <p:xfrm>
          <a:off x="1202432" y="3018948"/>
          <a:ext cx="9790112" cy="3078480"/>
        </p:xfrm>
        <a:graphic>
          <a:graphicData uri="http://schemas.openxmlformats.org/drawingml/2006/table">
            <a:tbl>
              <a:tblPr/>
              <a:tblGrid>
                <a:gridCol w="890319">
                  <a:extLst>
                    <a:ext uri="{9D8B030D-6E8A-4147-A177-3AD203B41FA5}">
                      <a16:colId xmlns:a16="http://schemas.microsoft.com/office/drawing/2014/main" val="20000"/>
                    </a:ext>
                  </a:extLst>
                </a:gridCol>
                <a:gridCol w="1282432">
                  <a:extLst>
                    <a:ext uri="{9D8B030D-6E8A-4147-A177-3AD203B41FA5}">
                      <a16:colId xmlns:a16="http://schemas.microsoft.com/office/drawing/2014/main" val="20001"/>
                    </a:ext>
                  </a:extLst>
                </a:gridCol>
                <a:gridCol w="1136641">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728192">
                  <a:extLst>
                    <a:ext uri="{9D8B030D-6E8A-4147-A177-3AD203B41FA5}">
                      <a16:colId xmlns:a16="http://schemas.microsoft.com/office/drawing/2014/main" val="20004"/>
                    </a:ext>
                  </a:extLst>
                </a:gridCol>
                <a:gridCol w="1601456">
                  <a:extLst>
                    <a:ext uri="{9D8B030D-6E8A-4147-A177-3AD203B41FA5}">
                      <a16:colId xmlns:a16="http://schemas.microsoft.com/office/drawing/2014/main" val="20005"/>
                    </a:ext>
                  </a:extLst>
                </a:gridCol>
                <a:gridCol w="1782920">
                  <a:extLst>
                    <a:ext uri="{9D8B030D-6E8A-4147-A177-3AD203B41FA5}">
                      <a16:colId xmlns:a16="http://schemas.microsoft.com/office/drawing/2014/main" val="20006"/>
                    </a:ext>
                  </a:extLst>
                </a:gridCol>
              </a:tblGrid>
              <a:tr h="568916">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1"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组合</a:t>
                      </a:r>
                    </a:p>
                  </a:txBody>
                  <a:tcPr marL="98291" marR="982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1"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选择方案</a:t>
                      </a:r>
                      <a:endPar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F2</a:t>
                      </a:r>
                      <a:r>
                        <a:rPr kumimoji="0" lang="zh-CN" altLang="en-US" sz="2000" b="1"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中选个体</a:t>
                      </a:r>
                      <a:endPar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MAS</a:t>
                      </a:r>
                      <a:r>
                        <a:rPr kumimoji="0" lang="zh-CN" altLang="en-US" sz="2000" b="1"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前</a:t>
                      </a:r>
                      <a:r>
                        <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F8</a:t>
                      </a:r>
                      <a:r>
                        <a:rPr kumimoji="0" lang="zh-CN" altLang="en-US" sz="2000" b="1"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家系数</a:t>
                      </a:r>
                      <a:endPar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1" i="0" u="none" strike="noStrike" cap="none" normalizeH="0" baseline="0" dirty="0" smtClean="0">
                          <a:ln>
                            <a:noFill/>
                          </a:ln>
                          <a:solidFill>
                            <a:srgbClr val="3333FF"/>
                          </a:solidFill>
                          <a:effectLst/>
                          <a:latin typeface="Calibri" panose="020F0502020204030204" pitchFamily="34" charset="0"/>
                          <a:ea typeface="黑体" pitchFamily="2" charset="-122"/>
                          <a:cs typeface="Calibri" panose="020F0502020204030204" pitchFamily="34" charset="0"/>
                        </a:rPr>
                        <a:t>中选</a:t>
                      </a:r>
                      <a:r>
                        <a:rPr kumimoji="0" lang="en-US" altLang="zh-CN" sz="2000" b="1"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F8</a:t>
                      </a:r>
                      <a:r>
                        <a:rPr kumimoji="0" lang="zh-CN" altLang="en-US" sz="2000" b="1" i="0" u="none" strike="noStrike" cap="none" normalizeH="0" baseline="0" dirty="0" smtClean="0">
                          <a:ln>
                            <a:noFill/>
                          </a:ln>
                          <a:solidFill>
                            <a:srgbClr val="3333FF"/>
                          </a:solidFill>
                          <a:effectLst/>
                          <a:latin typeface="Calibri" panose="020F0502020204030204" pitchFamily="34" charset="0"/>
                          <a:ea typeface="黑体" pitchFamily="2" charset="-122"/>
                          <a:cs typeface="Calibri" panose="020F0502020204030204" pitchFamily="34" charset="0"/>
                        </a:rPr>
                        <a:t>家系数 </a:t>
                      </a:r>
                      <a:r>
                        <a:rPr kumimoji="0" lang="en-US" altLang="zh-CN" sz="2000" b="1"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(S.E.)</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DNA</a:t>
                      </a:r>
                      <a:r>
                        <a:rPr kumimoji="0" lang="zh-CN" altLang="en-US" sz="2000" b="1"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样品数</a:t>
                      </a:r>
                      <a:endPar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DNA</a:t>
                      </a:r>
                      <a:r>
                        <a:rPr kumimoji="0" lang="zh-CN" altLang="en-US" sz="2000" b="1"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样品数</a:t>
                      </a:r>
                      <a:r>
                        <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zh-CN" altLang="en-US" sz="2000" b="1"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中选</a:t>
                      </a:r>
                      <a:r>
                        <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F8</a:t>
                      </a:r>
                      <a:r>
                        <a:rPr kumimoji="0" lang="zh-CN" altLang="en-US" sz="2000" b="1"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家系</a:t>
                      </a:r>
                      <a:endParaRPr kumimoji="0" lang="en-US" altLang="zh-CN" sz="20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8291" marR="982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1561">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0"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组合</a:t>
                      </a: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marL="98291" marR="982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0"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方案</a:t>
                      </a: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100</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3000</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7.6 (3.27)</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3000</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395</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1561">
                <a:tc vMerge="1">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endParaRPr kumimoji="0" lang="zh-CN" altLang="en-US" sz="2000" b="0"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endParaRPr>
                    </a:p>
                  </a:txBody>
                  <a:tcPr marL="98291" marR="982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0"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方案</a:t>
                      </a: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12.0</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359</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7.6 (3.37)</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459</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60</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1561">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0"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组合</a:t>
                      </a: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marL="98291" marR="982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0" i="0" u="none" strike="noStrike" cap="none" normalizeH="0" baseline="0" smtClean="0">
                          <a:ln>
                            <a:noFill/>
                          </a:ln>
                          <a:solidFill>
                            <a:schemeClr val="tx1"/>
                          </a:solidFill>
                          <a:effectLst/>
                          <a:latin typeface="Calibri" panose="020F0502020204030204" pitchFamily="34" charset="0"/>
                          <a:ea typeface="黑体" pitchFamily="2" charset="-122"/>
                          <a:cs typeface="Calibri" panose="020F0502020204030204" pitchFamily="34" charset="0"/>
                        </a:rPr>
                        <a:t>方案</a:t>
                      </a: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100</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3000</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24.3 (7.06)</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3000</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123</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1561">
                <a:tc vMerge="1">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endParaRPr kumimoji="0" lang="zh-CN" altLang="en-US" sz="2000" b="0"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endParaRPr>
                    </a:p>
                  </a:txBody>
                  <a:tcPr marL="98291" marR="982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0"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方案</a:t>
                      </a: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24.8</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745</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23.3 (7.16)</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845</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36</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321561">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0"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rPr>
                        <a:t>组合</a:t>
                      </a: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p>
                  </a:txBody>
                  <a:tcPr marL="98291" marR="982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0" i="0" u="none" strike="noStrike" cap="none" normalizeH="0" baseline="0" smtClean="0">
                          <a:ln>
                            <a:noFill/>
                          </a:ln>
                          <a:solidFill>
                            <a:schemeClr val="tx1"/>
                          </a:solidFill>
                          <a:effectLst/>
                          <a:latin typeface="Calibri" panose="020F0502020204030204" pitchFamily="34" charset="0"/>
                          <a:ea typeface="黑体" pitchFamily="2" charset="-122"/>
                          <a:cs typeface="Calibri" panose="020F0502020204030204" pitchFamily="34" charset="0"/>
                        </a:rPr>
                        <a:t>方案</a:t>
                      </a: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100</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3000</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11.2 (5.45)</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3000</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268</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1561">
                <a:tc vMerge="1">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endParaRPr kumimoji="0" lang="zh-CN" altLang="en-US" sz="2000" b="0" i="0" u="none" strike="noStrike" cap="none" normalizeH="0" baseline="0" dirty="0" smtClean="0">
                        <a:ln>
                          <a:noFill/>
                        </a:ln>
                        <a:solidFill>
                          <a:schemeClr val="tx1"/>
                        </a:solidFill>
                        <a:effectLst/>
                        <a:latin typeface="Calibri" panose="020F0502020204030204" pitchFamily="34" charset="0"/>
                        <a:ea typeface="黑体" pitchFamily="2" charset="-122"/>
                        <a:cs typeface="Calibri" panose="020F0502020204030204" pitchFamily="34" charset="0"/>
                      </a:endParaRPr>
                    </a:p>
                  </a:txBody>
                  <a:tcPr marL="98291" marR="982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zh-CN" altLang="en-US" sz="2000" b="0" i="0" u="none" strike="noStrike" cap="none" normalizeH="0" baseline="0" smtClean="0">
                          <a:ln>
                            <a:noFill/>
                          </a:ln>
                          <a:solidFill>
                            <a:schemeClr val="tx1"/>
                          </a:solidFill>
                          <a:effectLst/>
                          <a:latin typeface="Calibri" panose="020F0502020204030204" pitchFamily="34" charset="0"/>
                          <a:ea typeface="黑体" pitchFamily="2" charset="-122"/>
                          <a:cs typeface="Calibri" panose="020F0502020204030204" pitchFamily="34" charset="0"/>
                        </a:rPr>
                        <a:t>方案</a:t>
                      </a: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7.5</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226</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rgbClr val="3333FF"/>
                          </a:solidFill>
                          <a:effectLst/>
                          <a:latin typeface="Calibri" panose="020F0502020204030204" pitchFamily="34" charset="0"/>
                          <a:ea typeface="Calibri" panose="020F0502020204030204" pitchFamily="34" charset="0"/>
                          <a:cs typeface="Calibri" panose="020F0502020204030204" pitchFamily="34" charset="0"/>
                        </a:rPr>
                        <a:t>12.3 (5.14)</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326</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 typeface="Wingdings" pitchFamily="2" charset="2"/>
                        <a:buNone/>
                        <a:tabLst/>
                      </a:pPr>
                      <a:r>
                        <a:rPr kumimoji="0" lang="en-US" altLang="zh-CN"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26</a:t>
                      </a:r>
                    </a:p>
                  </a:txBody>
                  <a:tcPr marL="98291" marR="982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1508" name="Rectangle 3"/>
          <p:cNvSpPr>
            <a:spLocks noGrp="1" noChangeArrowheads="1"/>
          </p:cNvSpPr>
          <p:nvPr>
            <p:ph type="body" idx="4294967295"/>
          </p:nvPr>
        </p:nvSpPr>
        <p:spPr>
          <a:xfrm>
            <a:off x="1843881" y="1416819"/>
            <a:ext cx="8504238" cy="1508125"/>
          </a:xfrm>
        </p:spPr>
        <p:txBody>
          <a:bodyPr>
            <a:normAutofit/>
          </a:bodyPr>
          <a:lstStyle/>
          <a:p>
            <a:r>
              <a:rPr lang="zh-CN" altLang="en-US" dirty="0">
                <a:latin typeface="Calibri" panose="020F0502020204030204" pitchFamily="34" charset="0"/>
                <a:ea typeface="黑体" pitchFamily="2" charset="-122"/>
                <a:cs typeface="Calibri" panose="020F0502020204030204" pitchFamily="34" charset="0"/>
              </a:rPr>
              <a:t>组合</a:t>
            </a:r>
            <a:r>
              <a:rPr lang="en-US" altLang="zh-CN" dirty="0">
                <a:latin typeface="Calibri" panose="020F0502020204030204" pitchFamily="34" charset="0"/>
                <a:ea typeface="Calibri" panose="020F0502020204030204" pitchFamily="34" charset="0"/>
                <a:cs typeface="Calibri" panose="020F0502020204030204" pitchFamily="34" charset="0"/>
              </a:rPr>
              <a:t>2</a:t>
            </a:r>
            <a:r>
              <a:rPr lang="zh-CN" altLang="en-US" dirty="0">
                <a:latin typeface="Calibri" panose="020F0502020204030204" pitchFamily="34" charset="0"/>
                <a:ea typeface="黑体" pitchFamily="2" charset="-122"/>
                <a:cs typeface="Calibri" panose="020F0502020204030204" pitchFamily="34" charset="0"/>
              </a:rPr>
              <a:t>获得目标基因型的概率明显高于组合</a:t>
            </a:r>
            <a:r>
              <a:rPr lang="en-US" altLang="zh-CN" dirty="0">
                <a:latin typeface="Calibri" panose="020F0502020204030204" pitchFamily="34" charset="0"/>
                <a:ea typeface="Calibri" panose="020F0502020204030204" pitchFamily="34" charset="0"/>
                <a:cs typeface="Calibri" panose="020F0502020204030204" pitchFamily="34" charset="0"/>
              </a:rPr>
              <a:t>1</a:t>
            </a:r>
            <a:r>
              <a:rPr lang="zh-CN" altLang="en-US" dirty="0">
                <a:latin typeface="Calibri" panose="020F0502020204030204" pitchFamily="34" charset="0"/>
                <a:ea typeface="黑体" pitchFamily="2" charset="-122"/>
                <a:cs typeface="Calibri" panose="020F0502020204030204" pitchFamily="34" charset="0"/>
              </a:rPr>
              <a:t>和</a:t>
            </a:r>
            <a:r>
              <a:rPr lang="en-US" altLang="zh-CN" dirty="0">
                <a:latin typeface="Calibri" panose="020F0502020204030204" pitchFamily="34" charset="0"/>
                <a:ea typeface="Calibri" panose="020F0502020204030204" pitchFamily="34" charset="0"/>
                <a:cs typeface="Calibri" panose="020F0502020204030204" pitchFamily="34" charset="0"/>
              </a:rPr>
              <a:t>3</a:t>
            </a:r>
          </a:p>
          <a:p>
            <a:r>
              <a:rPr lang="zh-CN" altLang="en-US" dirty="0">
                <a:latin typeface="Calibri" panose="020F0502020204030204" pitchFamily="34" charset="0"/>
                <a:ea typeface="黑体" pitchFamily="2" charset="-122"/>
                <a:cs typeface="Calibri" panose="020F0502020204030204" pitchFamily="34" charset="0"/>
              </a:rPr>
              <a:t>方案</a:t>
            </a:r>
            <a:r>
              <a:rPr lang="en-US" altLang="zh-CN" dirty="0">
                <a:latin typeface="Calibri" panose="020F0502020204030204" pitchFamily="34" charset="0"/>
                <a:ea typeface="Calibri" panose="020F0502020204030204" pitchFamily="34" charset="0"/>
                <a:cs typeface="Calibri" panose="020F0502020204030204" pitchFamily="34" charset="0"/>
              </a:rPr>
              <a:t>2</a:t>
            </a:r>
            <a:r>
              <a:rPr lang="zh-CN" altLang="en-US" dirty="0">
                <a:latin typeface="Calibri" panose="020F0502020204030204" pitchFamily="34" charset="0"/>
                <a:ea typeface="黑体" pitchFamily="2" charset="-122"/>
                <a:cs typeface="Calibri" panose="020F0502020204030204" pitchFamily="34" charset="0"/>
              </a:rPr>
              <a:t>需要测试的</a:t>
            </a:r>
            <a:r>
              <a:rPr lang="en-US" altLang="zh-CN" dirty="0">
                <a:latin typeface="Calibri" panose="020F0502020204030204" pitchFamily="34" charset="0"/>
                <a:ea typeface="Calibri" panose="020F0502020204030204" pitchFamily="34" charset="0"/>
                <a:cs typeface="Calibri" panose="020F0502020204030204" pitchFamily="34" charset="0"/>
              </a:rPr>
              <a:t>DNA</a:t>
            </a:r>
            <a:r>
              <a:rPr lang="zh-CN" altLang="en-US" dirty="0">
                <a:latin typeface="Calibri" panose="020F0502020204030204" pitchFamily="34" charset="0"/>
                <a:ea typeface="黑体" pitchFamily="2" charset="-122"/>
                <a:cs typeface="Calibri" panose="020F0502020204030204" pitchFamily="34" charset="0"/>
              </a:rPr>
              <a:t>样品数明显低于方案</a:t>
            </a:r>
            <a:r>
              <a:rPr lang="en-US" altLang="zh-CN" dirty="0">
                <a:latin typeface="Calibri" panose="020F0502020204030204" pitchFamily="34" charset="0"/>
                <a:ea typeface="Calibri" panose="020F0502020204030204" pitchFamily="34" charset="0"/>
                <a:cs typeface="Calibri" panose="020F0502020204030204" pitchFamily="34" charset="0"/>
              </a:rPr>
              <a:t>1</a:t>
            </a:r>
          </a:p>
          <a:p>
            <a:r>
              <a:rPr lang="zh-CN" altLang="en-US" b="1" dirty="0">
                <a:solidFill>
                  <a:srgbClr val="3333FF"/>
                </a:solidFill>
                <a:latin typeface="Calibri" panose="020F0502020204030204" pitchFamily="34" charset="0"/>
                <a:ea typeface="黑体" pitchFamily="2" charset="-122"/>
                <a:cs typeface="Calibri" panose="020F0502020204030204" pitchFamily="34" charset="0"/>
              </a:rPr>
              <a:t>结论：应采用组合</a:t>
            </a:r>
            <a:r>
              <a:rPr lang="en-US" altLang="zh-CN" b="1" dirty="0">
                <a:solidFill>
                  <a:srgbClr val="3333FF"/>
                </a:solidFill>
                <a:latin typeface="Calibri" panose="020F0502020204030204" pitchFamily="34" charset="0"/>
                <a:ea typeface="Calibri" panose="020F0502020204030204" pitchFamily="34" charset="0"/>
                <a:cs typeface="Calibri" panose="020F0502020204030204" pitchFamily="34" charset="0"/>
              </a:rPr>
              <a:t>2</a:t>
            </a:r>
            <a:r>
              <a:rPr lang="zh-CN" altLang="en-US" b="1" dirty="0">
                <a:solidFill>
                  <a:srgbClr val="3333FF"/>
                </a:solidFill>
                <a:latin typeface="Calibri" panose="020F0502020204030204" pitchFamily="34" charset="0"/>
                <a:ea typeface="黑体" pitchFamily="2" charset="-122"/>
                <a:cs typeface="Calibri" panose="020F0502020204030204" pitchFamily="34" charset="0"/>
              </a:rPr>
              <a:t>和方案</a:t>
            </a:r>
            <a:r>
              <a:rPr lang="en-US" altLang="zh-CN" b="1" dirty="0">
                <a:solidFill>
                  <a:srgbClr val="3333FF"/>
                </a:solidFill>
                <a:latin typeface="Calibri" panose="020F0502020204030204" pitchFamily="34" charset="0"/>
                <a:ea typeface="Calibri" panose="020F0502020204030204" pitchFamily="34" charset="0"/>
                <a:cs typeface="Calibri" panose="020F0502020204030204" pitchFamily="34" charset="0"/>
              </a:rPr>
              <a:t>2</a:t>
            </a:r>
            <a:r>
              <a:rPr lang="zh-CN" altLang="en-US" b="1" dirty="0">
                <a:solidFill>
                  <a:srgbClr val="3333FF"/>
                </a:solidFill>
                <a:latin typeface="Calibri" panose="020F0502020204030204" pitchFamily="34" charset="0"/>
                <a:ea typeface="黑体" pitchFamily="2" charset="-122"/>
                <a:cs typeface="Calibri" panose="020F0502020204030204" pitchFamily="34" charset="0"/>
              </a:rPr>
              <a:t>获取设计基因型</a:t>
            </a:r>
            <a:endParaRPr lang="en-US" altLang="zh-CN"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654123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983432" y="1124744"/>
            <a:ext cx="10363200" cy="2520280"/>
          </a:xfrm>
        </p:spPr>
        <p:txBody>
          <a:bodyPr>
            <a:normAutofit/>
          </a:bodyPr>
          <a:lstStyle/>
          <a:p>
            <a:r>
              <a:rPr lang="zh-CN" altLang="en-US" sz="3600" b="1" dirty="0" smtClean="0">
                <a:solidFill>
                  <a:srgbClr val="C00000"/>
                </a:solidFill>
                <a:latin typeface="Calibri" panose="020F0502020204030204" pitchFamily="34" charset="0"/>
                <a:ea typeface="黑体" pitchFamily="2" charset="-122"/>
                <a:cs typeface="Calibri" panose="020F0502020204030204" pitchFamily="34" charset="0"/>
              </a:rPr>
              <a:t>杂交组合后代</a:t>
            </a:r>
            <a:r>
              <a:rPr lang="zh-CN" altLang="en-US" sz="3600" b="1" dirty="0">
                <a:solidFill>
                  <a:srgbClr val="C00000"/>
                </a:solidFill>
                <a:latin typeface="Calibri" panose="020F0502020204030204" pitchFamily="34" charset="0"/>
                <a:ea typeface="黑体" pitchFamily="2" charset="-122"/>
                <a:cs typeface="Calibri" panose="020F0502020204030204" pitchFamily="34" charset="0"/>
              </a:rPr>
              <a:t>群体</a:t>
            </a:r>
            <a:r>
              <a:rPr lang="zh-CN" altLang="en-US" sz="3600" b="1" dirty="0" smtClean="0">
                <a:solidFill>
                  <a:srgbClr val="C00000"/>
                </a:solidFill>
                <a:latin typeface="Calibri" panose="020F0502020204030204" pitchFamily="34" charset="0"/>
                <a:ea typeface="黑体" pitchFamily="2" charset="-122"/>
                <a:cs typeface="Calibri" panose="020F0502020204030204" pitchFamily="34" charset="0"/>
              </a:rPr>
              <a:t>和杂种</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F</a:t>
            </a:r>
            <a:r>
              <a:rPr lang="en-US" altLang="zh-CN" sz="36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1</a:t>
            </a:r>
            <a:r>
              <a:rPr lang="zh-CN" altLang="en-US" sz="3600" b="1" dirty="0">
                <a:solidFill>
                  <a:srgbClr val="C00000"/>
                </a:solidFill>
                <a:latin typeface="Calibri" panose="020F0502020204030204" pitchFamily="34" charset="0"/>
                <a:ea typeface="黑体" pitchFamily="2" charset="-122"/>
                <a:cs typeface="Calibri" panose="020F0502020204030204" pitchFamily="34" charset="0"/>
              </a:rPr>
              <a:t>自身表现的</a:t>
            </a:r>
            <a:r>
              <a:rPr lang="zh-CN" altLang="en-US" sz="3600" b="1" dirty="0" smtClean="0">
                <a:solidFill>
                  <a:srgbClr val="C00000"/>
                </a:solidFill>
                <a:latin typeface="Calibri" panose="020F0502020204030204" pitchFamily="34" charset="0"/>
                <a:ea typeface="黑体" pitchFamily="2" charset="-122"/>
                <a:cs typeface="Calibri" panose="020F0502020204030204" pitchFamily="34" charset="0"/>
              </a:rPr>
              <a:t>预测</a:t>
            </a:r>
            <a:r>
              <a:rPr lang="en-US" altLang="zh-CN" sz="360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3600" dirty="0" smtClean="0">
                <a:solidFill>
                  <a:srgbClr val="C00000"/>
                </a:solidFill>
                <a:latin typeface="Calibri" panose="020F0502020204030204" pitchFamily="34" charset="0"/>
                <a:ea typeface="Calibri" panose="020F0502020204030204" pitchFamily="34" charset="0"/>
                <a:cs typeface="Calibri" panose="020F0502020204030204" pitchFamily="34" charset="0"/>
              </a:rPr>
            </a:br>
            <a:r>
              <a:rPr lang="en-US" altLang="zh-CN" sz="280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altLang="zh-C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sz="2800" b="1" dirty="0">
                <a:solidFill>
                  <a:srgbClr val="C00000"/>
                </a:solidFill>
                <a:latin typeface="Calibri" panose="020F0502020204030204" pitchFamily="34" charset="0"/>
                <a:ea typeface="Calibri" panose="020F0502020204030204" pitchFamily="34" charset="0"/>
                <a:cs typeface="Calibri" panose="020F0502020204030204" pitchFamily="34" charset="0"/>
              </a:rPr>
            </a:br>
            <a:r>
              <a:rPr lang="en-US" altLang="zh-CN" sz="28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(Crop J., 2018, 6:353-365</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 </a:t>
            </a:r>
            <a:r>
              <a:rPr lang="en-US" altLang="zh-CN" sz="2800" b="1" dirty="0" err="1">
                <a:solidFill>
                  <a:srgbClr val="3333FF"/>
                </a:solidFill>
                <a:latin typeface="Calibri" panose="020F0502020204030204" pitchFamily="34" charset="0"/>
                <a:ea typeface="Calibri" panose="020F0502020204030204" pitchFamily="34" charset="0"/>
                <a:cs typeface="Calibri" panose="020F0502020204030204" pitchFamily="34" charset="0"/>
              </a:rPr>
              <a:t>Theor</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 Appl. </a:t>
            </a:r>
            <a:r>
              <a:rPr lang="en-US" altLang="zh-CN" sz="28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Genet., 2013, 126:189-201</a:t>
            </a:r>
            <a:r>
              <a:rPr lang="en-US" altLang="zh-CN" sz="2800" b="1" dirty="0">
                <a:solidFill>
                  <a:srgbClr val="3333FF"/>
                </a:solidFill>
                <a:latin typeface="Calibri" panose="020F0502020204030204" pitchFamily="34" charset="0"/>
                <a:ea typeface="Calibri" panose="020F0502020204030204" pitchFamily="34" charset="0"/>
                <a:cs typeface="Calibri" panose="020F0502020204030204" pitchFamily="34" charset="0"/>
              </a:rPr>
              <a:t>) </a:t>
            </a:r>
            <a:endParaRPr lang="en-US" altLang="zh-CN" sz="28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074" name="灯片编号占位符 3"/>
          <p:cNvSpPr>
            <a:spLocks noGrp="1"/>
          </p:cNvSpPr>
          <p:nvPr>
            <p:ph type="sldNum" sz="quarter" idx="10"/>
          </p:nvPr>
        </p:nvSpPr>
        <p:spPr/>
        <p:txBody>
          <a:bodyPr/>
          <a:lstStyle/>
          <a:p>
            <a:fld id="{49CD4035-87A7-47E0-B888-D5479CA190B9}" type="slidenum">
              <a:rPr lang="zh-CN" altLang="en-US" smtClean="0"/>
              <a:pPr/>
              <a:t>84</a:t>
            </a:fld>
            <a:endParaRPr lang="en-US" altLang="zh-CN" smtClean="0"/>
          </a:p>
        </p:txBody>
      </p:sp>
    </p:spTree>
    <p:extLst>
      <p:ext uri="{BB962C8B-B14F-4D97-AF65-F5344CB8AC3E}">
        <p14:creationId xmlns:p14="http://schemas.microsoft.com/office/powerpoint/2010/main" val="143386890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normAutofit/>
          </a:bodyPr>
          <a:lstStyle/>
          <a:p>
            <a:r>
              <a:rPr lang="zh-CN" altLang="en-US" sz="4000" b="1" dirty="0" smtClean="0">
                <a:solidFill>
                  <a:srgbClr val="C00000"/>
                </a:solidFill>
                <a:latin typeface="黑体" pitchFamily="2" charset="-122"/>
                <a:ea typeface="黑体" pitchFamily="2" charset="-122"/>
              </a:rPr>
              <a:t>理想的育种群体</a:t>
            </a:r>
          </a:p>
        </p:txBody>
      </p:sp>
      <p:sp>
        <p:nvSpPr>
          <p:cNvPr id="33796" name="Rectangle 3"/>
          <p:cNvSpPr>
            <a:spLocks noGrp="1" noChangeArrowheads="1"/>
          </p:cNvSpPr>
          <p:nvPr>
            <p:ph idx="1"/>
          </p:nvPr>
        </p:nvSpPr>
        <p:spPr>
          <a:xfrm>
            <a:off x="2567608" y="2460665"/>
            <a:ext cx="7128792" cy="608295"/>
          </a:xfrm>
        </p:spPr>
        <p:txBody>
          <a:bodyPr>
            <a:normAutofit/>
          </a:bodyPr>
          <a:lstStyle/>
          <a:p>
            <a:pPr marL="0" indent="0" algn="ctr">
              <a:buNone/>
            </a:pPr>
            <a:r>
              <a:rPr lang="zh-CN" altLang="en-US" sz="2800" dirty="0">
                <a:ea typeface="黑体" pitchFamily="2" charset="-122"/>
              </a:rPr>
              <a:t>高群体</a:t>
            </a:r>
            <a:r>
              <a:rPr lang="zh-CN" altLang="en-US" sz="2800" dirty="0" smtClean="0">
                <a:ea typeface="黑体" pitchFamily="2" charset="-122"/>
              </a:rPr>
              <a:t>平均数                              大</a:t>
            </a:r>
            <a:r>
              <a:rPr lang="zh-CN" altLang="en-US" sz="2800" dirty="0">
                <a:ea typeface="黑体" pitchFamily="2" charset="-122"/>
              </a:rPr>
              <a:t>遗传</a:t>
            </a:r>
            <a:r>
              <a:rPr lang="zh-CN" altLang="en-US" sz="2800" dirty="0" smtClean="0">
                <a:ea typeface="黑体" pitchFamily="2" charset="-122"/>
              </a:rPr>
              <a:t>变异 </a:t>
            </a:r>
            <a:endParaRPr lang="en-US" altLang="zh-CN" sz="2800" dirty="0">
              <a:ea typeface="黑体" pitchFamily="2" charset="-122"/>
            </a:endParaRPr>
          </a:p>
        </p:txBody>
      </p:sp>
      <p:grpSp>
        <p:nvGrpSpPr>
          <p:cNvPr id="2" name="组合 1"/>
          <p:cNvGrpSpPr/>
          <p:nvPr/>
        </p:nvGrpSpPr>
        <p:grpSpPr>
          <a:xfrm>
            <a:off x="1657224" y="2636912"/>
            <a:ext cx="8831264" cy="3898900"/>
            <a:chOff x="701675" y="2868613"/>
            <a:chExt cx="8831263" cy="3898900"/>
          </a:xfrm>
        </p:grpSpPr>
        <p:pic>
          <p:nvPicPr>
            <p:cNvPr id="33797" name="Picture 4"/>
            <p:cNvPicPr>
              <a:picLocks noChangeAspect="1" noChangeArrowheads="1"/>
            </p:cNvPicPr>
            <p:nvPr/>
          </p:nvPicPr>
          <p:blipFill>
            <a:blip r:embed="rId3" cstate="print"/>
            <a:srcRect/>
            <a:stretch>
              <a:fillRect/>
            </a:stretch>
          </p:blipFill>
          <p:spPr bwMode="auto">
            <a:xfrm>
              <a:off x="701675" y="2868613"/>
              <a:ext cx="8831263" cy="3898900"/>
            </a:xfrm>
            <a:prstGeom prst="rect">
              <a:avLst/>
            </a:prstGeom>
            <a:noFill/>
            <a:ln w="9525">
              <a:noFill/>
              <a:miter lim="800000"/>
              <a:headEnd/>
              <a:tailEnd/>
            </a:ln>
          </p:spPr>
        </p:pic>
        <p:sp>
          <p:nvSpPr>
            <p:cNvPr id="33798" name="AutoShape 6"/>
            <p:cNvSpPr>
              <a:spLocks noChangeArrowheads="1"/>
            </p:cNvSpPr>
            <p:nvPr/>
          </p:nvSpPr>
          <p:spPr bwMode="auto">
            <a:xfrm>
              <a:off x="3697287" y="3957638"/>
              <a:ext cx="249238" cy="1738312"/>
            </a:xfrm>
            <a:prstGeom prst="downArrow">
              <a:avLst>
                <a:gd name="adj1" fmla="val 50000"/>
                <a:gd name="adj2" fmla="val 174363"/>
              </a:avLst>
            </a:prstGeom>
            <a:solidFill>
              <a:schemeClr val="accent1"/>
            </a:solidFill>
            <a:ln w="9525">
              <a:solidFill>
                <a:schemeClr val="tx1"/>
              </a:solidFill>
              <a:miter lim="800000"/>
              <a:headEnd/>
              <a:tailEnd/>
            </a:ln>
          </p:spPr>
          <p:txBody>
            <a:bodyPr wrap="none" anchor="ctr"/>
            <a:lstStyle/>
            <a:p>
              <a:endParaRPr lang="zh-CN" altLang="en-US"/>
            </a:p>
          </p:txBody>
        </p:sp>
        <p:sp>
          <p:nvSpPr>
            <p:cNvPr id="33799" name="AutoShape 7"/>
            <p:cNvSpPr>
              <a:spLocks noChangeArrowheads="1"/>
            </p:cNvSpPr>
            <p:nvPr/>
          </p:nvSpPr>
          <p:spPr bwMode="auto">
            <a:xfrm>
              <a:off x="8229600" y="3957638"/>
              <a:ext cx="249238" cy="1738312"/>
            </a:xfrm>
            <a:prstGeom prst="downArrow">
              <a:avLst>
                <a:gd name="adj1" fmla="val 50000"/>
                <a:gd name="adj2" fmla="val 174363"/>
              </a:avLst>
            </a:prstGeom>
            <a:solidFill>
              <a:schemeClr val="accent1"/>
            </a:solidFill>
            <a:ln w="9525">
              <a:solidFill>
                <a:schemeClr val="tx1"/>
              </a:solidFill>
              <a:miter lim="800000"/>
              <a:headEnd/>
              <a:tailEnd/>
            </a:ln>
          </p:spPr>
          <p:txBody>
            <a:bodyPr wrap="none" anchor="ctr"/>
            <a:lstStyle/>
            <a:p>
              <a:endParaRPr lang="zh-CN" altLang="en-US"/>
            </a:p>
          </p:txBody>
        </p:sp>
      </p:grpSp>
    </p:spTree>
    <p:extLst>
      <p:ext uri="{BB962C8B-B14F-4D97-AF65-F5344CB8AC3E}">
        <p14:creationId xmlns:p14="http://schemas.microsoft.com/office/powerpoint/2010/main" val="27378488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952" y="620689"/>
            <a:ext cx="9771600" cy="825316"/>
          </a:xfrm>
        </p:spPr>
        <p:txBody>
          <a:bodyPr>
            <a:normAutofit/>
          </a:bodyPr>
          <a:lstStyle/>
          <a:p>
            <a:r>
              <a:rPr lang="zh-CN" altLang="en-US" sz="3600" b="1" dirty="0">
                <a:solidFill>
                  <a:srgbClr val="C00000"/>
                </a:solidFill>
                <a:latin typeface="黑体" panose="02010609060101010101" pitchFamily="49" charset="-122"/>
                <a:ea typeface="黑体" panose="02010609060101010101" pitchFamily="49" charset="-122"/>
              </a:rPr>
              <a:t>性状相关在亲本群体和后代群体中</a:t>
            </a:r>
            <a:r>
              <a:rPr lang="zh-CN" altLang="en-US" sz="3600" b="1" dirty="0" smtClean="0">
                <a:solidFill>
                  <a:srgbClr val="C00000"/>
                </a:solidFill>
                <a:latin typeface="黑体" panose="02010609060101010101" pitchFamily="49" charset="-122"/>
                <a:ea typeface="黑体" panose="02010609060101010101" pitchFamily="49" charset="-122"/>
              </a:rPr>
              <a:t>的</a:t>
            </a:r>
            <a:r>
              <a:rPr lang="zh-CN" altLang="en-US" sz="3600" b="1" dirty="0">
                <a:solidFill>
                  <a:srgbClr val="C00000"/>
                </a:solidFill>
                <a:latin typeface="黑体" panose="02010609060101010101" pitchFamily="49" charset="-122"/>
                <a:ea typeface="黑体" panose="02010609060101010101" pitchFamily="49" charset="-122"/>
              </a:rPr>
              <a:t>差异</a:t>
            </a:r>
            <a:endParaRPr lang="en-US" sz="3600" b="1" dirty="0">
              <a:solidFill>
                <a:srgbClr val="C00000"/>
              </a:solidFill>
              <a:latin typeface="黑体" panose="02010609060101010101" pitchFamily="49" charset="-122"/>
              <a:ea typeface="黑体" panose="02010609060101010101" pitchFamily="49" charset="-122"/>
            </a:endParaRP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911424" y="2441351"/>
            <a:ext cx="4824535" cy="37295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2064" y="2447000"/>
            <a:ext cx="4659562" cy="3734112"/>
          </a:xfrm>
          <a:prstGeom prst="rect">
            <a:avLst/>
          </a:prstGeom>
        </p:spPr>
      </p:pic>
      <p:sp>
        <p:nvSpPr>
          <p:cNvPr id="3" name="TextBox 2"/>
          <p:cNvSpPr txBox="1"/>
          <p:nvPr/>
        </p:nvSpPr>
        <p:spPr>
          <a:xfrm>
            <a:off x="1292952" y="1540524"/>
            <a:ext cx="4430509" cy="892552"/>
          </a:xfrm>
          <a:prstGeom prst="rect">
            <a:avLst/>
          </a:prstGeom>
          <a:noFill/>
        </p:spPr>
        <p:txBody>
          <a:bodyPr wrap="square" rtlCol="0">
            <a:spAutoFit/>
          </a:bodyPr>
          <a:lstStyle/>
          <a:p>
            <a:pPr algn="ctr"/>
            <a:r>
              <a:rPr lang="zh-CN" altLang="en-US" sz="2800" dirty="0">
                <a:latin typeface="Calibri" panose="020F0502020204030204" pitchFamily="34" charset="0"/>
                <a:ea typeface="黑体" panose="02010609060101010101" pitchFamily="49" charset="-122"/>
                <a:cs typeface="Calibri" panose="020F0502020204030204" pitchFamily="34" charset="0"/>
              </a:rPr>
              <a:t>产量和延展性</a:t>
            </a:r>
            <a:endParaRPr lang="en-US" altLang="zh-CN" sz="2800" dirty="0">
              <a:latin typeface="Calibri" panose="020F0502020204030204" pitchFamily="34" charset="0"/>
              <a:ea typeface="Calibri" panose="020F0502020204030204" pitchFamily="34" charset="0"/>
              <a:cs typeface="Calibri" panose="020F0502020204030204" pitchFamily="34" charset="0"/>
            </a:endParaRPr>
          </a:p>
          <a:p>
            <a:pPr algn="ctr"/>
            <a:r>
              <a:rPr lang="zh-CN" altLang="en-US" sz="2400" dirty="0">
                <a:latin typeface="Calibri" panose="020F0502020204030204" pitchFamily="34" charset="0"/>
                <a:ea typeface="黑体" panose="02010609060101010101" pitchFamily="49" charset="-122"/>
                <a:cs typeface="Calibri" panose="020F0502020204030204" pitchFamily="34" charset="0"/>
              </a:rPr>
              <a:t>亲本群体相关系数</a:t>
            </a:r>
            <a:r>
              <a:rPr lang="en-US" altLang="zh-CN" sz="2400" dirty="0">
                <a:latin typeface="Calibri" panose="020F0502020204030204" pitchFamily="34" charset="0"/>
                <a:ea typeface="Calibri" panose="020F0502020204030204" pitchFamily="34" charset="0"/>
                <a:cs typeface="Calibri" panose="020F0502020204030204" pitchFamily="34" charset="0"/>
              </a:rPr>
              <a:t>=-0.68</a:t>
            </a:r>
            <a:endParaRPr lang="zh-CN" altLang="en-US" sz="2400" dirty="0">
              <a:latin typeface="Calibri" panose="020F0502020204030204" pitchFamily="34" charset="0"/>
              <a:ea typeface="黑体" panose="02010609060101010101" pitchFamily="49" charset="-122"/>
              <a:cs typeface="Calibri" panose="020F0502020204030204" pitchFamily="34" charset="0"/>
            </a:endParaRPr>
          </a:p>
        </p:txBody>
      </p:sp>
      <p:sp>
        <p:nvSpPr>
          <p:cNvPr id="6" name="TextBox 5"/>
          <p:cNvSpPr txBox="1"/>
          <p:nvPr/>
        </p:nvSpPr>
        <p:spPr>
          <a:xfrm>
            <a:off x="6788575" y="1454280"/>
            <a:ext cx="4419993" cy="892552"/>
          </a:xfrm>
          <a:prstGeom prst="rect">
            <a:avLst/>
          </a:prstGeom>
          <a:noFill/>
        </p:spPr>
        <p:txBody>
          <a:bodyPr wrap="square" rtlCol="0">
            <a:spAutoFit/>
          </a:bodyPr>
          <a:lstStyle/>
          <a:p>
            <a:pPr algn="ctr"/>
            <a:r>
              <a:rPr lang="zh-CN" altLang="en-US" sz="2800" dirty="0">
                <a:latin typeface="Calibri" panose="020F0502020204030204" pitchFamily="34" charset="0"/>
                <a:ea typeface="黑体" panose="02010609060101010101" pitchFamily="49" charset="-122"/>
                <a:cs typeface="Calibri" panose="020F0502020204030204" pitchFamily="34" charset="0"/>
              </a:rPr>
              <a:t>产量和拉伸面积</a:t>
            </a:r>
            <a:endParaRPr lang="en-US" altLang="zh-CN" sz="2800" dirty="0">
              <a:latin typeface="Calibri" panose="020F0502020204030204" pitchFamily="34" charset="0"/>
              <a:ea typeface="Calibri" panose="020F0502020204030204" pitchFamily="34" charset="0"/>
              <a:cs typeface="Calibri" panose="020F0502020204030204" pitchFamily="34" charset="0"/>
            </a:endParaRPr>
          </a:p>
          <a:p>
            <a:pPr algn="ctr"/>
            <a:r>
              <a:rPr lang="zh-CN" altLang="en-US" sz="2400" dirty="0">
                <a:latin typeface="Calibri" panose="020F0502020204030204" pitchFamily="34" charset="0"/>
                <a:ea typeface="黑体" panose="02010609060101010101" pitchFamily="49" charset="-122"/>
                <a:cs typeface="Calibri" panose="020F0502020204030204" pitchFamily="34" charset="0"/>
              </a:rPr>
              <a:t>亲本群体相关系数</a:t>
            </a:r>
            <a:r>
              <a:rPr lang="en-US" altLang="zh-CN" sz="2400" dirty="0">
                <a:latin typeface="Calibri" panose="020F0502020204030204" pitchFamily="34" charset="0"/>
                <a:ea typeface="Calibri" panose="020F0502020204030204" pitchFamily="34" charset="0"/>
                <a:cs typeface="Calibri" panose="020F0502020204030204" pitchFamily="34" charset="0"/>
              </a:rPr>
              <a:t>-0.23</a:t>
            </a:r>
            <a:endParaRPr lang="zh-CN" altLang="en-US" sz="2400" dirty="0">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1349049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08721"/>
            <a:ext cx="9601196" cy="720080"/>
          </a:xfrm>
        </p:spPr>
        <p:txBody>
          <a:bodyPr>
            <a:normAutofit fontScale="90000"/>
          </a:bodyPr>
          <a:lstStyle/>
          <a:p>
            <a:r>
              <a:rPr lang="zh-CN" altLang="en-US" sz="4000" b="1" dirty="0">
                <a:solidFill>
                  <a:srgbClr val="C00000"/>
                </a:solidFill>
                <a:latin typeface="黑体" panose="02010609060101010101" pitchFamily="49" charset="-122"/>
                <a:ea typeface="黑体" panose="02010609060101010101" pitchFamily="49" charset="-122"/>
              </a:rPr>
              <a:t>模拟预测每个杂交组合后代群体的均值和方差</a:t>
            </a:r>
            <a:endParaRPr lang="en-US" sz="4000" b="1" dirty="0">
              <a:solidFill>
                <a:srgbClr val="C00000"/>
              </a:solidFill>
              <a:latin typeface="黑体" panose="02010609060101010101" pitchFamily="49" charset="-122"/>
              <a:ea typeface="黑体" panose="02010609060101010101" pitchFamily="49" charset="-122"/>
            </a:endParaRPr>
          </a:p>
        </p:txBody>
      </p:sp>
      <p:sp>
        <p:nvSpPr>
          <p:cNvPr id="4" name="内容占位符 3"/>
          <p:cNvSpPr>
            <a:spLocks noGrp="1"/>
          </p:cNvSpPr>
          <p:nvPr>
            <p:ph idx="1"/>
          </p:nvPr>
        </p:nvSpPr>
        <p:spPr>
          <a:xfrm>
            <a:off x="1252321" y="1916832"/>
            <a:ext cx="9601196" cy="1512168"/>
          </a:xfrm>
        </p:spPr>
        <p:txBody>
          <a:bodyPr>
            <a:normAutofit/>
          </a:bodyPr>
          <a:lstStyle/>
          <a:p>
            <a:r>
              <a:rPr lang="zh-CN" altLang="en-US" dirty="0">
                <a:latin typeface="黑体" panose="02010609060101010101" pitchFamily="49" charset="-122"/>
                <a:ea typeface="黑体" panose="02010609060101010101" pitchFamily="49" charset="-122"/>
              </a:rPr>
              <a:t>后代群体均值高、方差大，是理想的育种群体</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把后代群体的均值和方差预测出来，就可以判断杂交组合的优劣，从而根据杂交组合的预测表现，开展育种中的亲本</a:t>
            </a:r>
            <a:r>
              <a:rPr lang="zh-CN" altLang="en-US" dirty="0" smtClean="0">
                <a:latin typeface="黑体" panose="02010609060101010101" pitchFamily="49" charset="-122"/>
                <a:ea typeface="黑体" panose="02010609060101010101" pitchFamily="49" charset="-122"/>
              </a:rPr>
              <a:t>选配工作</a:t>
            </a:r>
            <a:endParaRPr lang="zh-CN" altLang="zh-CN" dirty="0">
              <a:latin typeface="黑体" panose="02010609060101010101" pitchFamily="49" charset="-122"/>
              <a:ea typeface="黑体" panose="02010609060101010101" pitchFamily="49" charset="-122"/>
            </a:endParaRPr>
          </a:p>
          <a:p>
            <a:endParaRPr lang="zh-CN" altLang="en-US" dirty="0"/>
          </a:p>
        </p:txBody>
      </p:sp>
      <p:pic>
        <p:nvPicPr>
          <p:cNvPr id="5" name="Picture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5435" y="3861048"/>
            <a:ext cx="4294502" cy="2376264"/>
          </a:xfrm>
          <a:prstGeom prst="rect">
            <a:avLst/>
          </a:prstGeom>
          <a:noFill/>
          <a:ln>
            <a:noFill/>
          </a:ln>
        </p:spPr>
      </p:pic>
      <p:pic>
        <p:nvPicPr>
          <p:cNvPr id="8"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0056" y="3861048"/>
            <a:ext cx="4032448" cy="2376264"/>
          </a:xfrm>
          <a:prstGeom prst="rect">
            <a:avLst/>
          </a:prstGeom>
          <a:noFill/>
          <a:ln>
            <a:noFill/>
          </a:ln>
        </p:spPr>
      </p:pic>
      <p:sp>
        <p:nvSpPr>
          <p:cNvPr id="3" name="TextBox 2"/>
          <p:cNvSpPr txBox="1"/>
          <p:nvPr/>
        </p:nvSpPr>
        <p:spPr>
          <a:xfrm>
            <a:off x="1225435" y="3327375"/>
            <a:ext cx="4371891" cy="461665"/>
          </a:xfrm>
          <a:prstGeom prst="rect">
            <a:avLst/>
          </a:prstGeom>
          <a:noFill/>
        </p:spPr>
        <p:txBody>
          <a:bodyPr wrap="square" rtlCol="0">
            <a:spAutoFit/>
          </a:bodyPr>
          <a:lstStyle/>
          <a:p>
            <a:pPr algn="ctr"/>
            <a:r>
              <a:rPr lang="zh-CN" altLang="en-US" sz="2400" dirty="0">
                <a:solidFill>
                  <a:srgbClr val="3333FF"/>
                </a:solidFill>
                <a:latin typeface="黑体" panose="02010609060101010101" pitchFamily="49" charset="-122"/>
                <a:ea typeface="黑体" panose="02010609060101010101" pitchFamily="49" charset="-122"/>
              </a:rPr>
              <a:t>产量的后代均值和方差</a:t>
            </a:r>
          </a:p>
        </p:txBody>
      </p:sp>
      <p:sp>
        <p:nvSpPr>
          <p:cNvPr id="9" name="TextBox 8"/>
          <p:cNvSpPr txBox="1"/>
          <p:nvPr/>
        </p:nvSpPr>
        <p:spPr>
          <a:xfrm>
            <a:off x="6168008" y="3327375"/>
            <a:ext cx="4810382" cy="461665"/>
          </a:xfrm>
          <a:prstGeom prst="rect">
            <a:avLst/>
          </a:prstGeom>
          <a:noFill/>
        </p:spPr>
        <p:txBody>
          <a:bodyPr wrap="square" rtlCol="0">
            <a:spAutoFit/>
          </a:bodyPr>
          <a:lstStyle/>
          <a:p>
            <a:pPr algn="ctr"/>
            <a:r>
              <a:rPr lang="zh-CN" altLang="en-US" sz="2400" dirty="0">
                <a:solidFill>
                  <a:srgbClr val="3333FF"/>
                </a:solidFill>
                <a:latin typeface="黑体" panose="02010609060101010101" pitchFamily="49" charset="-122"/>
                <a:ea typeface="黑体" panose="02010609060101010101" pitchFamily="49" charset="-122"/>
              </a:rPr>
              <a:t>最大抗延阻力的后代均值和方差</a:t>
            </a:r>
          </a:p>
        </p:txBody>
      </p:sp>
    </p:spTree>
    <p:extLst>
      <p:ext uri="{BB962C8B-B14F-4D97-AF65-F5344CB8AC3E}">
        <p14:creationId xmlns:p14="http://schemas.microsoft.com/office/powerpoint/2010/main" val="9875900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620688"/>
            <a:ext cx="10693668" cy="1080120"/>
          </a:xfrm>
        </p:spPr>
        <p:txBody>
          <a:bodyPr>
            <a:normAutofit/>
          </a:bodyPr>
          <a:lstStyle/>
          <a:p>
            <a:r>
              <a:rPr lang="zh-CN" altLang="en-US" sz="3200" b="1" dirty="0">
                <a:solidFill>
                  <a:srgbClr val="C00000"/>
                </a:solidFill>
                <a:latin typeface="Calibri" panose="020F0502020204030204" pitchFamily="34" charset="0"/>
                <a:ea typeface="黑体" panose="02010609060101010101" pitchFamily="49" charset="-122"/>
                <a:cs typeface="Calibri" panose="020F0502020204030204" pitchFamily="34" charset="0"/>
              </a:rPr>
              <a:t>同时改良产量、延展性、最大抗延阻力的</a:t>
            </a:r>
            <a:r>
              <a:rPr lang="en-US"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10</a:t>
            </a:r>
            <a:r>
              <a:rPr lang="zh-CN" altLang="en-US" sz="3200" b="1" dirty="0">
                <a:solidFill>
                  <a:srgbClr val="C00000"/>
                </a:solidFill>
                <a:latin typeface="Calibri" panose="020F0502020204030204" pitchFamily="34" charset="0"/>
                <a:ea typeface="黑体" panose="02010609060101010101" pitchFamily="49" charset="-122"/>
                <a:cs typeface="Calibri" panose="020F0502020204030204" pitchFamily="34" charset="0"/>
              </a:rPr>
              <a:t>个组合</a:t>
            </a:r>
            <a:r>
              <a:rPr lang="en-US" altLang="zh-CN" sz="3200" b="1" dirty="0">
                <a:latin typeface="Calibri" panose="020F0502020204030204" pitchFamily="34" charset="0"/>
                <a:ea typeface="Calibri" panose="020F0502020204030204" pitchFamily="34" charset="0"/>
                <a:cs typeface="Calibri" panose="020F0502020204030204" pitchFamily="34" charset="0"/>
              </a:rPr>
              <a:t/>
            </a:r>
            <a:br>
              <a:rPr lang="en-US" altLang="zh-CN" sz="3200" b="1" dirty="0">
                <a:latin typeface="Calibri" panose="020F0502020204030204" pitchFamily="34" charset="0"/>
                <a:ea typeface="Calibri" panose="020F0502020204030204" pitchFamily="34" charset="0"/>
                <a:cs typeface="Calibri" panose="020F0502020204030204" pitchFamily="34" charset="0"/>
              </a:rPr>
            </a:br>
            <a:r>
              <a:rPr lang="zh-CN" altLang="en-US" sz="2400" b="0" dirty="0">
                <a:solidFill>
                  <a:srgbClr val="3333FF"/>
                </a:solidFill>
                <a:latin typeface="Calibri" panose="020F0502020204030204" pitchFamily="34" charset="0"/>
                <a:ea typeface="黑体" panose="02010609060101010101" pitchFamily="49" charset="-122"/>
                <a:cs typeface="Calibri" panose="020F0502020204030204" pitchFamily="34" charset="0"/>
              </a:rPr>
              <a:t>选择指数</a:t>
            </a:r>
            <a:r>
              <a:rPr lang="en-US" altLang="zh-CN" sz="2400" b="0" dirty="0">
                <a:solidFill>
                  <a:srgbClr val="3333FF"/>
                </a:solidFill>
                <a:latin typeface="Calibri" panose="020F0502020204030204" pitchFamily="34" charset="0"/>
                <a:ea typeface="Calibri" panose="020F0502020204030204" pitchFamily="34" charset="0"/>
                <a:cs typeface="Calibri" panose="020F0502020204030204" pitchFamily="34" charset="0"/>
              </a:rPr>
              <a:t> = 0.6×</a:t>
            </a:r>
            <a:r>
              <a:rPr lang="zh-CN" altLang="en-US" sz="2400" b="0" dirty="0">
                <a:solidFill>
                  <a:srgbClr val="3333FF"/>
                </a:solidFill>
                <a:latin typeface="Calibri" panose="020F0502020204030204" pitchFamily="34" charset="0"/>
                <a:ea typeface="黑体" panose="02010609060101010101" pitchFamily="49" charset="-122"/>
                <a:cs typeface="Calibri" panose="020F0502020204030204" pitchFamily="34" charset="0"/>
              </a:rPr>
              <a:t>产量 </a:t>
            </a:r>
            <a:r>
              <a:rPr lang="en-US" altLang="zh-CN" sz="2400" b="0" dirty="0">
                <a:solidFill>
                  <a:srgbClr val="3333FF"/>
                </a:solidFill>
                <a:latin typeface="Calibri" panose="020F0502020204030204" pitchFamily="34" charset="0"/>
                <a:ea typeface="Calibri" panose="020F0502020204030204" pitchFamily="34" charset="0"/>
                <a:cs typeface="Calibri" panose="020F0502020204030204" pitchFamily="34" charset="0"/>
              </a:rPr>
              <a:t>+ 0.2×</a:t>
            </a:r>
            <a:r>
              <a:rPr lang="zh-CN" altLang="en-US" sz="2400" b="0" dirty="0">
                <a:solidFill>
                  <a:srgbClr val="3333FF"/>
                </a:solidFill>
                <a:latin typeface="Calibri" panose="020F0502020204030204" pitchFamily="34" charset="0"/>
                <a:ea typeface="黑体" panose="02010609060101010101" pitchFamily="49" charset="-122"/>
                <a:cs typeface="Calibri" panose="020F0502020204030204" pitchFamily="34" charset="0"/>
              </a:rPr>
              <a:t>延展性 </a:t>
            </a:r>
            <a:r>
              <a:rPr lang="en-US" altLang="zh-CN" sz="2400" b="0" dirty="0">
                <a:solidFill>
                  <a:srgbClr val="3333FF"/>
                </a:solidFill>
                <a:latin typeface="Calibri" panose="020F0502020204030204" pitchFamily="34" charset="0"/>
                <a:ea typeface="Calibri" panose="020F0502020204030204" pitchFamily="34" charset="0"/>
                <a:cs typeface="Calibri" panose="020F0502020204030204" pitchFamily="34" charset="0"/>
              </a:rPr>
              <a:t>+  0.2×</a:t>
            </a:r>
            <a:r>
              <a:rPr lang="zh-CN" altLang="en-US" sz="2400" b="0" dirty="0">
                <a:solidFill>
                  <a:srgbClr val="3333FF"/>
                </a:solidFill>
                <a:latin typeface="Calibri" panose="020F0502020204030204" pitchFamily="34" charset="0"/>
                <a:ea typeface="黑体" panose="02010609060101010101" pitchFamily="49" charset="-122"/>
                <a:cs typeface="Calibri" panose="020F0502020204030204" pitchFamily="34" charset="0"/>
              </a:rPr>
              <a:t>抗延阻力</a:t>
            </a:r>
            <a:endParaRPr lang="en-US" sz="2400" b="0" dirty="0">
              <a:solidFill>
                <a:srgbClr val="3333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756335384"/>
              </p:ext>
            </p:extLst>
          </p:nvPr>
        </p:nvGraphicFramePr>
        <p:xfrm>
          <a:off x="1132434" y="1700808"/>
          <a:ext cx="9962678" cy="4536504"/>
        </p:xfrm>
        <a:graphic>
          <a:graphicData uri="http://schemas.openxmlformats.org/drawingml/2006/table">
            <a:tbl>
              <a:tblPr firstRow="1" firstCol="1" bandRow="1">
                <a:tableStyleId>{5C22544A-7EE6-4342-B048-85BDC9FD1C3A}</a:tableStyleId>
              </a:tblPr>
              <a:tblGrid>
                <a:gridCol w="1547336">
                  <a:extLst>
                    <a:ext uri="{9D8B030D-6E8A-4147-A177-3AD203B41FA5}">
                      <a16:colId xmlns:a16="http://schemas.microsoft.com/office/drawing/2014/main" val="20000"/>
                    </a:ext>
                  </a:extLst>
                </a:gridCol>
                <a:gridCol w="1683068">
                  <a:extLst>
                    <a:ext uri="{9D8B030D-6E8A-4147-A177-3AD203B41FA5}">
                      <a16:colId xmlns:a16="http://schemas.microsoft.com/office/drawing/2014/main" val="20001"/>
                    </a:ext>
                  </a:extLst>
                </a:gridCol>
                <a:gridCol w="797243">
                  <a:extLst>
                    <a:ext uri="{9D8B030D-6E8A-4147-A177-3AD203B41FA5}">
                      <a16:colId xmlns:a16="http://schemas.microsoft.com/office/drawing/2014/main" val="20002"/>
                    </a:ext>
                  </a:extLst>
                </a:gridCol>
                <a:gridCol w="711518">
                  <a:extLst>
                    <a:ext uri="{9D8B030D-6E8A-4147-A177-3AD203B41FA5}">
                      <a16:colId xmlns:a16="http://schemas.microsoft.com/office/drawing/2014/main" val="20003"/>
                    </a:ext>
                  </a:extLst>
                </a:gridCol>
                <a:gridCol w="711518">
                  <a:extLst>
                    <a:ext uri="{9D8B030D-6E8A-4147-A177-3AD203B41FA5}">
                      <a16:colId xmlns:a16="http://schemas.microsoft.com/office/drawing/2014/main" val="20004"/>
                    </a:ext>
                  </a:extLst>
                </a:gridCol>
                <a:gridCol w="797243">
                  <a:extLst>
                    <a:ext uri="{9D8B030D-6E8A-4147-A177-3AD203B41FA5}">
                      <a16:colId xmlns:a16="http://schemas.microsoft.com/office/drawing/2014/main" val="20005"/>
                    </a:ext>
                  </a:extLst>
                </a:gridCol>
                <a:gridCol w="711518">
                  <a:extLst>
                    <a:ext uri="{9D8B030D-6E8A-4147-A177-3AD203B41FA5}">
                      <a16:colId xmlns:a16="http://schemas.microsoft.com/office/drawing/2014/main" val="20006"/>
                    </a:ext>
                  </a:extLst>
                </a:gridCol>
                <a:gridCol w="711518">
                  <a:extLst>
                    <a:ext uri="{9D8B030D-6E8A-4147-A177-3AD203B41FA5}">
                      <a16:colId xmlns:a16="http://schemas.microsoft.com/office/drawing/2014/main" val="20007"/>
                    </a:ext>
                  </a:extLst>
                </a:gridCol>
                <a:gridCol w="797243">
                  <a:extLst>
                    <a:ext uri="{9D8B030D-6E8A-4147-A177-3AD203B41FA5}">
                      <a16:colId xmlns:a16="http://schemas.microsoft.com/office/drawing/2014/main" val="20008"/>
                    </a:ext>
                  </a:extLst>
                </a:gridCol>
                <a:gridCol w="782955">
                  <a:extLst>
                    <a:ext uri="{9D8B030D-6E8A-4147-A177-3AD203B41FA5}">
                      <a16:colId xmlns:a16="http://schemas.microsoft.com/office/drawing/2014/main" val="20009"/>
                    </a:ext>
                  </a:extLst>
                </a:gridCol>
                <a:gridCol w="711518">
                  <a:extLst>
                    <a:ext uri="{9D8B030D-6E8A-4147-A177-3AD203B41FA5}">
                      <a16:colId xmlns:a16="http://schemas.microsoft.com/office/drawing/2014/main" val="20010"/>
                    </a:ext>
                  </a:extLst>
                </a:gridCol>
              </a:tblGrid>
              <a:tr h="378042">
                <a:tc gridSpan="2">
                  <a:txBody>
                    <a:bodyPr/>
                    <a:lstStyle/>
                    <a:p>
                      <a:pPr algn="ctr">
                        <a:lnSpc>
                          <a:spcPct val="107000"/>
                        </a:lnSpc>
                        <a:spcAft>
                          <a:spcPts val="0"/>
                        </a:spcAft>
                      </a:pPr>
                      <a:r>
                        <a:rPr lang="zh-CN" altLang="en-US" sz="1800" b="1" kern="100" dirty="0" smtClean="0">
                          <a:solidFill>
                            <a:schemeClr val="bg1"/>
                          </a:solidFill>
                          <a:effectLst/>
                          <a:latin typeface="Calibri" panose="020F0502020204030204" pitchFamily="34" charset="0"/>
                          <a:ea typeface="黑体" panose="02010609060101010101" pitchFamily="49" charset="-122"/>
                          <a:cs typeface="Calibri" panose="020F0502020204030204" pitchFamily="34" charset="0"/>
                        </a:rPr>
                        <a:t>组合</a:t>
                      </a:r>
                      <a:endParaRPr lang="zh-CN" sz="1800" b="1" kern="100" dirty="0">
                        <a:solidFill>
                          <a:schemeClr val="bg1"/>
                        </a:solidFill>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hMerge="1">
                  <a:txBody>
                    <a:bodyPr/>
                    <a:lstStyle/>
                    <a:p>
                      <a:endParaRPr lang="zh-CN" altLang="en-US"/>
                    </a:p>
                  </a:txBody>
                  <a:tcPr/>
                </a:tc>
                <a:tc gridSpan="3">
                  <a:txBody>
                    <a:bodyPr/>
                    <a:lstStyle/>
                    <a:p>
                      <a:pPr algn="ctr">
                        <a:lnSpc>
                          <a:spcPct val="107000"/>
                        </a:lnSpc>
                        <a:spcAft>
                          <a:spcPts val="0"/>
                        </a:spcAft>
                      </a:pPr>
                      <a:r>
                        <a:rPr lang="en-US" sz="1800" b="1" kern="10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zh-CN" altLang="en-US" sz="1800" b="1" kern="100" dirty="0" smtClean="0">
                          <a:solidFill>
                            <a:schemeClr val="bg1"/>
                          </a:solidFill>
                          <a:effectLst/>
                          <a:latin typeface="Calibri" panose="020F0502020204030204" pitchFamily="34" charset="0"/>
                          <a:ea typeface="黑体" panose="02010609060101010101" pitchFamily="49" charset="-122"/>
                          <a:cs typeface="Calibri" panose="020F0502020204030204" pitchFamily="34" charset="0"/>
                        </a:rPr>
                        <a:t>产量</a:t>
                      </a:r>
                      <a:endParaRPr lang="zh-CN" sz="1800" b="1" kern="100" dirty="0">
                        <a:solidFill>
                          <a:schemeClr val="bg1"/>
                        </a:solidFill>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hMerge="1">
                  <a:txBody>
                    <a:bodyPr/>
                    <a:lstStyle/>
                    <a:p>
                      <a:endParaRPr lang="zh-CN" altLang="en-US"/>
                    </a:p>
                  </a:txBody>
                  <a:tcPr/>
                </a:tc>
                <a:tc hMerge="1">
                  <a:txBody>
                    <a:bodyPr/>
                    <a:lstStyle/>
                    <a:p>
                      <a:endParaRPr lang="zh-CN" altLang="en-US"/>
                    </a:p>
                  </a:txBody>
                  <a:tcPr/>
                </a:tc>
                <a:tc gridSpan="3">
                  <a:txBody>
                    <a:bodyPr/>
                    <a:lstStyle/>
                    <a:p>
                      <a:pPr algn="ctr">
                        <a:lnSpc>
                          <a:spcPct val="107000"/>
                        </a:lnSpc>
                        <a:spcAft>
                          <a:spcPts val="0"/>
                        </a:spcAft>
                      </a:pPr>
                      <a:r>
                        <a:rPr lang="zh-CN" altLang="en-US" sz="1800" b="1" dirty="0" smtClean="0">
                          <a:solidFill>
                            <a:schemeClr val="bg1"/>
                          </a:solidFill>
                          <a:latin typeface="Calibri" panose="020F0502020204030204" pitchFamily="34" charset="0"/>
                          <a:ea typeface="黑体" panose="02010609060101010101" pitchFamily="49" charset="-122"/>
                          <a:cs typeface="Calibri" panose="020F0502020204030204" pitchFamily="34" charset="0"/>
                        </a:rPr>
                        <a:t>延展性</a:t>
                      </a:r>
                      <a:endParaRPr lang="zh-CN" sz="1800" b="1" kern="100" dirty="0">
                        <a:solidFill>
                          <a:schemeClr val="bg1"/>
                        </a:solidFill>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hMerge="1">
                  <a:txBody>
                    <a:bodyPr/>
                    <a:lstStyle/>
                    <a:p>
                      <a:endParaRPr lang="zh-CN" altLang="en-US"/>
                    </a:p>
                  </a:txBody>
                  <a:tcPr/>
                </a:tc>
                <a:tc hMerge="1">
                  <a:txBody>
                    <a:bodyPr/>
                    <a:lstStyle/>
                    <a:p>
                      <a:endParaRPr lang="zh-CN" altLang="en-US"/>
                    </a:p>
                  </a:txBody>
                  <a:tcPr/>
                </a:tc>
                <a:tc gridSpan="3">
                  <a:txBody>
                    <a:bodyPr/>
                    <a:lstStyle/>
                    <a:p>
                      <a:pPr algn="ctr">
                        <a:lnSpc>
                          <a:spcPct val="107000"/>
                        </a:lnSpc>
                        <a:spcAft>
                          <a:spcPts val="0"/>
                        </a:spcAft>
                      </a:pPr>
                      <a:r>
                        <a:rPr lang="zh-CN" altLang="en-US" sz="1800" b="1" dirty="0" smtClean="0">
                          <a:solidFill>
                            <a:schemeClr val="bg1"/>
                          </a:solidFill>
                          <a:latin typeface="Calibri" panose="020F0502020204030204" pitchFamily="34" charset="0"/>
                          <a:ea typeface="黑体" panose="02010609060101010101" pitchFamily="49" charset="-122"/>
                          <a:cs typeface="Calibri" panose="020F0502020204030204" pitchFamily="34" charset="0"/>
                        </a:rPr>
                        <a:t>最大抗延阻力</a:t>
                      </a:r>
                      <a:endParaRPr lang="zh-CN" sz="1800" b="1" kern="100" dirty="0">
                        <a:solidFill>
                          <a:schemeClr val="bg1"/>
                        </a:solidFill>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378042">
                <a:tc>
                  <a:txBody>
                    <a:bodyPr/>
                    <a:lstStyle/>
                    <a:p>
                      <a:pPr algn="ctr">
                        <a:lnSpc>
                          <a:spcPct val="107000"/>
                        </a:lnSpc>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P1</a:t>
                      </a:r>
                      <a:endParaRPr lang="zh-CN" sz="1800" kern="10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P2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zh-CN" altLang="en-US" sz="1800" kern="100" dirty="0" smtClean="0">
                          <a:effectLst/>
                          <a:latin typeface="Calibri" panose="020F0502020204030204" pitchFamily="34" charset="0"/>
                          <a:ea typeface="黑体" panose="02010609060101010101" pitchFamily="49" charset="-122"/>
                          <a:cs typeface="Calibri" panose="020F0502020204030204" pitchFamily="34" charset="0"/>
                        </a:rPr>
                        <a:t>后代</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P1</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P2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zh-CN" altLang="en-US" sz="1800" kern="100" dirty="0" smtClean="0">
                          <a:effectLst/>
                          <a:latin typeface="Calibri" panose="020F0502020204030204" pitchFamily="34" charset="0"/>
                          <a:ea typeface="黑体" panose="02010609060101010101" pitchFamily="49" charset="-122"/>
                          <a:cs typeface="Calibri" panose="020F0502020204030204" pitchFamily="34" charset="0"/>
                        </a:rPr>
                        <a:t>后代</a:t>
                      </a:r>
                      <a:endParaRPr lang="zh-CN" altLang="zh-CN" sz="1800" kern="100" dirty="0" smtClean="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P1</a:t>
                      </a:r>
                      <a:endParaRPr lang="zh-CN" sz="1800" kern="10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P2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zh-CN" altLang="en-US" sz="1800" kern="100" dirty="0" smtClean="0">
                          <a:effectLst/>
                          <a:latin typeface="Calibri" panose="020F0502020204030204" pitchFamily="34" charset="0"/>
                          <a:ea typeface="黑体" panose="02010609060101010101" pitchFamily="49" charset="-122"/>
                          <a:cs typeface="Calibri" panose="020F0502020204030204" pitchFamily="34" charset="0"/>
                        </a:rPr>
                        <a:t>后代</a:t>
                      </a:r>
                      <a:endParaRPr lang="zh-CN" altLang="zh-CN" sz="1800" kern="100" dirty="0" smtClean="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P1</a:t>
                      </a:r>
                      <a:endParaRPr lang="zh-CN" sz="1800" kern="10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P2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extLst>
                  <a:ext uri="{0D108BD9-81ED-4DB2-BD59-A6C34878D82A}">
                    <a16:rowId xmlns:a16="http://schemas.microsoft.com/office/drawing/2014/main" val="10001"/>
                  </a:ext>
                </a:extLst>
              </a:tr>
              <a:tr h="378042">
                <a:tc>
                  <a:txBody>
                    <a:bodyPr/>
                    <a:lstStyle/>
                    <a:p>
                      <a:pPr algn="ctr">
                        <a:lnSpc>
                          <a:spcPct val="107000"/>
                        </a:lnSpc>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12CA29</a:t>
                      </a:r>
                      <a:endParaRPr lang="zh-CN" sz="1800" kern="10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Fengdecunmai5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542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168</a:t>
                      </a:r>
                      <a:endParaRPr lang="zh-CN" sz="1800"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163</a:t>
                      </a:r>
                      <a:endParaRPr lang="zh-CN" sz="1800"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162</a:t>
                      </a:r>
                      <a:endParaRPr lang="zh-CN" sz="1800"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639</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685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623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extLst>
                  <a:ext uri="{0D108BD9-81ED-4DB2-BD59-A6C34878D82A}">
                    <a16:rowId xmlns:a16="http://schemas.microsoft.com/office/drawing/2014/main" val="10002"/>
                  </a:ext>
                </a:extLst>
              </a:tr>
              <a:tr h="378042">
                <a:tc>
                  <a:txBody>
                    <a:bodyPr/>
                    <a:lstStyle/>
                    <a:p>
                      <a:pPr algn="ctr">
                        <a:lnSpc>
                          <a:spcPct val="107000"/>
                        </a:lnSpc>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CA0998</a:t>
                      </a:r>
                      <a:endParaRPr lang="zh-CN" sz="1800" kern="10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Fengdecunmai5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576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600</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158</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140</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517</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380</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623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extLst>
                  <a:ext uri="{0D108BD9-81ED-4DB2-BD59-A6C34878D82A}">
                    <a16:rowId xmlns:a16="http://schemas.microsoft.com/office/drawing/2014/main" val="10003"/>
                  </a:ext>
                </a:extLst>
              </a:tr>
              <a:tr h="378042">
                <a:tc>
                  <a:txBody>
                    <a:bodyPr/>
                    <a:lstStyle/>
                    <a:p>
                      <a:pPr algn="ctr">
                        <a:lnSpc>
                          <a:spcPct val="107000"/>
                        </a:lnSpc>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13CA47</a:t>
                      </a:r>
                      <a:endParaRPr lang="zh-CN" sz="1800" kern="10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Fengdecunmai5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550</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170</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176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587</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510.</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623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extLst>
                  <a:ext uri="{0D108BD9-81ED-4DB2-BD59-A6C34878D82A}">
                    <a16:rowId xmlns:a16="http://schemas.microsoft.com/office/drawing/2014/main" val="10004"/>
                  </a:ext>
                </a:extLst>
              </a:tr>
              <a:tr h="378042">
                <a:tc>
                  <a:txBody>
                    <a:bodyPr/>
                    <a:lstStyle/>
                    <a:p>
                      <a:pPr algn="ctr">
                        <a:lnSpc>
                          <a:spcPct val="107000"/>
                        </a:lnSpc>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13CA48</a:t>
                      </a:r>
                      <a:endParaRPr lang="zh-CN" sz="1800" kern="10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Fengdecunmai5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550</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537</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169</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172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598</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590</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623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extLst>
                  <a:ext uri="{0D108BD9-81ED-4DB2-BD59-A6C34878D82A}">
                    <a16:rowId xmlns:a16="http://schemas.microsoft.com/office/drawing/2014/main" val="10005"/>
                  </a:ext>
                </a:extLst>
              </a:tr>
              <a:tr h="378042">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Jishi021</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Fengdecunmai5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539</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511</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174</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181</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663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715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623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extLst>
                  <a:ext uri="{0D108BD9-81ED-4DB2-BD59-A6C34878D82A}">
                    <a16:rowId xmlns:a16="http://schemas.microsoft.com/office/drawing/2014/main" val="10006"/>
                  </a:ext>
                </a:extLst>
              </a:tr>
              <a:tr h="378042">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Zhongyou255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Fengdecunmai5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542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525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174</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179</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631</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638</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623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extLst>
                  <a:ext uri="{0D108BD9-81ED-4DB2-BD59-A6C34878D82A}">
                    <a16:rowId xmlns:a16="http://schemas.microsoft.com/office/drawing/2014/main" val="10007"/>
                  </a:ext>
                </a:extLst>
              </a:tr>
              <a:tr h="378042">
                <a:tc>
                  <a:txBody>
                    <a:bodyPr/>
                    <a:lstStyle/>
                    <a:p>
                      <a:pPr algn="ctr">
                        <a:lnSpc>
                          <a:spcPct val="107000"/>
                        </a:lnSpc>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12CA29</a:t>
                      </a:r>
                      <a:endParaRPr lang="zh-CN" sz="1800" kern="10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CA0998</a:t>
                      </a:r>
                      <a:endParaRPr lang="zh-CN" sz="1800" kern="10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569</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542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600</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161</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140</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685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380</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extLst>
                  <a:ext uri="{0D108BD9-81ED-4DB2-BD59-A6C34878D82A}">
                    <a16:rowId xmlns:a16="http://schemas.microsoft.com/office/drawing/2014/main" val="10008"/>
                  </a:ext>
                </a:extLst>
              </a:tr>
              <a:tr h="378042">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Zhengmai129</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Fengdecunmai5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563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571</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166</a:t>
                      </a:r>
                      <a:endParaRPr lang="zh-CN" sz="1800"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162</a:t>
                      </a:r>
                      <a:endParaRPr lang="zh-CN" sz="1800"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162</a:t>
                      </a:r>
                      <a:endParaRPr lang="zh-CN" sz="1800"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527</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376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623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extLst>
                  <a:ext uri="{0D108BD9-81ED-4DB2-BD59-A6C34878D82A}">
                    <a16:rowId xmlns:a16="http://schemas.microsoft.com/office/drawing/2014/main" val="10009"/>
                  </a:ext>
                </a:extLst>
              </a:tr>
              <a:tr h="378042">
                <a:tc>
                  <a:txBody>
                    <a:bodyPr/>
                    <a:lstStyle/>
                    <a:p>
                      <a:pPr algn="ctr">
                        <a:lnSpc>
                          <a:spcPct val="107000"/>
                        </a:lnSpc>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GY12023</a:t>
                      </a:r>
                      <a:endParaRPr lang="zh-CN" sz="1800" kern="10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Fengdecunmai5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548</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528</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169</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172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622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628</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623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extLst>
                  <a:ext uri="{0D108BD9-81ED-4DB2-BD59-A6C34878D82A}">
                    <a16:rowId xmlns:a16="http://schemas.microsoft.com/office/drawing/2014/main" val="10010"/>
                  </a:ext>
                </a:extLst>
              </a:tr>
              <a:tr h="378042">
                <a:tc>
                  <a:txBody>
                    <a:bodyPr/>
                    <a:lstStyle/>
                    <a:p>
                      <a:pPr algn="ctr">
                        <a:lnSpc>
                          <a:spcPct val="107000"/>
                        </a:lnSpc>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CA0996</a:t>
                      </a:r>
                      <a:endParaRPr lang="zh-CN" sz="1800" kern="10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Fengdecunmai5</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568</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573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556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161</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156</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162</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514</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328</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tc>
                  <a:txBody>
                    <a:bodyPr/>
                    <a:lstStyle/>
                    <a:p>
                      <a:pPr algn="ct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Calibri" panose="020F0502020204030204" pitchFamily="34" charset="0"/>
                        </a:rPr>
                        <a:t>623</a:t>
                      </a:r>
                      <a:endParaRPr lang="zh-CN" sz="1800" kern="100" dirty="0">
                        <a:effectLst/>
                        <a:latin typeface="Calibri" panose="020F0502020204030204" pitchFamily="34" charset="0"/>
                        <a:ea typeface="黑体" panose="02010609060101010101" pitchFamily="49" charset="-122"/>
                        <a:cs typeface="Calibri" panose="020F0502020204030204" pitchFamily="34" charset="0"/>
                      </a:endParaRPr>
                    </a:p>
                  </a:txBody>
                  <a:tcPr marL="77153" marR="77153"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16026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normAutofit fontScale="90000"/>
          </a:bodyPr>
          <a:lstStyle/>
          <a:p>
            <a:r>
              <a:rPr lang="zh-CN" altLang="en-US" sz="4000" b="1" dirty="0" smtClean="0">
                <a:solidFill>
                  <a:srgbClr val="C00000"/>
                </a:solidFill>
                <a:ea typeface="黑体" pitchFamily="2" charset="-122"/>
              </a:rPr>
              <a:t>玉米杂交种表现预测的重要性</a:t>
            </a:r>
            <a:r>
              <a:rPr lang="en-US" altLang="zh-CN" sz="4000" b="1" dirty="0" smtClean="0">
                <a:solidFill>
                  <a:srgbClr val="C00000"/>
                </a:solidFill>
                <a:ea typeface="黑体" pitchFamily="2" charset="-122"/>
              </a:rPr>
              <a:t/>
            </a:r>
            <a:br>
              <a:rPr lang="en-US" altLang="zh-CN" sz="4000" b="1" dirty="0" smtClean="0">
                <a:solidFill>
                  <a:srgbClr val="C00000"/>
                </a:solidFill>
                <a:ea typeface="黑体" pitchFamily="2" charset="-122"/>
              </a:rPr>
            </a:br>
            <a:r>
              <a:rPr lang="zh-CN" altLang="en-US" sz="3100" dirty="0" smtClean="0">
                <a:solidFill>
                  <a:srgbClr val="3333FF"/>
                </a:solidFill>
                <a:ea typeface="黑体" pitchFamily="2" charset="-122"/>
              </a:rPr>
              <a:t>（多环境有重复的产量测试是育种中最重要的一个环节，也是花费最大的一项工作） </a:t>
            </a:r>
            <a:endParaRPr lang="en-US" altLang="zh-CN" sz="3100" dirty="0">
              <a:solidFill>
                <a:srgbClr val="3333FF"/>
              </a:solidFill>
              <a:ea typeface="黑体" pitchFamily="2" charset="-122"/>
            </a:endParaRPr>
          </a:p>
        </p:txBody>
      </p:sp>
      <p:grpSp>
        <p:nvGrpSpPr>
          <p:cNvPr id="16" name="组合 15"/>
          <p:cNvGrpSpPr/>
          <p:nvPr/>
        </p:nvGrpSpPr>
        <p:grpSpPr>
          <a:xfrm>
            <a:off x="1576342" y="2998583"/>
            <a:ext cx="8552106" cy="2590657"/>
            <a:chOff x="1576342" y="2463167"/>
            <a:chExt cx="8552106" cy="2590657"/>
          </a:xfrm>
        </p:grpSpPr>
        <p:sp>
          <p:nvSpPr>
            <p:cNvPr id="5" name="流程图: 数据 4"/>
            <p:cNvSpPr/>
            <p:nvPr/>
          </p:nvSpPr>
          <p:spPr>
            <a:xfrm>
              <a:off x="1631504" y="2471233"/>
              <a:ext cx="3067914" cy="919542"/>
            </a:xfrm>
            <a:prstGeom prst="flowChartInputOutpu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latin typeface="Calibri" panose="020F0502020204030204" pitchFamily="34" charset="0"/>
                  <a:ea typeface="黑体" panose="02010609060101010101" pitchFamily="49" charset="-122"/>
                  <a:cs typeface="Calibri" panose="020F0502020204030204" pitchFamily="34" charset="0"/>
                </a:rPr>
                <a:t>杂种优势群</a:t>
              </a:r>
              <a:r>
                <a:rPr lang="en-US" altLang="zh-CN" sz="2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a:t>
              </a:r>
              <a:r>
                <a:rPr lang="zh-CN" altLang="en-US" sz="2000" dirty="0" smtClean="0">
                  <a:solidFill>
                    <a:schemeClr val="tx1"/>
                  </a:solidFill>
                  <a:latin typeface="Calibri" panose="020F0502020204030204" pitchFamily="34" charset="0"/>
                  <a:ea typeface="黑体" panose="02010609060101010101" pitchFamily="49" charset="-122"/>
                  <a:cs typeface="Calibri" panose="020F0502020204030204" pitchFamily="34" charset="0"/>
                </a:rPr>
                <a:t>：</a:t>
              </a:r>
              <a:r>
                <a:rPr lang="en-US" altLang="zh-CN" sz="2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100</a:t>
              </a:r>
              <a:r>
                <a:rPr lang="zh-CN" altLang="en-US" sz="2000" dirty="0" smtClean="0">
                  <a:solidFill>
                    <a:schemeClr val="tx1"/>
                  </a:solidFill>
                  <a:latin typeface="Calibri" panose="020F0502020204030204" pitchFamily="34" charset="0"/>
                  <a:ea typeface="黑体" panose="02010609060101010101" pitchFamily="49" charset="-122"/>
                  <a:cs typeface="Calibri" panose="020F0502020204030204" pitchFamily="34" charset="0"/>
                </a:rPr>
                <a:t>个自交系</a:t>
              </a:r>
              <a:endParaRPr lang="zh-CN" altLang="en-US" sz="2000"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sp>
          <p:nvSpPr>
            <p:cNvPr id="6" name="流程图: 数据 5"/>
            <p:cNvSpPr/>
            <p:nvPr/>
          </p:nvSpPr>
          <p:spPr>
            <a:xfrm>
              <a:off x="1576342" y="4105677"/>
              <a:ext cx="2731163" cy="919542"/>
            </a:xfrm>
            <a:prstGeom prst="flowChartInputOutpu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Calibri" panose="020F0502020204030204" pitchFamily="34" charset="0"/>
                  <a:ea typeface="黑体" panose="02010609060101010101" pitchFamily="49" charset="-122"/>
                  <a:cs typeface="Calibri" panose="020F0502020204030204" pitchFamily="34" charset="0"/>
                </a:rPr>
                <a:t>杂种优势</a:t>
              </a:r>
              <a:r>
                <a:rPr lang="zh-CN" altLang="en-US" sz="2000" dirty="0" smtClean="0">
                  <a:solidFill>
                    <a:schemeClr val="tx1"/>
                  </a:solidFill>
                  <a:latin typeface="Calibri" panose="020F0502020204030204" pitchFamily="34" charset="0"/>
                  <a:ea typeface="黑体" panose="02010609060101010101" pitchFamily="49" charset="-122"/>
                  <a:cs typeface="Calibri" panose="020F0502020204030204" pitchFamily="34" charset="0"/>
                </a:rPr>
                <a:t>群</a:t>
              </a:r>
              <a:r>
                <a:rPr lang="en-US" altLang="zh-CN" sz="2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B</a:t>
              </a:r>
              <a:r>
                <a:rPr lang="zh-CN" altLang="en-US" sz="2000" dirty="0" smtClean="0">
                  <a:solidFill>
                    <a:schemeClr val="tx1"/>
                  </a:solidFill>
                  <a:latin typeface="Calibri" panose="020F0502020204030204" pitchFamily="34" charset="0"/>
                  <a:ea typeface="黑体" panose="02010609060101010101" pitchFamily="49" charset="-122"/>
                  <a:cs typeface="Calibri" panose="020F0502020204030204" pitchFamily="34" charset="0"/>
                </a:rPr>
                <a:t>：</a:t>
              </a:r>
              <a:r>
                <a:rPr lang="en-US" altLang="zh-CN" sz="2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100</a:t>
              </a:r>
              <a:r>
                <a:rPr lang="zh-CN" altLang="en-US" sz="2000" dirty="0">
                  <a:solidFill>
                    <a:schemeClr val="tx1"/>
                  </a:solidFill>
                  <a:latin typeface="Calibri" panose="020F0502020204030204" pitchFamily="34" charset="0"/>
                  <a:ea typeface="黑体" panose="02010609060101010101" pitchFamily="49" charset="-122"/>
                  <a:cs typeface="Calibri" panose="020F0502020204030204" pitchFamily="34" charset="0"/>
                </a:rPr>
                <a:t>个自交系</a:t>
              </a:r>
            </a:p>
          </p:txBody>
        </p:sp>
        <p:sp>
          <p:nvSpPr>
            <p:cNvPr id="7" name="流程图: 可选过程 6"/>
            <p:cNvSpPr/>
            <p:nvPr/>
          </p:nvSpPr>
          <p:spPr>
            <a:xfrm>
              <a:off x="5148396" y="3076976"/>
              <a:ext cx="1864466" cy="1028701"/>
            </a:xfrm>
            <a:prstGeom prst="flowChartAlternateProcess">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10,000</a:t>
              </a:r>
              <a:r>
                <a:rPr lang="zh-CN" altLang="en-US" sz="2000" dirty="0" smtClean="0">
                  <a:solidFill>
                    <a:schemeClr val="tx1"/>
                  </a:solidFill>
                  <a:latin typeface="Calibri" panose="020F0502020204030204" pitchFamily="34" charset="0"/>
                  <a:ea typeface="黑体" panose="02010609060101010101" pitchFamily="49" charset="-122"/>
                  <a:cs typeface="Calibri" panose="020F0502020204030204" pitchFamily="34" charset="0"/>
                </a:rPr>
                <a:t>个可能的杂交组合</a:t>
              </a:r>
              <a:r>
                <a:rPr lang="en-US" altLang="zh-CN" sz="2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zh-CN" altLang="en-US" sz="2000"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sp>
          <p:nvSpPr>
            <p:cNvPr id="8" name="流程图: 可选过程 7"/>
            <p:cNvSpPr/>
            <p:nvPr/>
          </p:nvSpPr>
          <p:spPr>
            <a:xfrm>
              <a:off x="7865342" y="2463167"/>
              <a:ext cx="1975074" cy="1009681"/>
            </a:xfrm>
            <a:prstGeom prst="flowChartAlternateProcess">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latin typeface="Calibri" panose="020F0502020204030204" pitchFamily="34" charset="0"/>
                  <a:ea typeface="黑体" panose="02010609060101010101" pitchFamily="49" charset="-122"/>
                  <a:cs typeface="Calibri" panose="020F0502020204030204" pitchFamily="34" charset="0"/>
                </a:rPr>
                <a:t>田间评估部分组合，如</a:t>
              </a:r>
              <a:r>
                <a:rPr lang="en-US" altLang="zh-CN" sz="2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10</a:t>
              </a:r>
              <a:r>
                <a:rPr lang="en-US" altLang="zh-CN"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zh-CN" altLang="en-US" sz="2000"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sp>
          <p:nvSpPr>
            <p:cNvPr id="9" name="流程图: 准备 8"/>
            <p:cNvSpPr/>
            <p:nvPr/>
          </p:nvSpPr>
          <p:spPr>
            <a:xfrm>
              <a:off x="7608168" y="4077072"/>
              <a:ext cx="2520280" cy="976752"/>
            </a:xfrm>
            <a:prstGeom prst="flowChartPreparation">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latin typeface="黑体" panose="02010609060101010101" pitchFamily="49" charset="-122"/>
                  <a:ea typeface="黑体" panose="02010609060101010101" pitchFamily="49" charset="-122"/>
                </a:rPr>
                <a:t>对剩余组合进行预测</a:t>
              </a:r>
              <a:r>
                <a:rPr lang="en-US" altLang="zh-CN" sz="2000" dirty="0" smtClean="0">
                  <a:solidFill>
                    <a:schemeClr val="tx1"/>
                  </a:solidFill>
                  <a:latin typeface="黑体" panose="02010609060101010101" pitchFamily="49" charset="-122"/>
                  <a:ea typeface="黑体" panose="02010609060101010101" pitchFamily="49" charset="-122"/>
                </a:rPr>
                <a:t> </a:t>
              </a:r>
              <a:endParaRPr lang="zh-CN" altLang="en-US" sz="2000" dirty="0">
                <a:solidFill>
                  <a:schemeClr val="tx1"/>
                </a:solidFill>
                <a:latin typeface="黑体" panose="02010609060101010101" pitchFamily="49" charset="-122"/>
                <a:ea typeface="黑体" panose="02010609060101010101" pitchFamily="49" charset="-122"/>
              </a:endParaRPr>
            </a:p>
          </p:txBody>
        </p:sp>
        <p:sp>
          <p:nvSpPr>
            <p:cNvPr id="10" name="下箭头 9"/>
            <p:cNvSpPr/>
            <p:nvPr/>
          </p:nvSpPr>
          <p:spPr>
            <a:xfrm>
              <a:off x="8760296" y="3490903"/>
              <a:ext cx="288000" cy="576000"/>
            </a:xfrm>
            <a:prstGeom prst="downArrow">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12" name="Line 5"/>
            <p:cNvSpPr>
              <a:spLocks noChangeShapeType="1"/>
            </p:cNvSpPr>
            <p:nvPr/>
          </p:nvSpPr>
          <p:spPr bwMode="auto">
            <a:xfrm>
              <a:off x="4374254" y="3053041"/>
              <a:ext cx="750896" cy="419807"/>
            </a:xfrm>
            <a:prstGeom prst="line">
              <a:avLst/>
            </a:prstGeom>
            <a:noFill/>
            <a:ln w="76200">
              <a:solidFill>
                <a:srgbClr val="3333FF"/>
              </a:solidFill>
              <a:prstDash val="sysDot"/>
              <a:round/>
              <a:headEnd/>
              <a:tailEnd type="triangle" w="med" len="med"/>
            </a:ln>
          </p:spPr>
          <p:txBody>
            <a:bodyPr/>
            <a:lstStyle/>
            <a:p>
              <a:endParaRPr lang="zh-CN" altLang="en-US" sz="2000"/>
            </a:p>
          </p:txBody>
        </p:sp>
        <p:sp>
          <p:nvSpPr>
            <p:cNvPr id="13" name="Line 5"/>
            <p:cNvSpPr>
              <a:spLocks noChangeShapeType="1"/>
            </p:cNvSpPr>
            <p:nvPr/>
          </p:nvSpPr>
          <p:spPr bwMode="auto">
            <a:xfrm flipV="1">
              <a:off x="4333563" y="3717032"/>
              <a:ext cx="791587" cy="416983"/>
            </a:xfrm>
            <a:prstGeom prst="line">
              <a:avLst/>
            </a:prstGeom>
            <a:noFill/>
            <a:ln w="76200">
              <a:solidFill>
                <a:srgbClr val="3333FF"/>
              </a:solidFill>
              <a:prstDash val="sysDot"/>
              <a:round/>
              <a:headEnd/>
              <a:tailEnd type="triangle" w="med" len="med"/>
            </a:ln>
          </p:spPr>
          <p:txBody>
            <a:bodyPr/>
            <a:lstStyle/>
            <a:p>
              <a:endParaRPr lang="zh-CN" altLang="en-US" sz="2000"/>
            </a:p>
          </p:txBody>
        </p:sp>
        <p:sp>
          <p:nvSpPr>
            <p:cNvPr id="15" name="Line 5"/>
            <p:cNvSpPr>
              <a:spLocks noChangeShapeType="1"/>
            </p:cNvSpPr>
            <p:nvPr/>
          </p:nvSpPr>
          <p:spPr bwMode="auto">
            <a:xfrm flipV="1">
              <a:off x="7006546" y="3140967"/>
              <a:ext cx="861354" cy="249807"/>
            </a:xfrm>
            <a:prstGeom prst="line">
              <a:avLst/>
            </a:prstGeom>
            <a:noFill/>
            <a:ln w="76200">
              <a:solidFill>
                <a:srgbClr val="3333FF"/>
              </a:solidFill>
              <a:prstDash val="sysDot"/>
              <a:round/>
              <a:headEnd/>
              <a:tailEnd type="triangle" w="med" len="med"/>
            </a:ln>
          </p:spPr>
          <p:txBody>
            <a:bodyPr/>
            <a:lstStyle/>
            <a:p>
              <a:endParaRPr lang="zh-CN" altLang="en-US" sz="2000"/>
            </a:p>
          </p:txBody>
        </p:sp>
      </p:grpSp>
    </p:spTree>
    <p:extLst>
      <p:ext uri="{BB962C8B-B14F-4D97-AF65-F5344CB8AC3E}">
        <p14:creationId xmlns:p14="http://schemas.microsoft.com/office/powerpoint/2010/main" val="2913849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sz="4000" b="1" dirty="0">
                <a:solidFill>
                  <a:srgbClr val="C00000"/>
                </a:solidFill>
                <a:latin typeface="黑体" panose="02010609060101010101" pitchFamily="49" charset="-122"/>
                <a:ea typeface="黑体" panose="02010609060101010101" pitchFamily="49" charset="-122"/>
              </a:rPr>
              <a:t>遗传研究群体的多种分类标准</a:t>
            </a:r>
            <a:r>
              <a:rPr lang="en-US" altLang="zh-CN" sz="4000" b="1" dirty="0">
                <a:solidFill>
                  <a:srgbClr val="C00000"/>
                </a:solidFill>
                <a:latin typeface="黑体" panose="02010609060101010101" pitchFamily="49" charset="-122"/>
                <a:ea typeface="黑体" panose="02010609060101010101" pitchFamily="49" charset="-122"/>
              </a:rPr>
              <a:t/>
            </a:r>
            <a:br>
              <a:rPr lang="en-US" altLang="zh-CN" sz="4000" b="1" dirty="0">
                <a:solidFill>
                  <a:srgbClr val="C00000"/>
                </a:solidFill>
                <a:latin typeface="黑体" panose="02010609060101010101" pitchFamily="49" charset="-122"/>
                <a:ea typeface="黑体" panose="02010609060101010101" pitchFamily="49" charset="-122"/>
              </a:rPr>
            </a:br>
            <a:r>
              <a:rPr lang="zh-CN" altLang="en-US" sz="2400" dirty="0">
                <a:solidFill>
                  <a:srgbClr val="3333FF"/>
                </a:solidFill>
                <a:latin typeface="黑体" panose="02010609060101010101" pitchFamily="49" charset="-122"/>
                <a:ea typeface="黑体" panose="02010609060101010101" pitchFamily="49" charset="-122"/>
              </a:rPr>
              <a:t>（不同群体具有不同的遗传构成；构成越复杂，开展研究的难度也越大）</a:t>
            </a:r>
            <a:endParaRPr lang="en-US" altLang="zh-CN" sz="2400" dirty="0">
              <a:solidFill>
                <a:srgbClr val="3333FF"/>
              </a:solidFill>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1295400" y="2556932"/>
            <a:ext cx="9769151" cy="3752388"/>
          </a:xfrm>
        </p:spPr>
        <p:txBody>
          <a:bodyPr>
            <a:noAutofit/>
          </a:bodyPr>
          <a:lstStyle/>
          <a:p>
            <a:pPr>
              <a:spcBef>
                <a:spcPts val="600"/>
              </a:spcBef>
              <a:spcAft>
                <a:spcPts val="0"/>
              </a:spcAft>
            </a:pPr>
            <a:r>
              <a:rPr lang="zh-CN" altLang="en-US" dirty="0">
                <a:solidFill>
                  <a:srgbClr val="3333FF"/>
                </a:solidFill>
                <a:ea typeface="黑体" panose="02010609060101010101" pitchFamily="49" charset="-122"/>
                <a:cs typeface="Times New Roman" panose="02020603050405020304" pitchFamily="18" charset="0"/>
              </a:rPr>
              <a:t>繁殖交配系统：</a:t>
            </a:r>
            <a:r>
              <a:rPr lang="zh-CN" altLang="en-US" dirty="0">
                <a:ea typeface="黑体" panose="02010609060101010101" pitchFamily="49" charset="-122"/>
                <a:cs typeface="Times New Roman" panose="02020603050405020304" pitchFamily="18" charset="0"/>
              </a:rPr>
              <a:t>有性繁殖（包括随机交配、自交和混交）、无性繁殖 </a:t>
            </a:r>
            <a:endParaRPr lang="en-US" altLang="zh-CN" dirty="0">
              <a:ea typeface="黑体" panose="02010609060101010101" pitchFamily="49" charset="-122"/>
              <a:cs typeface="Times New Roman" panose="02020603050405020304" pitchFamily="18" charset="0"/>
            </a:endParaRPr>
          </a:p>
          <a:p>
            <a:pPr>
              <a:spcBef>
                <a:spcPts val="600"/>
              </a:spcBef>
              <a:spcAft>
                <a:spcPts val="0"/>
              </a:spcAft>
            </a:pPr>
            <a:r>
              <a:rPr lang="zh-CN" altLang="en-US" dirty="0">
                <a:solidFill>
                  <a:srgbClr val="3333FF"/>
                </a:solidFill>
                <a:ea typeface="黑体" panose="02010609060101010101" pitchFamily="49" charset="-122"/>
                <a:cs typeface="Times New Roman" panose="02020603050405020304" pitchFamily="18" charset="0"/>
              </a:rPr>
              <a:t>控制杂交：</a:t>
            </a:r>
            <a:r>
              <a:rPr lang="zh-CN" altLang="en-US" dirty="0">
                <a:ea typeface="黑体" panose="02010609060101010101" pitchFamily="49" charset="-122"/>
                <a:cs typeface="Times New Roman" panose="02020603050405020304" pitchFamily="18" charset="0"/>
              </a:rPr>
              <a:t>有控制杂交、无控制杂交 </a:t>
            </a:r>
            <a:endParaRPr lang="en-US" altLang="zh-CN" dirty="0">
              <a:ea typeface="黑体" panose="02010609060101010101" pitchFamily="49" charset="-122"/>
              <a:cs typeface="Times New Roman" panose="02020603050405020304" pitchFamily="18" charset="0"/>
            </a:endParaRPr>
          </a:p>
          <a:p>
            <a:pPr>
              <a:spcBef>
                <a:spcPts val="600"/>
              </a:spcBef>
              <a:spcAft>
                <a:spcPts val="0"/>
              </a:spcAft>
            </a:pPr>
            <a:r>
              <a:rPr lang="zh-CN" altLang="en-US" dirty="0">
                <a:solidFill>
                  <a:srgbClr val="3333FF"/>
                </a:solidFill>
                <a:ea typeface="黑体" panose="02010609060101010101" pitchFamily="49" charset="-122"/>
                <a:cs typeface="Times New Roman" panose="02020603050405020304" pitchFamily="18" charset="0"/>
              </a:rPr>
              <a:t>杂合基因型是否存在：</a:t>
            </a:r>
            <a:r>
              <a:rPr lang="zh-CN" altLang="en-US" dirty="0">
                <a:ea typeface="黑体" panose="02010609060101010101" pitchFamily="49" charset="-122"/>
                <a:cs typeface="Times New Roman" panose="02020603050405020304" pitchFamily="18" charset="0"/>
              </a:rPr>
              <a:t>暂时群体、永久群体 </a:t>
            </a:r>
            <a:endParaRPr lang="en-US" altLang="zh-CN" dirty="0">
              <a:ea typeface="黑体" panose="02010609060101010101" pitchFamily="49" charset="-122"/>
              <a:cs typeface="Times New Roman" panose="02020603050405020304" pitchFamily="18" charset="0"/>
            </a:endParaRPr>
          </a:p>
          <a:p>
            <a:pPr>
              <a:spcBef>
                <a:spcPts val="600"/>
              </a:spcBef>
              <a:spcAft>
                <a:spcPts val="0"/>
              </a:spcAft>
            </a:pPr>
            <a:r>
              <a:rPr lang="zh-CN" altLang="en-US" dirty="0">
                <a:solidFill>
                  <a:srgbClr val="3333FF"/>
                </a:solidFill>
                <a:ea typeface="黑体" panose="02010609060101010101" pitchFamily="49" charset="-122"/>
                <a:cs typeface="Times New Roman" panose="02020603050405020304" pitchFamily="18" charset="0"/>
              </a:rPr>
              <a:t>是否存在选择：</a:t>
            </a:r>
            <a:r>
              <a:rPr lang="zh-CN" altLang="en-US" dirty="0">
                <a:ea typeface="黑体" panose="02010609060101010101" pitchFamily="49" charset="-122"/>
                <a:cs typeface="Times New Roman" panose="02020603050405020304" pitchFamily="18" charset="0"/>
              </a:rPr>
              <a:t>有选择群体、无选择群体 </a:t>
            </a:r>
            <a:endParaRPr lang="en-US" altLang="zh-CN" dirty="0">
              <a:ea typeface="黑体" panose="02010609060101010101" pitchFamily="49" charset="-122"/>
              <a:cs typeface="Times New Roman" panose="02020603050405020304" pitchFamily="18" charset="0"/>
            </a:endParaRPr>
          </a:p>
          <a:p>
            <a:pPr>
              <a:spcBef>
                <a:spcPts val="600"/>
              </a:spcBef>
              <a:spcAft>
                <a:spcPts val="0"/>
              </a:spcAft>
            </a:pPr>
            <a:r>
              <a:rPr lang="zh-CN" altLang="en-US" dirty="0">
                <a:solidFill>
                  <a:srgbClr val="3333FF"/>
                </a:solidFill>
                <a:ea typeface="黑体" panose="02010609060101010101" pitchFamily="49" charset="-122"/>
                <a:cs typeface="Times New Roman" panose="02020603050405020304" pitchFamily="18" charset="0"/>
              </a:rPr>
              <a:t>遗传研究目的：</a:t>
            </a:r>
            <a:r>
              <a:rPr lang="zh-CN" altLang="en-US" dirty="0">
                <a:ea typeface="黑体" panose="02010609060101010101" pitchFamily="49" charset="-122"/>
                <a:cs typeface="Times New Roman" panose="02020603050405020304" pitchFamily="18" charset="0"/>
              </a:rPr>
              <a:t>初级群体、次级群体</a:t>
            </a:r>
            <a:endParaRPr lang="en-US" altLang="zh-CN" dirty="0">
              <a:ea typeface="黑体" panose="02010609060101010101" pitchFamily="49" charset="-122"/>
              <a:cs typeface="Times New Roman" panose="02020603050405020304" pitchFamily="18" charset="0"/>
            </a:endParaRPr>
          </a:p>
          <a:p>
            <a:pPr>
              <a:spcBef>
                <a:spcPts val="600"/>
              </a:spcBef>
              <a:spcAft>
                <a:spcPts val="0"/>
              </a:spcAft>
            </a:pPr>
            <a:r>
              <a:rPr lang="zh-CN" altLang="en-US" dirty="0">
                <a:solidFill>
                  <a:srgbClr val="3333FF"/>
                </a:solidFill>
                <a:ea typeface="黑体" panose="02010609060101010101" pitchFamily="49" charset="-122"/>
                <a:cs typeface="Times New Roman" panose="02020603050405020304" pitchFamily="18" charset="0"/>
              </a:rPr>
              <a:t>背景遗传差异大小：</a:t>
            </a:r>
            <a:r>
              <a:rPr lang="zh-CN" altLang="en-US" dirty="0">
                <a:ea typeface="黑体" panose="02010609060101010101" pitchFamily="49" charset="-122"/>
                <a:cs typeface="Times New Roman" panose="02020603050405020304" pitchFamily="18" charset="0"/>
              </a:rPr>
              <a:t>近等基因系、片段置换系 </a:t>
            </a:r>
            <a:endParaRPr lang="en-US" altLang="zh-CN" dirty="0">
              <a:ea typeface="黑体" panose="02010609060101010101" pitchFamily="49" charset="-122"/>
              <a:cs typeface="Times New Roman" panose="02020603050405020304" pitchFamily="18" charset="0"/>
            </a:endParaRPr>
          </a:p>
          <a:p>
            <a:pPr>
              <a:spcBef>
                <a:spcPts val="600"/>
              </a:spcBef>
              <a:spcAft>
                <a:spcPts val="0"/>
              </a:spcAft>
            </a:pPr>
            <a:r>
              <a:rPr lang="zh-CN" altLang="en-US" dirty="0">
                <a:solidFill>
                  <a:srgbClr val="3333FF"/>
                </a:solidFill>
                <a:ea typeface="黑体" panose="02010609060101010101" pitchFamily="49" charset="-122"/>
                <a:cs typeface="Times New Roman" panose="02020603050405020304" pitchFamily="18" charset="0"/>
              </a:rPr>
              <a:t>亲本是否纯系：</a:t>
            </a:r>
            <a:r>
              <a:rPr lang="zh-CN" altLang="en-US" dirty="0">
                <a:ea typeface="黑体" panose="02010609060101010101" pitchFamily="49" charset="-122"/>
                <a:cs typeface="Times New Roman" panose="02020603050405020304" pitchFamily="18" charset="0"/>
              </a:rPr>
              <a:t>纯系亲本杂交、杂合亲本杂交</a:t>
            </a:r>
            <a:endParaRPr lang="en-US" altLang="zh-CN" dirty="0">
              <a:ea typeface="黑体" panose="02010609060101010101" pitchFamily="49" charset="-122"/>
              <a:cs typeface="Times New Roman" panose="02020603050405020304" pitchFamily="18" charset="0"/>
            </a:endParaRPr>
          </a:p>
          <a:p>
            <a:pPr>
              <a:spcBef>
                <a:spcPts val="600"/>
              </a:spcBef>
              <a:spcAft>
                <a:spcPts val="0"/>
              </a:spcAft>
            </a:pPr>
            <a:r>
              <a:rPr lang="zh-CN" altLang="en-US" dirty="0">
                <a:solidFill>
                  <a:srgbClr val="3333FF"/>
                </a:solidFill>
                <a:ea typeface="黑体" panose="02010609060101010101" pitchFamily="49" charset="-122"/>
                <a:cs typeface="Times New Roman" panose="02020603050405020304" pitchFamily="18" charset="0"/>
              </a:rPr>
              <a:t>杂交亲本数量：</a:t>
            </a:r>
            <a:r>
              <a:rPr lang="zh-CN" altLang="en-US" dirty="0">
                <a:ea typeface="黑体" panose="02010609060101010101" pitchFamily="49" charset="-122"/>
                <a:cs typeface="Times New Roman" panose="02020603050405020304" pitchFamily="18" charset="0"/>
              </a:rPr>
              <a:t>纯系双亲群体、纯系多亲群体 </a:t>
            </a:r>
            <a:endParaRPr lang="en-US" altLang="zh-CN" dirty="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26106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60402" y="1213615"/>
            <a:ext cx="3845440" cy="1116144"/>
          </a:xfrm>
        </p:spPr>
        <p:txBody>
          <a:bodyPr>
            <a:normAutofit/>
          </a:bodyPr>
          <a:lstStyle/>
          <a:p>
            <a:r>
              <a:rPr lang="zh-CN" altLang="en-US" sz="3200" b="1" dirty="0" smtClean="0">
                <a:solidFill>
                  <a:srgbClr val="C00000"/>
                </a:solidFill>
                <a:latin typeface="Calibri" panose="020F0502020204030204" pitchFamily="34" charset="0"/>
                <a:ea typeface="黑体" pitchFamily="49" charset="-122"/>
                <a:cs typeface="Calibri" panose="020F0502020204030204" pitchFamily="34" charset="0"/>
              </a:rPr>
              <a:t>从一个</a:t>
            </a:r>
            <a:r>
              <a:rPr lang="en-US" altLang="zh-CN" sz="32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RIL</a:t>
            </a:r>
            <a:r>
              <a:rPr lang="zh-CN" altLang="en-US" sz="3200" b="1" dirty="0" smtClean="0">
                <a:solidFill>
                  <a:srgbClr val="C00000"/>
                </a:solidFill>
                <a:latin typeface="Calibri" panose="020F0502020204030204" pitchFamily="34" charset="0"/>
                <a:ea typeface="黑体" pitchFamily="49" charset="-122"/>
                <a:cs typeface="Calibri" panose="020F0502020204030204" pitchFamily="34" charset="0"/>
              </a:rPr>
              <a:t>群体衍生一个永久</a:t>
            </a:r>
            <a:r>
              <a:rPr lang="en-US" altLang="zh-CN" sz="32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F</a:t>
            </a:r>
            <a:r>
              <a:rPr lang="en-US" altLang="zh-CN" sz="3200" b="1" baseline="-2500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zh-CN" altLang="en-US" sz="3200" b="1" dirty="0" smtClean="0">
                <a:solidFill>
                  <a:srgbClr val="C00000"/>
                </a:solidFill>
                <a:latin typeface="Calibri" panose="020F0502020204030204" pitchFamily="34" charset="0"/>
                <a:ea typeface="黑体" pitchFamily="49" charset="-122"/>
                <a:cs typeface="Calibri" panose="020F0502020204030204" pitchFamily="34" charset="0"/>
              </a:rPr>
              <a:t>群体</a:t>
            </a:r>
            <a:endParaRPr lang="zh-CN" altLang="en-US" sz="3200" b="1" dirty="0">
              <a:solidFill>
                <a:srgbClr val="C00000"/>
              </a:solidFill>
              <a:latin typeface="Calibri" panose="020F0502020204030204" pitchFamily="34" charset="0"/>
              <a:cs typeface="Calibri" panose="020F0502020204030204" pitchFamily="34" charset="0"/>
            </a:endParaRPr>
          </a:p>
        </p:txBody>
      </p:sp>
      <p:grpSp>
        <p:nvGrpSpPr>
          <p:cNvPr id="53" name="组合 52"/>
          <p:cNvGrpSpPr/>
          <p:nvPr/>
        </p:nvGrpSpPr>
        <p:grpSpPr>
          <a:xfrm>
            <a:off x="4871864" y="1124744"/>
            <a:ext cx="5853401" cy="4896431"/>
            <a:chOff x="3282141" y="1124744"/>
            <a:chExt cx="5853401" cy="4896431"/>
          </a:xfrm>
        </p:grpSpPr>
        <p:sp>
          <p:nvSpPr>
            <p:cNvPr id="5" name="矩形 4"/>
            <p:cNvSpPr>
              <a:spLocks noChangeArrowheads="1"/>
            </p:cNvSpPr>
            <p:nvPr/>
          </p:nvSpPr>
          <p:spPr bwMode="auto">
            <a:xfrm>
              <a:off x="5015881" y="3068960"/>
              <a:ext cx="2448000" cy="3600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defRPr/>
              </a:pPr>
              <a:r>
                <a:rPr lang="en-US" altLang="zh-CN" sz="2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294 RILs</a:t>
              </a:r>
              <a:endParaRPr lang="zh-CN" altLang="en-US" sz="2000" dirty="0">
                <a:solidFill>
                  <a:prstClr val="black"/>
                </a:solidFill>
                <a:latin typeface="Calibri" panose="020F0502020204030204" pitchFamily="34" charset="0"/>
                <a:ea typeface="黑体" pitchFamily="2" charset="-122"/>
                <a:cs typeface="Calibri" panose="020F0502020204030204" pitchFamily="34" charset="0"/>
              </a:endParaRPr>
            </a:p>
          </p:txBody>
        </p:sp>
        <p:cxnSp>
          <p:nvCxnSpPr>
            <p:cNvPr id="6" name="直接箭头连接符 18"/>
            <p:cNvCxnSpPr>
              <a:cxnSpLocks noChangeShapeType="1"/>
            </p:cNvCxnSpPr>
            <p:nvPr/>
          </p:nvCxnSpPr>
          <p:spPr bwMode="auto">
            <a:xfrm>
              <a:off x="6240016" y="2360622"/>
              <a:ext cx="13311" cy="687985"/>
            </a:xfrm>
            <a:prstGeom prst="straightConnector1">
              <a:avLst/>
            </a:prstGeom>
            <a:noFill/>
            <a:ln w="28575" algn="ctr">
              <a:solidFill>
                <a:schemeClr val="tx1"/>
              </a:solidFill>
              <a:round/>
              <a:headEnd/>
              <a:tailEnd type="arrow" w="med" len="med"/>
            </a:ln>
          </p:spPr>
        </p:cxnSp>
        <p:cxnSp>
          <p:nvCxnSpPr>
            <p:cNvPr id="7" name="直接箭头连接符 20"/>
            <p:cNvCxnSpPr>
              <a:cxnSpLocks noChangeShapeType="1"/>
            </p:cNvCxnSpPr>
            <p:nvPr/>
          </p:nvCxnSpPr>
          <p:spPr bwMode="auto">
            <a:xfrm flipH="1">
              <a:off x="6239494" y="3426222"/>
              <a:ext cx="522" cy="648000"/>
            </a:xfrm>
            <a:prstGeom prst="straightConnector1">
              <a:avLst/>
            </a:prstGeom>
            <a:noFill/>
            <a:ln w="28575" algn="ctr">
              <a:solidFill>
                <a:schemeClr val="tx1"/>
              </a:solidFill>
              <a:round/>
              <a:headEnd/>
              <a:tailEnd type="arrow" w="med" len="med"/>
            </a:ln>
          </p:spPr>
        </p:cxnSp>
        <p:sp>
          <p:nvSpPr>
            <p:cNvPr id="8" name="矩形 4"/>
            <p:cNvSpPr>
              <a:spLocks noChangeArrowheads="1"/>
            </p:cNvSpPr>
            <p:nvPr/>
          </p:nvSpPr>
          <p:spPr bwMode="auto">
            <a:xfrm>
              <a:off x="5015880" y="1124784"/>
              <a:ext cx="1212368" cy="3600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defRPr/>
              </a:pPr>
              <a:r>
                <a:rPr lang="zh-CN" altLang="en-US" sz="2000" dirty="0" smtClean="0">
                  <a:solidFill>
                    <a:prstClr val="black"/>
                  </a:solidFill>
                  <a:latin typeface="Calibri" panose="020F0502020204030204" pitchFamily="34" charset="0"/>
                  <a:ea typeface="黑体" pitchFamily="2" charset="-122"/>
                  <a:cs typeface="Calibri" panose="020F0502020204030204" pitchFamily="34" charset="0"/>
                </a:rPr>
                <a:t>自交系</a:t>
              </a:r>
              <a:r>
                <a:rPr lang="en-US" altLang="zh-CN" sz="2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A</a:t>
              </a:r>
              <a:endParaRPr lang="zh-CN" altLang="en-US" sz="2000" dirty="0">
                <a:solidFill>
                  <a:prstClr val="black"/>
                </a:solidFill>
                <a:latin typeface="Calibri" panose="020F0502020204030204" pitchFamily="34" charset="0"/>
                <a:ea typeface="黑体" pitchFamily="2" charset="-122"/>
                <a:cs typeface="Calibri" panose="020F0502020204030204" pitchFamily="34" charset="0"/>
              </a:endParaRPr>
            </a:p>
          </p:txBody>
        </p:sp>
        <p:sp>
          <p:nvSpPr>
            <p:cNvPr id="9" name="矩形 5"/>
            <p:cNvSpPr>
              <a:spLocks noChangeArrowheads="1"/>
            </p:cNvSpPr>
            <p:nvPr/>
          </p:nvSpPr>
          <p:spPr bwMode="auto">
            <a:xfrm>
              <a:off x="6300140" y="1124744"/>
              <a:ext cx="1152000" cy="3600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defRPr/>
              </a:pPr>
              <a:r>
                <a:rPr lang="zh-CN" altLang="en-US" sz="2000" dirty="0" smtClean="0">
                  <a:solidFill>
                    <a:prstClr val="black"/>
                  </a:solidFill>
                  <a:latin typeface="Calibri" panose="020F0502020204030204" pitchFamily="34" charset="0"/>
                  <a:ea typeface="黑体" pitchFamily="2" charset="-122"/>
                  <a:cs typeface="Calibri" panose="020F0502020204030204" pitchFamily="34" charset="0"/>
                </a:rPr>
                <a:t>自交系</a:t>
              </a:r>
              <a:r>
                <a:rPr lang="en-US" altLang="zh-CN" sz="2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B</a:t>
              </a:r>
              <a:endParaRPr lang="zh-CN" altLang="en-US" sz="2000" dirty="0">
                <a:solidFill>
                  <a:prstClr val="black"/>
                </a:solidFill>
                <a:latin typeface="Calibri" panose="020F0502020204030204" pitchFamily="34" charset="0"/>
                <a:ea typeface="黑体" pitchFamily="2" charset="-122"/>
                <a:cs typeface="Calibri" panose="020F0502020204030204" pitchFamily="34" charset="0"/>
              </a:endParaRPr>
            </a:p>
          </p:txBody>
        </p:sp>
        <p:sp>
          <p:nvSpPr>
            <p:cNvPr id="10" name="矩形 6"/>
            <p:cNvSpPr>
              <a:spLocks noChangeArrowheads="1"/>
            </p:cNvSpPr>
            <p:nvPr/>
          </p:nvSpPr>
          <p:spPr bwMode="auto">
            <a:xfrm>
              <a:off x="5015881" y="2060888"/>
              <a:ext cx="2448000" cy="3600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defRPr/>
              </a:pPr>
              <a:r>
                <a:rPr lang="zh-CN" altLang="en-US" sz="2000" dirty="0" smtClean="0">
                  <a:solidFill>
                    <a:prstClr val="black"/>
                  </a:solidFill>
                  <a:latin typeface="Calibri" panose="020F0502020204030204" pitchFamily="34" charset="0"/>
                  <a:ea typeface="黑体" pitchFamily="2" charset="-122"/>
                  <a:cs typeface="Calibri" panose="020F0502020204030204" pitchFamily="34" charset="0"/>
                </a:rPr>
                <a:t>商业杂交种</a:t>
              </a:r>
              <a:r>
                <a:rPr lang="en-US" altLang="zh-CN" sz="2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F1</a:t>
              </a:r>
              <a:endParaRPr lang="zh-CN" altLang="en-US" sz="2000" dirty="0">
                <a:solidFill>
                  <a:prstClr val="black"/>
                </a:solidFill>
                <a:latin typeface="Calibri" panose="020F0502020204030204" pitchFamily="34" charset="0"/>
                <a:ea typeface="黑体" pitchFamily="2" charset="-122"/>
                <a:cs typeface="Calibri" panose="020F0502020204030204" pitchFamily="34" charset="0"/>
              </a:endParaRPr>
            </a:p>
          </p:txBody>
        </p:sp>
        <p:sp>
          <p:nvSpPr>
            <p:cNvPr id="11" name="矩形 8"/>
            <p:cNvSpPr>
              <a:spLocks noChangeArrowheads="1"/>
            </p:cNvSpPr>
            <p:nvPr/>
          </p:nvSpPr>
          <p:spPr bwMode="auto">
            <a:xfrm>
              <a:off x="5015880" y="4077072"/>
              <a:ext cx="2436260" cy="3600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a:defRPr/>
              </a:pPr>
              <a:r>
                <a:rPr lang="zh-CN" altLang="en-US" sz="2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互交产生</a:t>
              </a:r>
              <a:r>
                <a:rPr lang="en-US" altLang="zh-CN" sz="20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441</a:t>
              </a:r>
              <a:r>
                <a:rPr lang="zh-CN" altLang="en-US" sz="2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个</a:t>
              </a:r>
              <a:r>
                <a:rPr lang="en-US" altLang="zh-CN" sz="20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F1</a:t>
              </a:r>
              <a:endParaRPr lang="zh-CN" altLang="en-US" sz="2000" dirty="0">
                <a:solidFill>
                  <a:prstClr val="black"/>
                </a:solidFill>
                <a:latin typeface="Calibri" panose="020F0502020204030204" pitchFamily="34" charset="0"/>
                <a:ea typeface="黑体" pitchFamily="2" charset="-122"/>
                <a:cs typeface="Calibri" panose="020F0502020204030204" pitchFamily="34" charset="0"/>
              </a:endParaRPr>
            </a:p>
          </p:txBody>
        </p:sp>
        <p:sp>
          <p:nvSpPr>
            <p:cNvPr id="14" name="TextBox 18"/>
            <p:cNvSpPr txBox="1">
              <a:spLocks noChangeArrowheads="1"/>
            </p:cNvSpPr>
            <p:nvPr/>
          </p:nvSpPr>
          <p:spPr bwMode="auto">
            <a:xfrm>
              <a:off x="7475649" y="3048905"/>
              <a:ext cx="1659893" cy="400110"/>
            </a:xfrm>
            <a:prstGeom prst="rect">
              <a:avLst/>
            </a:prstGeom>
            <a:noFill/>
            <a:ln w="9525">
              <a:noFill/>
              <a:miter lim="800000"/>
              <a:headEnd/>
              <a:tailEnd/>
            </a:ln>
          </p:spPr>
          <p:txBody>
            <a:bodyPr wrap="square">
              <a:spAutoFit/>
            </a:bodyPr>
            <a:lstStyle/>
            <a:p>
              <a:r>
                <a:rPr lang="zh-CN" altLang="en-US" sz="2000" dirty="0" smtClean="0">
                  <a:latin typeface="Calibri" panose="020F0502020204030204" pitchFamily="34" charset="0"/>
                  <a:ea typeface="黑体" pitchFamily="49" charset="-122"/>
                  <a:cs typeface="Calibri" panose="020F0502020204030204" pitchFamily="34" charset="0"/>
                </a:rPr>
                <a:t>基因型鉴定</a:t>
              </a:r>
              <a:endParaRPr lang="zh-CN" altLang="en-US" sz="2000" dirty="0">
                <a:latin typeface="Calibri" panose="020F0502020204030204" pitchFamily="34" charset="0"/>
                <a:ea typeface="黑体" pitchFamily="49" charset="-122"/>
                <a:cs typeface="Calibri" panose="020F0502020204030204" pitchFamily="34" charset="0"/>
              </a:endParaRPr>
            </a:p>
          </p:txBody>
        </p:sp>
        <p:sp>
          <p:nvSpPr>
            <p:cNvPr id="15" name="TextBox 20"/>
            <p:cNvSpPr txBox="1">
              <a:spLocks noChangeArrowheads="1"/>
            </p:cNvSpPr>
            <p:nvPr/>
          </p:nvSpPr>
          <p:spPr bwMode="auto">
            <a:xfrm>
              <a:off x="7451862" y="4077072"/>
              <a:ext cx="1676250" cy="400110"/>
            </a:xfrm>
            <a:prstGeom prst="rect">
              <a:avLst/>
            </a:prstGeom>
            <a:noFill/>
            <a:ln w="9525">
              <a:noFill/>
              <a:miter lim="800000"/>
              <a:headEnd/>
              <a:tailEnd/>
            </a:ln>
          </p:spPr>
          <p:txBody>
            <a:bodyPr wrap="square">
              <a:spAutoFit/>
            </a:bodyPr>
            <a:lstStyle/>
            <a:p>
              <a:r>
                <a:rPr lang="zh-CN" altLang="en-US" sz="2000" dirty="0" smtClean="0">
                  <a:latin typeface="Calibri" panose="020F0502020204030204" pitchFamily="34" charset="0"/>
                  <a:ea typeface="黑体" pitchFamily="49" charset="-122"/>
                  <a:cs typeface="Calibri" panose="020F0502020204030204" pitchFamily="34" charset="0"/>
                </a:rPr>
                <a:t>表型型</a:t>
              </a:r>
              <a:r>
                <a:rPr lang="zh-CN" altLang="en-US" sz="2000" dirty="0">
                  <a:latin typeface="Calibri" panose="020F0502020204030204" pitchFamily="34" charset="0"/>
                  <a:ea typeface="黑体" pitchFamily="49" charset="-122"/>
                  <a:cs typeface="Calibri" panose="020F0502020204030204" pitchFamily="34" charset="0"/>
                </a:rPr>
                <a:t>鉴定</a:t>
              </a:r>
            </a:p>
          </p:txBody>
        </p:sp>
        <p:cxnSp>
          <p:nvCxnSpPr>
            <p:cNvPr id="16" name="直接箭头连接符 15"/>
            <p:cNvCxnSpPr/>
            <p:nvPr/>
          </p:nvCxnSpPr>
          <p:spPr bwMode="auto">
            <a:xfrm>
              <a:off x="5622064" y="4437072"/>
              <a:ext cx="0" cy="57600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7" name="直接箭头连接符 16"/>
            <p:cNvCxnSpPr/>
            <p:nvPr/>
          </p:nvCxnSpPr>
          <p:spPr bwMode="auto">
            <a:xfrm>
              <a:off x="6018141" y="5519130"/>
              <a:ext cx="360000" cy="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8" name="矩形 8"/>
            <p:cNvSpPr>
              <a:spLocks noChangeArrowheads="1"/>
            </p:cNvSpPr>
            <p:nvPr/>
          </p:nvSpPr>
          <p:spPr bwMode="auto">
            <a:xfrm>
              <a:off x="3282141" y="5010710"/>
              <a:ext cx="2736000" cy="1008000"/>
            </a:xfrm>
            <a:prstGeom prst="rect">
              <a:avLst/>
            </a:prstGeom>
            <a:solidFill>
              <a:srgbClr val="FF66FF"/>
            </a:solidFill>
            <a:ln>
              <a:headEnd/>
              <a:tailEnd/>
            </a:ln>
          </p:spPr>
          <p:style>
            <a:lnRef idx="2">
              <a:schemeClr val="accent2"/>
            </a:lnRef>
            <a:fillRef idx="1">
              <a:schemeClr val="lt1"/>
            </a:fillRef>
            <a:effectRef idx="0">
              <a:schemeClr val="accent2"/>
            </a:effectRef>
            <a:fontRef idx="minor">
              <a:schemeClr val="dk1"/>
            </a:fontRef>
          </p:style>
          <p:txBody>
            <a:bodyPr/>
            <a:lstStyle/>
            <a:p>
              <a:pPr algn="ctr">
                <a:defRPr/>
              </a:pPr>
              <a:r>
                <a:rPr lang="zh-CN" altLang="en-US" sz="2000" dirty="0" smtClean="0">
                  <a:solidFill>
                    <a:schemeClr val="tx1"/>
                  </a:solidFill>
                  <a:latin typeface="Calibri" panose="020F0502020204030204" pitchFamily="34" charset="0"/>
                  <a:ea typeface="黑体" pitchFamily="2" charset="-122"/>
                  <a:cs typeface="Calibri" panose="020F0502020204030204" pitchFamily="34" charset="0"/>
                </a:rPr>
                <a:t>用</a:t>
              </a:r>
              <a:r>
                <a:rPr lang="en-US" altLang="zh-CN" sz="20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294</a:t>
              </a:r>
              <a:r>
                <a:rPr lang="zh-CN" altLang="en-US" sz="2000" dirty="0" smtClean="0">
                  <a:solidFill>
                    <a:schemeClr val="tx1"/>
                  </a:solidFill>
                  <a:latin typeface="Calibri" panose="020F0502020204030204" pitchFamily="34" charset="0"/>
                  <a:ea typeface="黑体" pitchFamily="2" charset="-122"/>
                  <a:cs typeface="Calibri" panose="020F0502020204030204" pitchFamily="34" charset="0"/>
                </a:rPr>
                <a:t>个</a:t>
              </a:r>
              <a:r>
                <a:rPr lang="zh-CN" altLang="en-US" sz="2000" dirty="0">
                  <a:solidFill>
                    <a:schemeClr val="tx1"/>
                  </a:solidFill>
                  <a:latin typeface="Calibri" panose="020F0502020204030204" pitchFamily="34" charset="0"/>
                  <a:ea typeface="黑体" pitchFamily="2" charset="-122"/>
                  <a:cs typeface="Calibri" panose="020F0502020204030204" pitchFamily="34" charset="0"/>
                </a:rPr>
                <a:t>做</a:t>
              </a:r>
              <a:r>
                <a:rPr lang="zh-CN" altLang="en-US" sz="2000" dirty="0" smtClean="0">
                  <a:solidFill>
                    <a:schemeClr val="tx1"/>
                  </a:solidFill>
                  <a:latin typeface="Calibri" panose="020F0502020204030204" pitchFamily="34" charset="0"/>
                  <a:ea typeface="黑体" pitchFamily="2" charset="-122"/>
                  <a:cs typeface="Calibri" panose="020F0502020204030204" pitchFamily="34" charset="0"/>
                </a:rPr>
                <a:t>训练集</a:t>
              </a:r>
              <a:endParaRPr lang="en-US" altLang="zh-CN" sz="200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defRPr/>
              </a:pPr>
              <a:r>
                <a:rPr lang="zh-CN" altLang="en-US" sz="2000" dirty="0" smtClean="0">
                  <a:solidFill>
                    <a:schemeClr val="tx1"/>
                  </a:solidFill>
                  <a:latin typeface="Calibri" panose="020F0502020204030204" pitchFamily="34" charset="0"/>
                  <a:ea typeface="黑体" pitchFamily="2" charset="-122"/>
                  <a:cs typeface="Calibri" panose="020F0502020204030204" pitchFamily="34" charset="0"/>
                </a:rPr>
                <a:t>用</a:t>
              </a:r>
              <a:r>
                <a:rPr lang="en-US" altLang="zh-CN" sz="2000" dirty="0">
                  <a:solidFill>
                    <a:schemeClr val="tx1"/>
                  </a:solidFill>
                  <a:latin typeface="Calibri" panose="020F0502020204030204" pitchFamily="34" charset="0"/>
                  <a:ea typeface="Calibri" panose="020F0502020204030204" pitchFamily="34" charset="0"/>
                  <a:cs typeface="Calibri" panose="020F0502020204030204" pitchFamily="34" charset="0"/>
                </a:rPr>
                <a:t>147</a:t>
              </a:r>
              <a:r>
                <a:rPr lang="zh-CN" altLang="en-US" sz="2000" dirty="0">
                  <a:solidFill>
                    <a:schemeClr val="tx1"/>
                  </a:solidFill>
                  <a:latin typeface="Calibri" panose="020F0502020204030204" pitchFamily="34" charset="0"/>
                  <a:ea typeface="黑体" pitchFamily="2" charset="-122"/>
                  <a:cs typeface="Calibri" panose="020F0502020204030204" pitchFamily="34" charset="0"/>
                </a:rPr>
                <a:t>个做验证</a:t>
              </a:r>
              <a:r>
                <a:rPr lang="zh-CN" altLang="en-US" sz="2000" dirty="0" smtClean="0">
                  <a:solidFill>
                    <a:schemeClr val="tx1"/>
                  </a:solidFill>
                  <a:latin typeface="Calibri" panose="020F0502020204030204" pitchFamily="34" charset="0"/>
                  <a:ea typeface="黑体" pitchFamily="2" charset="-122"/>
                  <a:cs typeface="Calibri" panose="020F0502020204030204" pitchFamily="34" charset="0"/>
                </a:rPr>
                <a:t>集</a:t>
              </a:r>
              <a:endParaRPr lang="en-US" altLang="zh-CN" sz="200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defRPr/>
              </a:pPr>
              <a:r>
                <a:rPr lang="zh-CN" altLang="en-US" sz="2000" dirty="0" smtClean="0">
                  <a:solidFill>
                    <a:schemeClr val="tx1"/>
                  </a:solidFill>
                  <a:latin typeface="Calibri" panose="020F0502020204030204" pitchFamily="34" charset="0"/>
                  <a:ea typeface="黑体" pitchFamily="2" charset="-122"/>
                  <a:cs typeface="Calibri" panose="020F0502020204030204" pitchFamily="34" charset="0"/>
                </a:rPr>
                <a:t>建立适宜预测模型</a:t>
              </a:r>
              <a:endParaRPr lang="zh-CN" altLang="en-US" sz="2000" dirty="0">
                <a:solidFill>
                  <a:schemeClr val="tx1"/>
                </a:solidFill>
                <a:latin typeface="Calibri" panose="020F0502020204030204" pitchFamily="34" charset="0"/>
                <a:ea typeface="黑体" pitchFamily="2" charset="-122"/>
                <a:cs typeface="Calibri" panose="020F0502020204030204" pitchFamily="34" charset="0"/>
              </a:endParaRPr>
            </a:p>
          </p:txBody>
        </p:sp>
        <p:sp>
          <p:nvSpPr>
            <p:cNvPr id="19" name="矩形 8"/>
            <p:cNvSpPr>
              <a:spLocks noChangeArrowheads="1"/>
            </p:cNvSpPr>
            <p:nvPr/>
          </p:nvSpPr>
          <p:spPr bwMode="auto">
            <a:xfrm>
              <a:off x="6384032" y="5013176"/>
              <a:ext cx="2736000" cy="1007999"/>
            </a:xfrm>
            <a:prstGeom prst="rect">
              <a:avLst/>
            </a:prstGeom>
            <a:solidFill>
              <a:srgbClr val="FF66FF"/>
            </a:solidFill>
            <a:ln>
              <a:headEnd/>
              <a:tailEnd/>
            </a:ln>
          </p:spPr>
          <p:style>
            <a:lnRef idx="2">
              <a:schemeClr val="accent2"/>
            </a:lnRef>
            <a:fillRef idx="1">
              <a:schemeClr val="lt1"/>
            </a:fillRef>
            <a:effectRef idx="0">
              <a:schemeClr val="accent2"/>
            </a:effectRef>
            <a:fontRef idx="minor">
              <a:schemeClr val="dk1"/>
            </a:fontRef>
          </p:style>
          <p:txBody>
            <a:bodyPr anchor="ctr" anchorCtr="0"/>
            <a:lstStyle/>
            <a:p>
              <a:pPr algn="ctr">
                <a:defRPr/>
              </a:pPr>
              <a:r>
                <a:rPr lang="zh-CN" altLang="en-US" sz="2000" dirty="0" smtClean="0">
                  <a:solidFill>
                    <a:schemeClr val="tx1"/>
                  </a:solidFill>
                  <a:latin typeface="Calibri" panose="020F0502020204030204" pitchFamily="34" charset="0"/>
                  <a:ea typeface="黑体" pitchFamily="2" charset="-122"/>
                  <a:cs typeface="Calibri" panose="020F0502020204030204" pitchFamily="34" charset="0"/>
                </a:rPr>
                <a:t>预测剩余</a:t>
              </a:r>
              <a:r>
                <a:rPr lang="en-US" altLang="zh-CN" sz="2000" b="1" dirty="0" smtClean="0">
                  <a:solidFill>
                    <a:srgbClr val="FFFF00"/>
                  </a:solidFill>
                  <a:latin typeface="Calibri" panose="020F0502020204030204" pitchFamily="34" charset="0"/>
                  <a:ea typeface="Calibri" panose="020F0502020204030204" pitchFamily="34" charset="0"/>
                  <a:cs typeface="Calibri" panose="020F0502020204030204" pitchFamily="34" charset="0"/>
                </a:rPr>
                <a:t>42630</a:t>
              </a:r>
              <a:r>
                <a:rPr lang="zh-CN" altLang="en-US" sz="2000" dirty="0" smtClean="0">
                  <a:solidFill>
                    <a:schemeClr val="tx1"/>
                  </a:solidFill>
                  <a:latin typeface="Calibri" panose="020F0502020204030204" pitchFamily="34" charset="0"/>
                  <a:ea typeface="黑体" pitchFamily="2" charset="-122"/>
                  <a:cs typeface="Calibri" panose="020F0502020204030204" pitchFamily="34" charset="0"/>
                </a:rPr>
                <a:t>个杂交组合的表现，根据预测结果做下一阶段测试</a:t>
              </a:r>
              <a:endParaRPr lang="zh-CN" altLang="en-US" sz="2000" dirty="0">
                <a:solidFill>
                  <a:schemeClr val="tx1"/>
                </a:solidFill>
                <a:latin typeface="Calibri" panose="020F0502020204030204" pitchFamily="34" charset="0"/>
                <a:ea typeface="黑体" pitchFamily="2" charset="-122"/>
                <a:cs typeface="Calibri" panose="020F0502020204030204" pitchFamily="34" charset="0"/>
              </a:endParaRPr>
            </a:p>
          </p:txBody>
        </p:sp>
        <p:sp>
          <p:nvSpPr>
            <p:cNvPr id="20" name="TextBox 18"/>
            <p:cNvSpPr txBox="1">
              <a:spLocks noChangeArrowheads="1"/>
            </p:cNvSpPr>
            <p:nvPr/>
          </p:nvSpPr>
          <p:spPr bwMode="auto">
            <a:xfrm>
              <a:off x="6228248" y="2527147"/>
              <a:ext cx="2285441" cy="400110"/>
            </a:xfrm>
            <a:prstGeom prst="rect">
              <a:avLst/>
            </a:prstGeom>
            <a:noFill/>
            <a:ln w="9525">
              <a:noFill/>
              <a:miter lim="800000"/>
              <a:headEnd/>
              <a:tailEnd/>
            </a:ln>
          </p:spPr>
          <p:txBody>
            <a:bodyPr wrap="square">
              <a:spAutoFit/>
            </a:bodyPr>
            <a:lstStyle/>
            <a:p>
              <a:r>
                <a:rPr lang="zh-CN" altLang="en-US" sz="2000" dirty="0" smtClean="0">
                  <a:latin typeface="Calibri" panose="020F0502020204030204" pitchFamily="34" charset="0"/>
                  <a:ea typeface="黑体" pitchFamily="49" charset="-122"/>
                  <a:cs typeface="Calibri" panose="020F0502020204030204" pitchFamily="34" charset="0"/>
                </a:rPr>
                <a:t>自</a:t>
              </a:r>
              <a:r>
                <a:rPr lang="en-US" altLang="zh-CN" sz="2000" dirty="0" smtClean="0">
                  <a:latin typeface="Calibri" panose="020F0502020204030204" pitchFamily="34" charset="0"/>
                  <a:ea typeface="Calibri" panose="020F0502020204030204" pitchFamily="34" charset="0"/>
                  <a:cs typeface="Calibri" panose="020F0502020204030204" pitchFamily="34" charset="0"/>
                </a:rPr>
                <a:t>F2</a:t>
              </a:r>
              <a:r>
                <a:rPr lang="zh-CN" altLang="en-US" sz="2000" dirty="0" smtClean="0">
                  <a:latin typeface="Calibri" panose="020F0502020204030204" pitchFamily="34" charset="0"/>
                  <a:ea typeface="黑体" pitchFamily="49" charset="-122"/>
                  <a:cs typeface="Calibri" panose="020F0502020204030204" pitchFamily="34" charset="0"/>
                </a:rPr>
                <a:t>代开始单粒传</a:t>
              </a:r>
              <a:endParaRPr lang="zh-CN" altLang="en-US" sz="2000" dirty="0">
                <a:latin typeface="Calibri" panose="020F0502020204030204" pitchFamily="34" charset="0"/>
                <a:ea typeface="黑体" pitchFamily="49" charset="-122"/>
                <a:cs typeface="Calibri" panose="020F0502020204030204" pitchFamily="34" charset="0"/>
              </a:endParaRPr>
            </a:p>
          </p:txBody>
        </p:sp>
        <p:cxnSp>
          <p:nvCxnSpPr>
            <p:cNvPr id="49" name="直接箭头连接符 48"/>
            <p:cNvCxnSpPr/>
            <p:nvPr/>
          </p:nvCxnSpPr>
          <p:spPr bwMode="auto">
            <a:xfrm>
              <a:off x="5735960" y="1483687"/>
              <a:ext cx="0" cy="57600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0" name="直接箭头连接符 49"/>
            <p:cNvCxnSpPr/>
            <p:nvPr/>
          </p:nvCxnSpPr>
          <p:spPr bwMode="auto">
            <a:xfrm>
              <a:off x="6960096" y="1491445"/>
              <a:ext cx="0" cy="57600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2" name="直接箭头连接符 51"/>
            <p:cNvCxnSpPr/>
            <p:nvPr/>
          </p:nvCxnSpPr>
          <p:spPr bwMode="auto">
            <a:xfrm>
              <a:off x="6827019" y="4437072"/>
              <a:ext cx="0" cy="57600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805531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1295402" y="620688"/>
            <a:ext cx="9601196" cy="1303867"/>
          </a:xfrm>
        </p:spPr>
        <p:txBody>
          <a:bodyPr>
            <a:normAutofit fontScale="90000"/>
          </a:bodyPr>
          <a:lstStyle/>
          <a:p>
            <a:r>
              <a:rPr lang="zh-CN" altLang="zh-CN" sz="3600" b="1" dirty="0">
                <a:solidFill>
                  <a:srgbClr val="C00000"/>
                </a:solidFill>
                <a:latin typeface="Calibri" panose="020F0502020204030204" pitchFamily="34" charset="0"/>
                <a:ea typeface="黑体" panose="02010609060101010101" pitchFamily="49" charset="-122"/>
                <a:cs typeface="Times New Roman" panose="02020603050405020304" pitchFamily="18" charset="0"/>
              </a:rPr>
              <a:t>四种预测方法</a:t>
            </a:r>
            <a:r>
              <a:rPr lang="en-US" altLang="zh-CN" sz="3600" b="1" dirty="0">
                <a:solidFill>
                  <a:srgbClr val="C00000"/>
                </a:solidFill>
                <a:latin typeface="Calibri" panose="020F0502020204030204" pitchFamily="34" charset="0"/>
                <a:ea typeface="黑体" panose="02010609060101010101" pitchFamily="49" charset="-122"/>
                <a:cs typeface="Times New Roman" panose="02020603050405020304" pitchFamily="18" charset="0"/>
              </a:rPr>
              <a:t>ILP, GWP, BV</a:t>
            </a:r>
            <a:r>
              <a:rPr lang="zh-CN" altLang="zh-CN" sz="3600" b="1" dirty="0">
                <a:solidFill>
                  <a:srgbClr val="C00000"/>
                </a:solidFill>
                <a:latin typeface="Calibri" panose="020F0502020204030204" pitchFamily="34" charset="0"/>
                <a:ea typeface="黑体" panose="02010609060101010101" pitchFamily="49" charset="-122"/>
                <a:cs typeface="Times New Roman" panose="02020603050405020304" pitchFamily="18" charset="0"/>
              </a:rPr>
              <a:t>和</a:t>
            </a:r>
            <a:r>
              <a:rPr lang="en-US" altLang="zh-CN" sz="3600" b="1" dirty="0">
                <a:solidFill>
                  <a:srgbClr val="C00000"/>
                </a:solidFill>
                <a:latin typeface="Calibri" panose="020F0502020204030204" pitchFamily="34" charset="0"/>
                <a:ea typeface="黑体" panose="02010609060101010101" pitchFamily="49" charset="-122"/>
                <a:cs typeface="Times New Roman" panose="02020603050405020304" pitchFamily="18" charset="0"/>
              </a:rPr>
              <a:t>BV+GWP</a:t>
            </a:r>
            <a:r>
              <a:rPr lang="zh-CN" altLang="zh-CN" sz="3600" b="1" dirty="0">
                <a:solidFill>
                  <a:srgbClr val="C00000"/>
                </a:solidFill>
                <a:latin typeface="Calibri" panose="020F0502020204030204" pitchFamily="34" charset="0"/>
                <a:ea typeface="黑体" panose="02010609060101010101" pitchFamily="49" charset="-122"/>
                <a:cs typeface="Times New Roman" panose="02020603050405020304" pitchFamily="18" charset="0"/>
              </a:rPr>
              <a:t>得到的预测值与真实值之间决定系数与性状遗传力的关系</a:t>
            </a:r>
            <a:r>
              <a:rPr lang="en-US" altLang="zh-CN" sz="3600" b="1" dirty="0">
                <a:solidFill>
                  <a:srgbClr val="C00000"/>
                </a:solidFill>
                <a:latin typeface="Calibri" panose="020F0502020204030204" pitchFamily="34" charset="0"/>
                <a:ea typeface="黑体" panose="02010609060101010101" pitchFamily="49" charset="-122"/>
                <a:cs typeface="Times New Roman" panose="02020603050405020304" pitchFamily="18" charset="0"/>
              </a:rPr>
              <a:t/>
            </a:r>
            <a:br>
              <a:rPr lang="en-US" altLang="zh-CN" sz="3600" b="1" dirty="0">
                <a:solidFill>
                  <a:srgbClr val="C00000"/>
                </a:solidFill>
                <a:latin typeface="Calibri" panose="020F0502020204030204" pitchFamily="34" charset="0"/>
                <a:ea typeface="黑体" panose="02010609060101010101" pitchFamily="49" charset="-122"/>
                <a:cs typeface="Times New Roman" panose="02020603050405020304" pitchFamily="18" charset="0"/>
              </a:rPr>
            </a:br>
            <a:r>
              <a:rPr lang="zh-CN" altLang="en-US" sz="2400" dirty="0">
                <a:solidFill>
                  <a:srgbClr val="3333FF"/>
                </a:solidFill>
                <a:latin typeface="Calibri" panose="020F0502020204030204" pitchFamily="34" charset="0"/>
                <a:ea typeface="黑体" panose="02010609060101010101" pitchFamily="49" charset="-122"/>
                <a:cs typeface="Times New Roman" panose="02020603050405020304" pitchFamily="18" charset="0"/>
              </a:rPr>
              <a:t>（</a:t>
            </a:r>
            <a:r>
              <a:rPr lang="zh-CN" altLang="zh-CN" sz="2400" dirty="0">
                <a:solidFill>
                  <a:srgbClr val="3333FF"/>
                </a:solidFill>
                <a:latin typeface="Calibri" panose="020F0502020204030204" pitchFamily="34" charset="0"/>
                <a:ea typeface="黑体" panose="02010609060101010101" pitchFamily="49" charset="-122"/>
                <a:cs typeface="Times New Roman" panose="02020603050405020304" pitchFamily="18" charset="0"/>
              </a:rPr>
              <a:t>柱形图为决定系数</a:t>
            </a:r>
            <a:r>
              <a:rPr lang="en-US" altLang="zh-CN" sz="2400" dirty="0">
                <a:solidFill>
                  <a:srgbClr val="3333FF"/>
                </a:solidFill>
                <a:latin typeface="Calibri" panose="020F0502020204030204" pitchFamily="34" charset="0"/>
                <a:ea typeface="黑体" panose="02010609060101010101" pitchFamily="49" charset="-122"/>
                <a:cs typeface="Times New Roman" panose="02020603050405020304" pitchFamily="18" charset="0"/>
              </a:rPr>
              <a:t>, </a:t>
            </a:r>
            <a:r>
              <a:rPr lang="zh-CN" altLang="zh-CN" sz="2400" dirty="0">
                <a:solidFill>
                  <a:srgbClr val="3333FF"/>
                </a:solidFill>
                <a:latin typeface="Calibri" panose="020F0502020204030204" pitchFamily="34" charset="0"/>
                <a:ea typeface="黑体" panose="02010609060101010101" pitchFamily="49" charset="-122"/>
                <a:cs typeface="Times New Roman" panose="02020603050405020304" pitchFamily="18" charset="0"/>
              </a:rPr>
              <a:t>点线图为性状的广义和狭义</a:t>
            </a:r>
            <a:r>
              <a:rPr lang="zh-CN" altLang="zh-CN" sz="2400" dirty="0" smtClean="0">
                <a:solidFill>
                  <a:srgbClr val="3333FF"/>
                </a:solidFill>
                <a:latin typeface="Calibri" panose="020F0502020204030204" pitchFamily="34" charset="0"/>
                <a:ea typeface="黑体" panose="02010609060101010101" pitchFamily="49" charset="-122"/>
                <a:cs typeface="Times New Roman" panose="02020603050405020304" pitchFamily="18" charset="0"/>
              </a:rPr>
              <a:t>遗传力</a:t>
            </a:r>
            <a:r>
              <a:rPr lang="zh-CN" altLang="en-US" sz="2400" dirty="0" smtClean="0">
                <a:solidFill>
                  <a:srgbClr val="3333FF"/>
                </a:solidFill>
                <a:latin typeface="Calibri" panose="020F0502020204030204" pitchFamily="34" charset="0"/>
                <a:ea typeface="黑体" panose="02010609060101010101" pitchFamily="49" charset="-122"/>
                <a:cs typeface="Times New Roman" panose="02020603050405020304" pitchFamily="18" charset="0"/>
              </a:rPr>
              <a:t>）</a:t>
            </a:r>
            <a:endParaRPr lang="en-US" altLang="zh-CN" sz="2400" dirty="0">
              <a:solidFill>
                <a:srgbClr val="3333FF"/>
              </a:solidFill>
              <a:latin typeface="Calibri" panose="020F0502020204030204" pitchFamily="34" charset="0"/>
              <a:ea typeface="黑体" panose="02010609060101010101" pitchFamily="49" charset="-122"/>
              <a:cs typeface="Times New Roman" panose="02020603050405020304" pitchFamily="18" charset="0"/>
            </a:endParaRPr>
          </a:p>
        </p:txBody>
      </p:sp>
      <p:pic>
        <p:nvPicPr>
          <p:cNvPr id="5" name="图片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544" y="1981285"/>
            <a:ext cx="8280920" cy="4256027"/>
          </a:xfrm>
          <a:prstGeom prst="rect">
            <a:avLst/>
          </a:prstGeom>
          <a:noFill/>
          <a:ln>
            <a:noFill/>
          </a:ln>
        </p:spPr>
      </p:pic>
    </p:spTree>
    <p:extLst>
      <p:ext uri="{BB962C8B-B14F-4D97-AF65-F5344CB8AC3E}">
        <p14:creationId xmlns:p14="http://schemas.microsoft.com/office/powerpoint/2010/main" val="31355770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24025" y="692695"/>
            <a:ext cx="8743950" cy="792089"/>
          </a:xfrm>
        </p:spPr>
        <p:txBody>
          <a:bodyPr>
            <a:normAutofit/>
          </a:bodyPr>
          <a:lstStyle/>
          <a:p>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是否</a:t>
            </a:r>
            <a:r>
              <a:rPr lang="zh-CN" altLang="en-US" sz="3600"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存在超过</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原始</a:t>
            </a:r>
            <a:r>
              <a:rPr lang="en-US" altLang="zh-C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F</a:t>
            </a:r>
            <a:r>
              <a:rPr lang="en-US" altLang="zh-CN" sz="36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1</a:t>
            </a:r>
            <a:r>
              <a:rPr lang="zh-CN" altLang="en-US" sz="3600" b="1" dirty="0">
                <a:solidFill>
                  <a:srgbClr val="C00000"/>
                </a:solidFill>
                <a:latin typeface="Calibri" panose="020F0502020204030204" pitchFamily="34" charset="0"/>
                <a:ea typeface="黑体" panose="02010609060101010101" pitchFamily="49" charset="-122"/>
                <a:cs typeface="Calibri" panose="020F0502020204030204" pitchFamily="34" charset="0"/>
              </a:rPr>
              <a:t>的组合？</a:t>
            </a:r>
            <a:endParaRPr lang="zh-CN" altLang="en-US" sz="3600" b="1" dirty="0">
              <a:solidFill>
                <a:srgbClr val="C00000"/>
              </a:solidFill>
              <a:latin typeface="Calibri" panose="020F0502020204030204" pitchFamily="34" charset="0"/>
              <a:cs typeface="Calibri" panose="020F0502020204030204"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3537351305"/>
              </p:ext>
            </p:extLst>
          </p:nvPr>
        </p:nvGraphicFramePr>
        <p:xfrm>
          <a:off x="710765" y="1556792"/>
          <a:ext cx="10770469" cy="4449600"/>
        </p:xfrm>
        <a:graphic>
          <a:graphicData uri="http://schemas.openxmlformats.org/drawingml/2006/table">
            <a:tbl>
              <a:tblPr/>
              <a:tblGrid>
                <a:gridCol w="2443408">
                  <a:extLst>
                    <a:ext uri="{9D8B030D-6E8A-4147-A177-3AD203B41FA5}">
                      <a16:colId xmlns:a16="http://schemas.microsoft.com/office/drawing/2014/main" val="20000"/>
                    </a:ext>
                  </a:extLst>
                </a:gridCol>
                <a:gridCol w="2080266">
                  <a:extLst>
                    <a:ext uri="{9D8B030D-6E8A-4147-A177-3AD203B41FA5}">
                      <a16:colId xmlns:a16="http://schemas.microsoft.com/office/drawing/2014/main" val="20001"/>
                    </a:ext>
                  </a:extLst>
                </a:gridCol>
                <a:gridCol w="1405288">
                  <a:extLst>
                    <a:ext uri="{9D8B030D-6E8A-4147-A177-3AD203B41FA5}">
                      <a16:colId xmlns:a16="http://schemas.microsoft.com/office/drawing/2014/main" val="20002"/>
                    </a:ext>
                  </a:extLst>
                </a:gridCol>
                <a:gridCol w="2271562">
                  <a:extLst>
                    <a:ext uri="{9D8B030D-6E8A-4147-A177-3AD203B41FA5}">
                      <a16:colId xmlns:a16="http://schemas.microsoft.com/office/drawing/2014/main" val="20003"/>
                    </a:ext>
                  </a:extLst>
                </a:gridCol>
                <a:gridCol w="2569945">
                  <a:extLst>
                    <a:ext uri="{9D8B030D-6E8A-4147-A177-3AD203B41FA5}">
                      <a16:colId xmlns:a16="http://schemas.microsoft.com/office/drawing/2014/main" val="20004"/>
                    </a:ext>
                  </a:extLst>
                </a:gridCol>
              </a:tblGrid>
              <a:tr h="463275">
                <a:tc>
                  <a:txBody>
                    <a:bodyPr/>
                    <a:lstStyle/>
                    <a:p>
                      <a:pPr algn="ctr">
                        <a:lnSpc>
                          <a:spcPct val="100000"/>
                        </a:lnSpc>
                        <a:spcAft>
                          <a:spcPts val="0"/>
                        </a:spcAft>
                      </a:pPr>
                      <a:r>
                        <a:rPr lang="en-US" sz="2000" b="1" kern="100" dirty="0">
                          <a:solidFill>
                            <a:srgbClr val="3333FF"/>
                          </a:solidFill>
                          <a:latin typeface="Calibri" panose="020F0502020204030204" pitchFamily="34" charset="0"/>
                          <a:ea typeface="宋体"/>
                          <a:cs typeface="Times New Roman"/>
                        </a:rPr>
                        <a:t>Trait </a:t>
                      </a:r>
                      <a:endParaRPr lang="zh-CN" sz="2000" b="1" kern="100" dirty="0">
                        <a:solidFill>
                          <a:srgbClr val="3333FF"/>
                        </a:solidFill>
                        <a:latin typeface="Calibri" panose="020F0502020204030204" pitchFamily="34" charset="0"/>
                        <a:ea typeface="宋体"/>
                        <a:cs typeface="Times New Roman"/>
                      </a:endParaRPr>
                    </a:p>
                  </a:txBody>
                  <a:tcPr marL="36000" marR="36000" marT="36000" marB="3600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1" kern="100" dirty="0">
                          <a:solidFill>
                            <a:srgbClr val="3333FF"/>
                          </a:solidFill>
                          <a:latin typeface="Calibri" panose="020F0502020204030204" pitchFamily="34" charset="0"/>
                          <a:ea typeface="宋体"/>
                          <a:cs typeface="Times New Roman"/>
                        </a:rPr>
                        <a:t>Range of </a:t>
                      </a:r>
                      <a:r>
                        <a:rPr lang="en-US" sz="2000" b="1" kern="100" dirty="0" smtClean="0">
                          <a:solidFill>
                            <a:srgbClr val="3333FF"/>
                          </a:solidFill>
                          <a:latin typeface="Calibri" panose="020F0502020204030204" pitchFamily="34" charset="0"/>
                          <a:ea typeface="宋体"/>
                          <a:cs typeface="Times New Roman"/>
                        </a:rPr>
                        <a:t>untested </a:t>
                      </a:r>
                      <a:r>
                        <a:rPr lang="en-US" sz="2000" b="1" kern="100" dirty="0">
                          <a:solidFill>
                            <a:srgbClr val="3333FF"/>
                          </a:solidFill>
                          <a:latin typeface="Calibri" panose="020F0502020204030204" pitchFamily="34" charset="0"/>
                          <a:ea typeface="宋体"/>
                          <a:cs typeface="Times New Roman"/>
                        </a:rPr>
                        <a:t>F</a:t>
                      </a:r>
                      <a:r>
                        <a:rPr lang="en-US" sz="2000" b="1" kern="100" baseline="-25000" dirty="0">
                          <a:solidFill>
                            <a:srgbClr val="3333FF"/>
                          </a:solidFill>
                          <a:latin typeface="Calibri" panose="020F0502020204030204" pitchFamily="34" charset="0"/>
                          <a:ea typeface="宋体"/>
                          <a:cs typeface="Times New Roman"/>
                        </a:rPr>
                        <a:t>1</a:t>
                      </a:r>
                      <a:r>
                        <a:rPr lang="en-US" sz="2000" b="1" kern="100" dirty="0">
                          <a:solidFill>
                            <a:srgbClr val="3333FF"/>
                          </a:solidFill>
                          <a:latin typeface="Calibri" panose="020F0502020204030204" pitchFamily="34" charset="0"/>
                          <a:ea typeface="宋体"/>
                          <a:cs typeface="Times New Roman"/>
                        </a:rPr>
                        <a:t> hybrids</a:t>
                      </a:r>
                      <a:endParaRPr lang="zh-CN" sz="2000" b="1" kern="100" dirty="0">
                        <a:solidFill>
                          <a:srgbClr val="3333FF"/>
                        </a:solidFill>
                        <a:latin typeface="Calibri" panose="020F0502020204030204" pitchFamily="34" charset="0"/>
                        <a:ea typeface="宋体"/>
                        <a:cs typeface="Times New Roman"/>
                      </a:endParaRPr>
                    </a:p>
                  </a:txBody>
                  <a:tcPr marL="36000" marR="36000" marT="36000" marB="3600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altLang="zh-CN" sz="2000" b="1" kern="100" dirty="0" smtClean="0">
                          <a:solidFill>
                            <a:srgbClr val="3333FF"/>
                          </a:solidFill>
                          <a:latin typeface="Calibri" panose="020F0502020204030204" pitchFamily="34" charset="0"/>
                          <a:ea typeface="宋体"/>
                          <a:cs typeface="Times New Roman"/>
                        </a:rPr>
                        <a:t>O</a:t>
                      </a:r>
                      <a:r>
                        <a:rPr lang="en-US" sz="2000" b="1" kern="100" dirty="0" smtClean="0">
                          <a:solidFill>
                            <a:srgbClr val="3333FF"/>
                          </a:solidFill>
                          <a:latin typeface="Calibri" panose="020F0502020204030204" pitchFamily="34" charset="0"/>
                          <a:ea typeface="宋体"/>
                          <a:cs typeface="Times New Roman"/>
                        </a:rPr>
                        <a:t>riginal </a:t>
                      </a:r>
                      <a:r>
                        <a:rPr lang="en-US" sz="2000" b="1" kern="100" dirty="0">
                          <a:solidFill>
                            <a:srgbClr val="3333FF"/>
                          </a:solidFill>
                          <a:latin typeface="Calibri" panose="020F0502020204030204" pitchFamily="34" charset="0"/>
                          <a:ea typeface="宋体"/>
                          <a:cs typeface="Times New Roman"/>
                        </a:rPr>
                        <a:t>F</a:t>
                      </a:r>
                      <a:r>
                        <a:rPr lang="en-US" sz="2000" b="1" kern="100" baseline="-25000" dirty="0">
                          <a:solidFill>
                            <a:srgbClr val="3333FF"/>
                          </a:solidFill>
                          <a:latin typeface="Calibri" panose="020F0502020204030204" pitchFamily="34" charset="0"/>
                          <a:ea typeface="宋体"/>
                          <a:cs typeface="Times New Roman"/>
                        </a:rPr>
                        <a:t>1 </a:t>
                      </a:r>
                      <a:r>
                        <a:rPr lang="en-US" sz="2000" b="1" kern="100" dirty="0">
                          <a:solidFill>
                            <a:srgbClr val="3333FF"/>
                          </a:solidFill>
                          <a:latin typeface="Calibri" panose="020F0502020204030204" pitchFamily="34" charset="0"/>
                          <a:ea typeface="宋体"/>
                          <a:cs typeface="Times New Roman"/>
                        </a:rPr>
                        <a:t>hybrid</a:t>
                      </a:r>
                      <a:endParaRPr lang="zh-CN" sz="2000" b="1" kern="100" dirty="0">
                        <a:solidFill>
                          <a:srgbClr val="3333FF"/>
                        </a:solidFill>
                        <a:latin typeface="Calibri" panose="020F0502020204030204" pitchFamily="34" charset="0"/>
                        <a:ea typeface="宋体"/>
                        <a:cs typeface="Times New Roman"/>
                      </a:endParaRPr>
                    </a:p>
                  </a:txBody>
                  <a:tcPr marL="36000" marR="36000" marT="36000" marB="3600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1" kern="100" dirty="0">
                          <a:solidFill>
                            <a:srgbClr val="3333FF"/>
                          </a:solidFill>
                          <a:latin typeface="Calibri" panose="020F0502020204030204" pitchFamily="34" charset="0"/>
                          <a:ea typeface="宋体"/>
                          <a:cs typeface="Times New Roman"/>
                        </a:rPr>
                        <a:t>Number of superior F</a:t>
                      </a:r>
                      <a:r>
                        <a:rPr lang="en-US" sz="2000" b="1" kern="100" baseline="-25000" dirty="0">
                          <a:solidFill>
                            <a:srgbClr val="3333FF"/>
                          </a:solidFill>
                          <a:latin typeface="Calibri" panose="020F0502020204030204" pitchFamily="34" charset="0"/>
                          <a:ea typeface="宋体"/>
                          <a:cs typeface="Times New Roman"/>
                        </a:rPr>
                        <a:t>1</a:t>
                      </a:r>
                      <a:r>
                        <a:rPr lang="en-US" sz="2000" b="1" kern="100" dirty="0">
                          <a:solidFill>
                            <a:srgbClr val="3333FF"/>
                          </a:solidFill>
                          <a:latin typeface="Calibri" panose="020F0502020204030204" pitchFamily="34" charset="0"/>
                          <a:ea typeface="宋体"/>
                          <a:cs typeface="Times New Roman"/>
                        </a:rPr>
                        <a:t> </a:t>
                      </a:r>
                      <a:r>
                        <a:rPr lang="en-US" sz="2000" b="1" kern="100" dirty="0" smtClean="0">
                          <a:solidFill>
                            <a:srgbClr val="3333FF"/>
                          </a:solidFill>
                          <a:latin typeface="Calibri" panose="020F0502020204030204" pitchFamily="34" charset="0"/>
                          <a:ea typeface="宋体"/>
                          <a:cs typeface="Times New Roman"/>
                        </a:rPr>
                        <a:t>hybrids</a:t>
                      </a:r>
                      <a:endParaRPr lang="zh-CN" sz="2000" b="1" kern="100" dirty="0">
                        <a:solidFill>
                          <a:srgbClr val="3333FF"/>
                        </a:solidFill>
                        <a:latin typeface="Calibri" panose="020F0502020204030204" pitchFamily="34" charset="0"/>
                        <a:ea typeface="宋体"/>
                        <a:cs typeface="Times New Roman"/>
                      </a:endParaRPr>
                    </a:p>
                  </a:txBody>
                  <a:tcPr marL="36000" marR="36000" marT="36000" marB="3600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1" kern="100" dirty="0">
                          <a:solidFill>
                            <a:srgbClr val="3333FF"/>
                          </a:solidFill>
                          <a:latin typeface="Calibri" panose="020F0502020204030204" pitchFamily="34" charset="0"/>
                          <a:ea typeface="宋体"/>
                          <a:cs typeface="Times New Roman"/>
                        </a:rPr>
                        <a:t>Proportion of superior F</a:t>
                      </a:r>
                      <a:r>
                        <a:rPr lang="en-US" sz="2000" b="1" kern="100" baseline="-25000" dirty="0">
                          <a:solidFill>
                            <a:srgbClr val="3333FF"/>
                          </a:solidFill>
                          <a:latin typeface="Calibri" panose="020F0502020204030204" pitchFamily="34" charset="0"/>
                          <a:ea typeface="宋体"/>
                          <a:cs typeface="Times New Roman"/>
                        </a:rPr>
                        <a:t>1</a:t>
                      </a:r>
                      <a:r>
                        <a:rPr lang="en-US" sz="2000" b="1" kern="100" dirty="0">
                          <a:solidFill>
                            <a:srgbClr val="3333FF"/>
                          </a:solidFill>
                          <a:latin typeface="Calibri" panose="020F0502020204030204" pitchFamily="34" charset="0"/>
                          <a:ea typeface="宋体"/>
                          <a:cs typeface="Times New Roman"/>
                        </a:rPr>
                        <a:t> hybrids (%) </a:t>
                      </a:r>
                      <a:endParaRPr lang="zh-CN" sz="2000" b="1" kern="100" dirty="0">
                        <a:solidFill>
                          <a:srgbClr val="3333FF"/>
                        </a:solidFill>
                        <a:latin typeface="Calibri" panose="020F0502020204030204" pitchFamily="34" charset="0"/>
                        <a:ea typeface="宋体"/>
                        <a:cs typeface="Times New Roman"/>
                      </a:endParaRPr>
                    </a:p>
                  </a:txBody>
                  <a:tcPr marL="36000" marR="36000" marT="36000" marB="3600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56106">
                <a:tc>
                  <a:txBody>
                    <a:bodyPr/>
                    <a:lstStyle/>
                    <a:p>
                      <a:pPr algn="ctr">
                        <a:lnSpc>
                          <a:spcPct val="100000"/>
                        </a:lnSpc>
                        <a:spcAft>
                          <a:spcPts val="0"/>
                        </a:spcAft>
                      </a:pPr>
                      <a:r>
                        <a:rPr lang="en-US" sz="2000" b="1" kern="100" dirty="0">
                          <a:solidFill>
                            <a:schemeClr val="tx1"/>
                          </a:solidFill>
                          <a:latin typeface="Calibri" panose="020F0502020204030204" pitchFamily="34" charset="0"/>
                          <a:ea typeface="宋体"/>
                          <a:cs typeface="Times New Roman"/>
                        </a:rPr>
                        <a:t>Ear weight</a:t>
                      </a:r>
                      <a:endParaRPr lang="zh-CN" sz="2000" b="1"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6.3~9.2</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9.0</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33</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0.1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256106">
                <a:tc>
                  <a:txBody>
                    <a:bodyPr/>
                    <a:lstStyle/>
                    <a:p>
                      <a:pPr algn="ctr">
                        <a:lnSpc>
                          <a:spcPct val="100000"/>
                        </a:lnSpc>
                        <a:spcAft>
                          <a:spcPts val="0"/>
                        </a:spcAft>
                      </a:pPr>
                      <a:r>
                        <a:rPr lang="en-US" sz="2000" b="1" kern="100" dirty="0">
                          <a:solidFill>
                            <a:srgbClr val="FF0000"/>
                          </a:solidFill>
                          <a:latin typeface="Calibri" panose="020F0502020204030204" pitchFamily="34" charset="0"/>
                          <a:ea typeface="宋体"/>
                          <a:cs typeface="Times New Roman"/>
                        </a:rPr>
                        <a:t>Grain yield</a:t>
                      </a:r>
                      <a:endParaRPr lang="zh-CN" sz="2000" b="1" kern="100" dirty="0">
                        <a:solidFill>
                          <a:srgbClr val="FF0000"/>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rgbClr val="FF0000"/>
                          </a:solidFill>
                          <a:latin typeface="Calibri" panose="020F0502020204030204" pitchFamily="34" charset="0"/>
                          <a:ea typeface="宋体"/>
                          <a:cs typeface="Times New Roman"/>
                        </a:rPr>
                        <a:t>5.2~7.9</a:t>
                      </a:r>
                      <a:endParaRPr lang="zh-CN" sz="2000" b="0" kern="100" dirty="0">
                        <a:solidFill>
                          <a:srgbClr val="FF0000"/>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rgbClr val="FF0000"/>
                          </a:solidFill>
                          <a:latin typeface="Calibri" panose="020F0502020204030204" pitchFamily="34" charset="0"/>
                          <a:ea typeface="宋体"/>
                          <a:cs typeface="Times New Roman"/>
                        </a:rPr>
                        <a:t>7.6</a:t>
                      </a:r>
                      <a:endParaRPr lang="zh-CN" sz="2000" b="0" kern="100" dirty="0">
                        <a:solidFill>
                          <a:srgbClr val="FF0000"/>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rgbClr val="FF0000"/>
                          </a:solidFill>
                          <a:latin typeface="Calibri" panose="020F0502020204030204" pitchFamily="34" charset="0"/>
                          <a:ea typeface="宋体"/>
                          <a:cs typeface="Times New Roman"/>
                        </a:rPr>
                        <a:t>114</a:t>
                      </a:r>
                      <a:endParaRPr lang="zh-CN" sz="2000" b="0" kern="100" dirty="0">
                        <a:solidFill>
                          <a:srgbClr val="FF0000"/>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rgbClr val="FF0000"/>
                          </a:solidFill>
                          <a:latin typeface="Calibri" panose="020F0502020204030204" pitchFamily="34" charset="0"/>
                          <a:ea typeface="宋体"/>
                          <a:cs typeface="Times New Roman"/>
                        </a:rPr>
                        <a:t>0. 3 </a:t>
                      </a:r>
                      <a:endParaRPr lang="zh-CN" sz="2000" b="0" kern="100" dirty="0">
                        <a:solidFill>
                          <a:srgbClr val="FF0000"/>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extLst>
                  <a:ext uri="{0D108BD9-81ED-4DB2-BD59-A6C34878D82A}">
                    <a16:rowId xmlns:a16="http://schemas.microsoft.com/office/drawing/2014/main" val="10002"/>
                  </a:ext>
                </a:extLst>
              </a:tr>
              <a:tr h="256106">
                <a:tc>
                  <a:txBody>
                    <a:bodyPr/>
                    <a:lstStyle/>
                    <a:p>
                      <a:pPr algn="ctr">
                        <a:lnSpc>
                          <a:spcPct val="100000"/>
                        </a:lnSpc>
                        <a:spcAft>
                          <a:spcPts val="0"/>
                        </a:spcAft>
                      </a:pPr>
                      <a:r>
                        <a:rPr lang="en-US" sz="2000" b="1" kern="100" dirty="0">
                          <a:solidFill>
                            <a:schemeClr val="tx1"/>
                          </a:solidFill>
                          <a:latin typeface="Calibri" panose="020F0502020204030204" pitchFamily="34" charset="0"/>
                          <a:ea typeface="宋体"/>
                          <a:cs typeface="Times New Roman"/>
                        </a:rPr>
                        <a:t>Kernels per row</a:t>
                      </a:r>
                      <a:endParaRPr lang="zh-CN" sz="2000" b="1"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25.2~34.7</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33.2</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524</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1.2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extLst>
                  <a:ext uri="{0D108BD9-81ED-4DB2-BD59-A6C34878D82A}">
                    <a16:rowId xmlns:a16="http://schemas.microsoft.com/office/drawing/2014/main" val="10003"/>
                  </a:ext>
                </a:extLst>
              </a:tr>
              <a:tr h="256106">
                <a:tc>
                  <a:txBody>
                    <a:bodyPr/>
                    <a:lstStyle/>
                    <a:p>
                      <a:pPr algn="ctr">
                        <a:lnSpc>
                          <a:spcPct val="100000"/>
                        </a:lnSpc>
                        <a:spcAft>
                          <a:spcPts val="0"/>
                        </a:spcAft>
                      </a:pPr>
                      <a:r>
                        <a:rPr lang="en-US" sz="2000" b="1" kern="100" dirty="0">
                          <a:solidFill>
                            <a:schemeClr val="tx1"/>
                          </a:solidFill>
                          <a:latin typeface="Calibri" panose="020F0502020204030204" pitchFamily="34" charset="0"/>
                          <a:ea typeface="宋体"/>
                          <a:cs typeface="Times New Roman"/>
                        </a:rPr>
                        <a:t>Ear diameter</a:t>
                      </a:r>
                      <a:endParaRPr lang="zh-CN" sz="2000" b="1"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4.2~5.3</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4.7</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33720</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78.3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extLst>
                  <a:ext uri="{0D108BD9-81ED-4DB2-BD59-A6C34878D82A}">
                    <a16:rowId xmlns:a16="http://schemas.microsoft.com/office/drawing/2014/main" val="10004"/>
                  </a:ext>
                </a:extLst>
              </a:tr>
              <a:tr h="256106">
                <a:tc>
                  <a:txBody>
                    <a:bodyPr/>
                    <a:lstStyle/>
                    <a:p>
                      <a:pPr algn="ctr">
                        <a:lnSpc>
                          <a:spcPct val="100000"/>
                        </a:lnSpc>
                        <a:spcAft>
                          <a:spcPts val="0"/>
                        </a:spcAft>
                      </a:pPr>
                      <a:r>
                        <a:rPr lang="en-US" sz="2000" b="1" kern="100" dirty="0">
                          <a:solidFill>
                            <a:schemeClr val="tx1"/>
                          </a:solidFill>
                          <a:latin typeface="Calibri" panose="020F0502020204030204" pitchFamily="34" charset="0"/>
                          <a:ea typeface="宋体"/>
                          <a:cs typeface="Times New Roman"/>
                        </a:rPr>
                        <a:t>Ear length</a:t>
                      </a:r>
                      <a:endParaRPr lang="zh-CN" sz="2000" b="1"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13.6~19.2</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17.2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6815</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15.8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extLst>
                  <a:ext uri="{0D108BD9-81ED-4DB2-BD59-A6C34878D82A}">
                    <a16:rowId xmlns:a16="http://schemas.microsoft.com/office/drawing/2014/main" val="10005"/>
                  </a:ext>
                </a:extLst>
              </a:tr>
              <a:tr h="256106">
                <a:tc>
                  <a:txBody>
                    <a:bodyPr/>
                    <a:lstStyle/>
                    <a:p>
                      <a:pPr algn="ctr">
                        <a:lnSpc>
                          <a:spcPct val="100000"/>
                        </a:lnSpc>
                        <a:spcAft>
                          <a:spcPts val="0"/>
                        </a:spcAft>
                      </a:pPr>
                      <a:r>
                        <a:rPr lang="en-US" sz="2000" b="1" kern="100" dirty="0">
                          <a:solidFill>
                            <a:schemeClr val="tx1"/>
                          </a:solidFill>
                          <a:latin typeface="Calibri" panose="020F0502020204030204" pitchFamily="34" charset="0"/>
                          <a:ea typeface="宋体"/>
                          <a:cs typeface="Times New Roman"/>
                        </a:rPr>
                        <a:t>Row number</a:t>
                      </a:r>
                      <a:endParaRPr lang="zh-CN" sz="2000" b="1"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13.0~19.6</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16.4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a:solidFill>
                            <a:schemeClr val="tx1"/>
                          </a:solidFill>
                          <a:latin typeface="Calibri" panose="020F0502020204030204" pitchFamily="34" charset="0"/>
                          <a:ea typeface="宋体"/>
                          <a:cs typeface="Times New Roman"/>
                        </a:rPr>
                        <a:t>9649</a:t>
                      </a:r>
                      <a:endParaRPr lang="zh-CN" sz="2000" b="0" kern="10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22.4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extLst>
                  <a:ext uri="{0D108BD9-81ED-4DB2-BD59-A6C34878D82A}">
                    <a16:rowId xmlns:a16="http://schemas.microsoft.com/office/drawing/2014/main" val="10006"/>
                  </a:ext>
                </a:extLst>
              </a:tr>
              <a:tr h="256106">
                <a:tc>
                  <a:txBody>
                    <a:bodyPr/>
                    <a:lstStyle/>
                    <a:p>
                      <a:pPr algn="ctr">
                        <a:lnSpc>
                          <a:spcPct val="100000"/>
                        </a:lnSpc>
                        <a:spcAft>
                          <a:spcPts val="0"/>
                        </a:spcAft>
                      </a:pPr>
                      <a:r>
                        <a:rPr lang="en-US" sz="2000" b="1" kern="100" dirty="0">
                          <a:solidFill>
                            <a:schemeClr val="tx1"/>
                          </a:solidFill>
                          <a:latin typeface="Calibri" panose="020F0502020204030204" pitchFamily="34" charset="0"/>
                          <a:ea typeface="宋体"/>
                          <a:cs typeface="Times New Roman"/>
                        </a:rPr>
                        <a:t>Length of branch</a:t>
                      </a:r>
                      <a:endParaRPr lang="zh-CN" sz="2000" b="1"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27.0~40.1</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a:solidFill>
                            <a:schemeClr val="tx1"/>
                          </a:solidFill>
                          <a:latin typeface="Calibri" panose="020F0502020204030204" pitchFamily="34" charset="0"/>
                          <a:ea typeface="宋体"/>
                          <a:cs typeface="Times New Roman"/>
                        </a:rPr>
                        <a:t>35.1</a:t>
                      </a:r>
                      <a:endParaRPr lang="zh-CN" sz="2000" b="0" kern="10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13699</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31.8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extLst>
                  <a:ext uri="{0D108BD9-81ED-4DB2-BD59-A6C34878D82A}">
                    <a16:rowId xmlns:a16="http://schemas.microsoft.com/office/drawing/2014/main" val="10007"/>
                  </a:ext>
                </a:extLst>
              </a:tr>
              <a:tr h="256106">
                <a:tc>
                  <a:txBody>
                    <a:bodyPr/>
                    <a:lstStyle/>
                    <a:p>
                      <a:pPr algn="ctr">
                        <a:lnSpc>
                          <a:spcPct val="100000"/>
                        </a:lnSpc>
                        <a:spcAft>
                          <a:spcPts val="0"/>
                        </a:spcAft>
                      </a:pPr>
                      <a:r>
                        <a:rPr lang="en-US" sz="2000" b="1" kern="100" dirty="0">
                          <a:solidFill>
                            <a:schemeClr val="tx1"/>
                          </a:solidFill>
                          <a:latin typeface="Calibri" panose="020F0502020204030204" pitchFamily="34" charset="0"/>
                          <a:ea typeface="宋体"/>
                          <a:cs typeface="Times New Roman"/>
                        </a:rPr>
                        <a:t>Number of branch</a:t>
                      </a:r>
                      <a:endParaRPr lang="zh-CN" sz="2000" b="1"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9.2~21.7</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16.3</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12019</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27.9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extLst>
                  <a:ext uri="{0D108BD9-81ED-4DB2-BD59-A6C34878D82A}">
                    <a16:rowId xmlns:a16="http://schemas.microsoft.com/office/drawing/2014/main" val="10008"/>
                  </a:ext>
                </a:extLst>
              </a:tr>
              <a:tr h="256106">
                <a:tc>
                  <a:txBody>
                    <a:bodyPr/>
                    <a:lstStyle/>
                    <a:p>
                      <a:pPr algn="ctr">
                        <a:lnSpc>
                          <a:spcPct val="100000"/>
                        </a:lnSpc>
                        <a:spcAft>
                          <a:spcPts val="0"/>
                        </a:spcAft>
                      </a:pPr>
                      <a:r>
                        <a:rPr lang="en-US" sz="2000" b="1" kern="100" dirty="0">
                          <a:solidFill>
                            <a:schemeClr val="tx1"/>
                          </a:solidFill>
                          <a:latin typeface="Calibri" panose="020F0502020204030204" pitchFamily="34" charset="0"/>
                          <a:ea typeface="宋体"/>
                          <a:cs typeface="Times New Roman"/>
                        </a:rPr>
                        <a:t>Ear height</a:t>
                      </a:r>
                      <a:endParaRPr lang="zh-CN" sz="2000" b="1"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a:solidFill>
                            <a:schemeClr val="tx1"/>
                          </a:solidFill>
                          <a:latin typeface="Calibri" panose="020F0502020204030204" pitchFamily="34" charset="0"/>
                          <a:ea typeface="宋体"/>
                          <a:cs typeface="Times New Roman"/>
                        </a:rPr>
                        <a:t>64.1~126.0</a:t>
                      </a:r>
                      <a:endParaRPr lang="zh-CN" sz="2000" b="0" kern="10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101.8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10721</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24.9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a:noFill/>
                    </a:lnB>
                    <a:solidFill>
                      <a:schemeClr val="bg1"/>
                    </a:solidFill>
                  </a:tcPr>
                </a:tc>
                <a:extLst>
                  <a:ext uri="{0D108BD9-81ED-4DB2-BD59-A6C34878D82A}">
                    <a16:rowId xmlns:a16="http://schemas.microsoft.com/office/drawing/2014/main" val="10009"/>
                  </a:ext>
                </a:extLst>
              </a:tr>
              <a:tr h="256106">
                <a:tc>
                  <a:txBody>
                    <a:bodyPr/>
                    <a:lstStyle/>
                    <a:p>
                      <a:pPr algn="ctr">
                        <a:lnSpc>
                          <a:spcPct val="100000"/>
                        </a:lnSpc>
                        <a:spcAft>
                          <a:spcPts val="0"/>
                        </a:spcAft>
                      </a:pPr>
                      <a:r>
                        <a:rPr lang="en-US" sz="2000" b="1" kern="100" dirty="0">
                          <a:solidFill>
                            <a:schemeClr val="tx1"/>
                          </a:solidFill>
                          <a:latin typeface="Calibri" panose="020F0502020204030204" pitchFamily="34" charset="0"/>
                          <a:ea typeface="宋体"/>
                          <a:cs typeface="Times New Roman"/>
                        </a:rPr>
                        <a:t>Plant height</a:t>
                      </a:r>
                      <a:endParaRPr lang="zh-CN" sz="2000" b="1"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185.0~271.1</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220.3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35575</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2000" b="0" kern="100" dirty="0">
                          <a:solidFill>
                            <a:schemeClr val="tx1"/>
                          </a:solidFill>
                          <a:latin typeface="Calibri" panose="020F0502020204030204" pitchFamily="34" charset="0"/>
                          <a:ea typeface="宋体"/>
                          <a:cs typeface="Times New Roman"/>
                        </a:rPr>
                        <a:t>82.6 </a:t>
                      </a:r>
                      <a:endParaRPr lang="zh-CN" sz="2000" b="0" kern="100" dirty="0">
                        <a:solidFill>
                          <a:schemeClr val="tx1"/>
                        </a:solidFill>
                        <a:latin typeface="Calibri" panose="020F0502020204030204" pitchFamily="34" charset="0"/>
                        <a:ea typeface="宋体"/>
                        <a:cs typeface="Times New Roman"/>
                      </a:endParaRPr>
                    </a:p>
                  </a:txBody>
                  <a:tcPr marL="36000" marR="36000" marT="36000" marB="36000">
                    <a:lnL>
                      <a:noFill/>
                    </a:lnL>
                    <a:lnR>
                      <a:noFill/>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8313762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标题 1"/>
          <p:cNvSpPr>
            <a:spLocks noGrp="1"/>
          </p:cNvSpPr>
          <p:nvPr>
            <p:ph type="title"/>
          </p:nvPr>
        </p:nvSpPr>
        <p:spPr/>
        <p:txBody>
          <a:bodyPr>
            <a:normAutofit/>
          </a:bodyPr>
          <a:lstStyle/>
          <a:p>
            <a:r>
              <a:rPr lang="zh-CN" altLang="en-US" sz="4000" b="1" dirty="0" smtClean="0">
                <a:solidFill>
                  <a:srgbClr val="C00000"/>
                </a:solidFill>
                <a:latin typeface="黑体" pitchFamily="2" charset="-122"/>
                <a:ea typeface="黑体" pitchFamily="2" charset="-122"/>
              </a:rPr>
              <a:t>致 谢</a:t>
            </a:r>
            <a:endParaRPr lang="zh-CN" altLang="en-US" sz="4000" b="1" dirty="0" smtClean="0">
              <a:solidFill>
                <a:srgbClr val="C00000"/>
              </a:solidFill>
            </a:endParaRPr>
          </a:p>
        </p:txBody>
      </p:sp>
      <p:sp>
        <p:nvSpPr>
          <p:cNvPr id="86019" name="内容占位符 2"/>
          <p:cNvSpPr>
            <a:spLocks noGrp="1"/>
          </p:cNvSpPr>
          <p:nvPr>
            <p:ph idx="1"/>
          </p:nvPr>
        </p:nvSpPr>
        <p:spPr>
          <a:xfrm>
            <a:off x="1295401" y="2420888"/>
            <a:ext cx="9601196" cy="3960440"/>
          </a:xfrm>
        </p:spPr>
        <p:txBody>
          <a:bodyPr>
            <a:noAutofit/>
          </a:bodyPr>
          <a:lstStyle/>
          <a:p>
            <a:pPr>
              <a:lnSpc>
                <a:spcPct val="110000"/>
              </a:lnSpc>
              <a:spcBef>
                <a:spcPts val="600"/>
              </a:spcBef>
              <a:spcAft>
                <a:spcPts val="0"/>
              </a:spcAft>
            </a:pPr>
            <a:r>
              <a:rPr lang="zh-CN" altLang="zh-CN" dirty="0" smtClean="0">
                <a:latin typeface="Calibri" panose="020F0502020204030204" pitchFamily="34" charset="0"/>
                <a:ea typeface="黑体" pitchFamily="2" charset="-122"/>
                <a:cs typeface="Calibri" panose="020F0502020204030204" pitchFamily="34" charset="0"/>
              </a:rPr>
              <a:t>国家</a:t>
            </a:r>
            <a:r>
              <a:rPr lang="en-US" altLang="zh-CN" dirty="0">
                <a:latin typeface="Calibri" panose="020F0502020204030204" pitchFamily="34" charset="0"/>
                <a:ea typeface="黑体" pitchFamily="2" charset="-122"/>
                <a:cs typeface="Calibri" panose="020F0502020204030204" pitchFamily="34" charset="0"/>
              </a:rPr>
              <a:t>863</a:t>
            </a:r>
            <a:r>
              <a:rPr lang="zh-CN" altLang="zh-CN" dirty="0">
                <a:latin typeface="Calibri" panose="020F0502020204030204" pitchFamily="34" charset="0"/>
                <a:ea typeface="黑体" pitchFamily="2" charset="-122"/>
                <a:cs typeface="Calibri" panose="020F0502020204030204" pitchFamily="34" charset="0"/>
              </a:rPr>
              <a:t>高技术研究发展计划</a:t>
            </a:r>
            <a:endParaRPr lang="en-US" altLang="zh-CN" dirty="0">
              <a:latin typeface="Calibri" panose="020F0502020204030204" pitchFamily="34" charset="0"/>
              <a:ea typeface="黑体" pitchFamily="2" charset="-122"/>
              <a:cs typeface="Calibri" panose="020F0502020204030204" pitchFamily="34" charset="0"/>
            </a:endParaRPr>
          </a:p>
          <a:p>
            <a:pPr>
              <a:lnSpc>
                <a:spcPct val="110000"/>
              </a:lnSpc>
              <a:spcBef>
                <a:spcPts val="600"/>
              </a:spcBef>
              <a:spcAft>
                <a:spcPts val="0"/>
              </a:spcAft>
            </a:pPr>
            <a:r>
              <a:rPr lang="zh-CN" altLang="zh-CN" dirty="0" smtClean="0">
                <a:latin typeface="Calibri" panose="020F0502020204030204" pitchFamily="34" charset="0"/>
                <a:ea typeface="黑体" pitchFamily="2" charset="-122"/>
                <a:cs typeface="Calibri" panose="020F0502020204030204" pitchFamily="34" charset="0"/>
              </a:rPr>
              <a:t>国家</a:t>
            </a:r>
            <a:r>
              <a:rPr lang="en-US" altLang="zh-CN" dirty="0">
                <a:latin typeface="Calibri" panose="020F0502020204030204" pitchFamily="34" charset="0"/>
                <a:ea typeface="黑体" pitchFamily="2" charset="-122"/>
                <a:cs typeface="Calibri" panose="020F0502020204030204" pitchFamily="34" charset="0"/>
              </a:rPr>
              <a:t>973</a:t>
            </a:r>
            <a:r>
              <a:rPr lang="zh-CN" altLang="zh-CN" dirty="0">
                <a:latin typeface="Calibri" panose="020F0502020204030204" pitchFamily="34" charset="0"/>
                <a:ea typeface="黑体" pitchFamily="2" charset="-122"/>
                <a:cs typeface="Calibri" panose="020F0502020204030204" pitchFamily="34" charset="0"/>
              </a:rPr>
              <a:t>重点基础研究发展计划</a:t>
            </a:r>
            <a:endParaRPr lang="en-US" altLang="zh-CN" dirty="0">
              <a:latin typeface="Calibri" panose="020F0502020204030204" pitchFamily="34" charset="0"/>
              <a:ea typeface="黑体" pitchFamily="2" charset="-122"/>
              <a:cs typeface="Calibri" panose="020F0502020204030204" pitchFamily="34" charset="0"/>
            </a:endParaRPr>
          </a:p>
          <a:p>
            <a:pPr>
              <a:lnSpc>
                <a:spcPct val="110000"/>
              </a:lnSpc>
              <a:spcBef>
                <a:spcPts val="600"/>
              </a:spcBef>
              <a:spcAft>
                <a:spcPts val="0"/>
              </a:spcAft>
            </a:pPr>
            <a:r>
              <a:rPr lang="zh-CN" altLang="zh-CN" dirty="0">
                <a:latin typeface="Calibri" panose="020F0502020204030204" pitchFamily="34" charset="0"/>
                <a:ea typeface="黑体" pitchFamily="2" charset="-122"/>
                <a:cs typeface="Calibri" panose="020F0502020204030204" pitchFamily="34" charset="0"/>
              </a:rPr>
              <a:t>国家自然科学基金</a:t>
            </a:r>
            <a:endParaRPr lang="en-US" altLang="zh-CN" dirty="0">
              <a:latin typeface="Calibri" panose="020F0502020204030204" pitchFamily="34" charset="0"/>
              <a:ea typeface="黑体" pitchFamily="2" charset="-122"/>
              <a:cs typeface="Calibri" panose="020F0502020204030204" pitchFamily="34" charset="0"/>
            </a:endParaRPr>
          </a:p>
          <a:p>
            <a:pPr>
              <a:lnSpc>
                <a:spcPct val="110000"/>
              </a:lnSpc>
              <a:spcBef>
                <a:spcPts val="600"/>
              </a:spcBef>
              <a:spcAft>
                <a:spcPts val="0"/>
              </a:spcAft>
            </a:pPr>
            <a:r>
              <a:rPr lang="zh-CN" altLang="en-US" dirty="0" smtClean="0">
                <a:latin typeface="Calibri" panose="020F0502020204030204" pitchFamily="34" charset="0"/>
                <a:ea typeface="黑体" pitchFamily="2" charset="-122"/>
                <a:cs typeface="Calibri" panose="020F0502020204030204" pitchFamily="34" charset="0"/>
              </a:rPr>
              <a:t>科技</a:t>
            </a:r>
            <a:r>
              <a:rPr lang="zh-CN" altLang="en-US" dirty="0">
                <a:latin typeface="Calibri" panose="020F0502020204030204" pitchFamily="34" charset="0"/>
                <a:ea typeface="黑体" pitchFamily="2" charset="-122"/>
                <a:cs typeface="Calibri" panose="020F0502020204030204" pitchFamily="34" charset="0"/>
              </a:rPr>
              <a:t>部对欧盟科技合作专项</a:t>
            </a:r>
            <a:r>
              <a:rPr lang="zh-CN" altLang="en-US" dirty="0" smtClean="0">
                <a:latin typeface="Calibri" panose="020F0502020204030204" pitchFamily="34" charset="0"/>
                <a:ea typeface="黑体" pitchFamily="2" charset="-122"/>
                <a:cs typeface="Calibri" panose="020F0502020204030204" pitchFamily="34" charset="0"/>
              </a:rPr>
              <a:t>经费</a:t>
            </a:r>
            <a:endParaRPr lang="en-US" altLang="zh-CN" dirty="0" smtClean="0">
              <a:latin typeface="Calibri" panose="020F0502020204030204" pitchFamily="34" charset="0"/>
              <a:ea typeface="黑体" pitchFamily="2" charset="-122"/>
              <a:cs typeface="Calibri" panose="020F0502020204030204" pitchFamily="34" charset="0"/>
            </a:endParaRPr>
          </a:p>
          <a:p>
            <a:pPr>
              <a:lnSpc>
                <a:spcPct val="110000"/>
              </a:lnSpc>
              <a:spcBef>
                <a:spcPts val="600"/>
              </a:spcBef>
              <a:spcAft>
                <a:spcPts val="0"/>
              </a:spcAft>
            </a:pPr>
            <a:r>
              <a:rPr lang="zh-CN" altLang="en-US" dirty="0">
                <a:latin typeface="Calibri" panose="020F0502020204030204" pitchFamily="34" charset="0"/>
                <a:ea typeface="黑体" pitchFamily="2" charset="-122"/>
                <a:cs typeface="Calibri" panose="020F0502020204030204" pitchFamily="34" charset="0"/>
              </a:rPr>
              <a:t>中国农业科学</a:t>
            </a:r>
            <a:r>
              <a:rPr lang="zh-CN" altLang="en-US" dirty="0" smtClean="0">
                <a:latin typeface="Calibri" panose="020F0502020204030204" pitchFamily="34" charset="0"/>
                <a:ea typeface="黑体" pitchFamily="2" charset="-122"/>
                <a:cs typeface="Calibri" panose="020F0502020204030204" pitchFamily="34" charset="0"/>
              </a:rPr>
              <a:t>院创新工程、农科英才工程</a:t>
            </a:r>
            <a:endParaRPr lang="en-US" altLang="zh-CN" dirty="0">
              <a:latin typeface="Calibri" panose="020F0502020204030204" pitchFamily="34" charset="0"/>
              <a:ea typeface="黑体" pitchFamily="2" charset="-122"/>
              <a:cs typeface="Calibri" panose="020F0502020204030204" pitchFamily="34" charset="0"/>
            </a:endParaRPr>
          </a:p>
          <a:p>
            <a:pPr>
              <a:lnSpc>
                <a:spcPct val="110000"/>
              </a:lnSpc>
              <a:spcBef>
                <a:spcPts val="600"/>
              </a:spcBef>
              <a:spcAft>
                <a:spcPts val="0"/>
              </a:spcAft>
            </a:pPr>
            <a:r>
              <a:rPr lang="en-US" altLang="zh-CN" dirty="0">
                <a:latin typeface="Calibri" panose="020F0502020204030204" pitchFamily="34" charset="0"/>
                <a:ea typeface="黑体" pitchFamily="2" charset="-122"/>
                <a:cs typeface="Calibri" panose="020F0502020204030204" pitchFamily="34" charset="0"/>
              </a:rPr>
              <a:t>Generation Challenge Program (GCP) of CGIAR</a:t>
            </a:r>
          </a:p>
          <a:p>
            <a:pPr>
              <a:lnSpc>
                <a:spcPct val="110000"/>
              </a:lnSpc>
              <a:spcBef>
                <a:spcPts val="600"/>
              </a:spcBef>
              <a:spcAft>
                <a:spcPts val="0"/>
              </a:spcAft>
            </a:pPr>
            <a:r>
              <a:rPr lang="en-US" altLang="zh-CN" dirty="0">
                <a:latin typeface="Calibri" panose="020F0502020204030204" pitchFamily="34" charset="0"/>
                <a:ea typeface="黑体" pitchFamily="2" charset="-122"/>
                <a:cs typeface="Calibri" panose="020F0502020204030204" pitchFamily="34" charset="0"/>
              </a:rPr>
              <a:t>HarvestPlus Challenge Program of CGIAR</a:t>
            </a:r>
          </a:p>
          <a:p>
            <a:pPr>
              <a:lnSpc>
                <a:spcPct val="110000"/>
              </a:lnSpc>
              <a:spcBef>
                <a:spcPts val="600"/>
              </a:spcBef>
              <a:spcAft>
                <a:spcPts val="0"/>
              </a:spcAft>
            </a:pPr>
            <a:r>
              <a:rPr lang="zh-CN" altLang="en-US" dirty="0">
                <a:latin typeface="Calibri" panose="020F0502020204030204" pitchFamily="34" charset="0"/>
                <a:ea typeface="黑体" pitchFamily="2" charset="-122"/>
                <a:cs typeface="Calibri" panose="020F0502020204030204" pitchFamily="34" charset="0"/>
              </a:rPr>
              <a:t>欧盟第</a:t>
            </a:r>
            <a:r>
              <a:rPr lang="en-US" altLang="zh-CN" dirty="0">
                <a:latin typeface="Calibri" panose="020F0502020204030204" pitchFamily="34" charset="0"/>
                <a:ea typeface="黑体" pitchFamily="2" charset="-122"/>
                <a:cs typeface="Calibri" panose="020F0502020204030204" pitchFamily="34" charset="0"/>
              </a:rPr>
              <a:t>7</a:t>
            </a:r>
            <a:r>
              <a:rPr lang="zh-CN" altLang="en-US" dirty="0">
                <a:latin typeface="Calibri" panose="020F0502020204030204" pitchFamily="34" charset="0"/>
                <a:ea typeface="黑体" pitchFamily="2" charset="-122"/>
                <a:cs typeface="Calibri" panose="020F0502020204030204" pitchFamily="34" charset="0"/>
              </a:rPr>
              <a:t>框架</a:t>
            </a:r>
            <a:r>
              <a:rPr lang="zh-CN" altLang="en-US" dirty="0" smtClean="0">
                <a:latin typeface="Calibri" panose="020F0502020204030204" pitchFamily="34" charset="0"/>
                <a:ea typeface="黑体" pitchFamily="2" charset="-122"/>
                <a:cs typeface="Calibri" panose="020F0502020204030204" pitchFamily="34" charset="0"/>
              </a:rPr>
              <a:t>计划，等 </a:t>
            </a:r>
            <a:endParaRPr lang="en-US" altLang="zh-CN" dirty="0">
              <a:latin typeface="Calibri" panose="020F0502020204030204" pitchFamily="34" charset="0"/>
              <a:ea typeface="黑体" pitchFamily="2" charset="-122"/>
              <a:cs typeface="Calibri" panose="020F0502020204030204" pitchFamily="34" charset="0"/>
            </a:endParaRPr>
          </a:p>
        </p:txBody>
      </p:sp>
    </p:spTree>
    <p:extLst>
      <p:ext uri="{BB962C8B-B14F-4D97-AF65-F5344CB8AC3E}">
        <p14:creationId xmlns:p14="http://schemas.microsoft.com/office/powerpoint/2010/main" val="30933173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983432" y="692696"/>
            <a:ext cx="10153128" cy="1584176"/>
          </a:xfrm>
        </p:spPr>
        <p:txBody>
          <a:bodyPr>
            <a:normAutofit fontScale="90000"/>
          </a:bodyPr>
          <a:lstStyle/>
          <a:p>
            <a:pPr algn="ctr">
              <a:lnSpc>
                <a:spcPct val="150000"/>
              </a:lnSpc>
              <a:spcBef>
                <a:spcPts val="2400"/>
              </a:spcBef>
            </a:pPr>
            <a:r>
              <a:rPr lang="zh-CN" altLang="en-US" b="1" dirty="0" smtClean="0">
                <a:solidFill>
                  <a:srgbClr val="C00000"/>
                </a:solidFill>
                <a:latin typeface="Calibri" panose="020F0502020204030204" pitchFamily="34" charset="0"/>
                <a:ea typeface="黑体" panose="02010609060101010101" pitchFamily="49" charset="-122"/>
                <a:cs typeface="Calibri" panose="020F0502020204030204" pitchFamily="34" charset="0"/>
              </a:rPr>
              <a:t>谢谢大家！</a:t>
            </a:r>
            <a:r>
              <a:rPr lang="en-US" altLang="zh-CN"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r>
            <a:br>
              <a:rPr lang="en-US" altLang="zh-CN"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br>
            <a:r>
              <a:rPr lang="en-US" altLang="zh-CN" sz="36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zh-CN" altLang="en-US" sz="3600" b="1"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并欢迎</a:t>
            </a:r>
            <a:r>
              <a:rPr lang="zh-CN" altLang="en-US" sz="3600" b="1" dirty="0">
                <a:solidFill>
                  <a:srgbClr val="3333FF"/>
                </a:solidFill>
                <a:latin typeface="Calibri" panose="020F0502020204030204" pitchFamily="34" charset="0"/>
                <a:ea typeface="黑体" panose="02010609060101010101" pitchFamily="49" charset="-122"/>
                <a:cs typeface="Calibri" panose="020F0502020204030204" pitchFamily="34" charset="0"/>
              </a:rPr>
              <a:t>投稿</a:t>
            </a:r>
            <a:r>
              <a:rPr lang="en-US" altLang="zh-CN" sz="3600" b="1" dirty="0">
                <a:solidFill>
                  <a:srgbClr val="3333FF"/>
                </a:solidFill>
                <a:latin typeface="Calibri" panose="020F0502020204030204" pitchFamily="34" charset="0"/>
                <a:ea typeface="Calibri" panose="020F0502020204030204" pitchFamily="34" charset="0"/>
                <a:cs typeface="Calibri" panose="020F0502020204030204" pitchFamily="34" charset="0"/>
              </a:rPr>
              <a:t>《</a:t>
            </a:r>
            <a:r>
              <a:rPr lang="zh-CN" altLang="en-US" sz="3600" b="1" dirty="0">
                <a:solidFill>
                  <a:srgbClr val="3333FF"/>
                </a:solidFill>
                <a:latin typeface="Calibri" panose="020F0502020204030204" pitchFamily="34" charset="0"/>
                <a:ea typeface="黑体" panose="02010609060101010101" pitchFamily="49" charset="-122"/>
                <a:cs typeface="Calibri" panose="020F0502020204030204" pitchFamily="34" charset="0"/>
              </a:rPr>
              <a:t>作物学报</a:t>
            </a:r>
            <a:r>
              <a:rPr lang="en-US" altLang="zh-CN" sz="3600" b="1" dirty="0">
                <a:solidFill>
                  <a:srgbClr val="3333FF"/>
                </a:solidFill>
                <a:latin typeface="Calibri" panose="020F0502020204030204" pitchFamily="34" charset="0"/>
                <a:ea typeface="Calibri" panose="020F0502020204030204" pitchFamily="34" charset="0"/>
                <a:cs typeface="Calibri" panose="020F0502020204030204" pitchFamily="34" charset="0"/>
              </a:rPr>
              <a:t>》</a:t>
            </a:r>
            <a:r>
              <a:rPr lang="zh-CN" altLang="en-US" sz="3600" b="1"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和</a:t>
            </a:r>
            <a:r>
              <a:rPr lang="en-US" altLang="zh-CN" sz="36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《The </a:t>
            </a:r>
            <a:r>
              <a:rPr lang="en-US" altLang="zh-CN" sz="3600" b="1" dirty="0">
                <a:solidFill>
                  <a:srgbClr val="3333FF"/>
                </a:solidFill>
                <a:latin typeface="Calibri" panose="020F0502020204030204" pitchFamily="34" charset="0"/>
                <a:ea typeface="Calibri" panose="020F0502020204030204" pitchFamily="34" charset="0"/>
                <a:cs typeface="Calibri" panose="020F0502020204030204" pitchFamily="34" charset="0"/>
              </a:rPr>
              <a:t>Crop</a:t>
            </a:r>
            <a:r>
              <a:rPr lang="zh-CN" altLang="en-US" sz="3600" b="1" dirty="0">
                <a:solidFill>
                  <a:srgbClr val="3333FF"/>
                </a:solidFill>
                <a:latin typeface="Calibri" panose="020F0502020204030204" pitchFamily="34" charset="0"/>
                <a:ea typeface="黑体" panose="02010609060101010101" pitchFamily="49" charset="-122"/>
                <a:cs typeface="Calibri" panose="020F0502020204030204" pitchFamily="34" charset="0"/>
              </a:rPr>
              <a:t> </a:t>
            </a:r>
            <a:r>
              <a:rPr lang="en-US" altLang="zh-CN" sz="3600" b="1" dirty="0" smtClean="0">
                <a:solidFill>
                  <a:srgbClr val="3333FF"/>
                </a:solidFill>
                <a:latin typeface="Calibri" panose="020F0502020204030204" pitchFamily="34" charset="0"/>
                <a:ea typeface="Calibri" panose="020F0502020204030204" pitchFamily="34" charset="0"/>
                <a:cs typeface="Calibri" panose="020F0502020204030204" pitchFamily="34" charset="0"/>
              </a:rPr>
              <a:t>Journal》</a:t>
            </a:r>
            <a:r>
              <a:rPr lang="zh-CN" altLang="en-US" sz="3600" b="1" dirty="0" smtClean="0">
                <a:solidFill>
                  <a:srgbClr val="3333FF"/>
                </a:solidFill>
                <a:latin typeface="Calibri" panose="020F0502020204030204" pitchFamily="34" charset="0"/>
                <a:ea typeface="黑体" panose="02010609060101010101" pitchFamily="49" charset="-122"/>
                <a:cs typeface="Calibri" panose="020F0502020204030204" pitchFamily="34" charset="0"/>
              </a:rPr>
              <a:t>期刊</a:t>
            </a:r>
            <a:r>
              <a:rPr lang="zh-CN" altLang="en-US" sz="3600" b="1" dirty="0">
                <a:solidFill>
                  <a:srgbClr val="3333FF"/>
                </a:solidFill>
                <a:latin typeface="Calibri" panose="020F0502020204030204" pitchFamily="34" charset="0"/>
                <a:ea typeface="黑体" panose="02010609060101010101" pitchFamily="49" charset="-122"/>
                <a:cs typeface="Calibri" panose="020F0502020204030204" pitchFamily="34" charset="0"/>
              </a:rPr>
              <a:t>！</a:t>
            </a:r>
          </a:p>
        </p:txBody>
      </p:sp>
      <p:pic>
        <p:nvPicPr>
          <p:cNvPr id="3" name="图片 2"/>
          <p:cNvPicPr>
            <a:picLocks noChangeAspect="1"/>
          </p:cNvPicPr>
          <p:nvPr/>
        </p:nvPicPr>
        <p:blipFill rotWithShape="1">
          <a:blip r:embed="rId2"/>
          <a:srcRect l="31100" t="11676" b="13775"/>
          <a:stretch/>
        </p:blipFill>
        <p:spPr>
          <a:xfrm>
            <a:off x="623392" y="2636912"/>
            <a:ext cx="5904656" cy="3593694"/>
          </a:xfrm>
          <a:prstGeom prst="rect">
            <a:avLst/>
          </a:prstGeom>
        </p:spPr>
      </p:pic>
      <p:pic>
        <p:nvPicPr>
          <p:cNvPr id="5" name="图片 4"/>
          <p:cNvPicPr>
            <a:picLocks noChangeAspect="1"/>
          </p:cNvPicPr>
          <p:nvPr/>
        </p:nvPicPr>
        <p:blipFill rotWithShape="1">
          <a:blip r:embed="rId3"/>
          <a:srcRect l="32584" b="8054"/>
          <a:stretch/>
        </p:blipFill>
        <p:spPr>
          <a:xfrm>
            <a:off x="6884177" y="2636912"/>
            <a:ext cx="4684431" cy="3593694"/>
          </a:xfrm>
          <a:prstGeom prst="rect">
            <a:avLst/>
          </a:prstGeom>
        </p:spPr>
      </p:pic>
    </p:spTree>
    <p:extLst>
      <p:ext uri="{BB962C8B-B14F-4D97-AF65-F5344CB8AC3E}">
        <p14:creationId xmlns:p14="http://schemas.microsoft.com/office/powerpoint/2010/main" val="7254064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环保">
  <a:themeElements>
    <a:clrScheme name="环保">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环保">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环保">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txDef>
      <a:spPr>
        <a:solidFill>
          <a:srgbClr val="00B0F0"/>
        </a:solidFill>
      </a:spPr>
      <a:bodyPr wrap="square" rtlCol="0">
        <a:spAutoFit/>
      </a:bodyPr>
      <a:lstStyle>
        <a:defPPr>
          <a:defRPr sz="2800" dirty="0">
            <a:solidFill>
              <a:srgbClr val="FFFF00"/>
            </a:solidFill>
            <a:latin typeface="+mj-lt"/>
            <a:ea typeface="黑体" panose="02010609060101010101" pitchFamily="49" charset="-122"/>
          </a:defRPr>
        </a:defPPr>
      </a:lstStyle>
    </a:txDef>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TM02900743[[fn=环保]]</Template>
  <TotalTime>5191</TotalTime>
  <Words>7265</Words>
  <Application>Microsoft Office PowerPoint</Application>
  <PresentationFormat>宽屏</PresentationFormat>
  <Paragraphs>1181</Paragraphs>
  <Slides>94</Slides>
  <Notes>33</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94</vt:i4>
      </vt:variant>
    </vt:vector>
  </HeadingPairs>
  <TitlesOfParts>
    <vt:vector size="107" baseType="lpstr">
      <vt:lpstr>Arial Unicode MS</vt:lpstr>
      <vt:lpstr>方正舒体</vt:lpstr>
      <vt:lpstr>仿宋</vt:lpstr>
      <vt:lpstr>黑体</vt:lpstr>
      <vt:lpstr>宋体</vt:lpstr>
      <vt:lpstr>Arial</vt:lpstr>
      <vt:lpstr>Calibri</vt:lpstr>
      <vt:lpstr>Cambria Math</vt:lpstr>
      <vt:lpstr>Garamond</vt:lpstr>
      <vt:lpstr>Times New Roman</vt:lpstr>
      <vt:lpstr>Wingdings</vt:lpstr>
      <vt:lpstr>环保</vt:lpstr>
      <vt:lpstr>公式</vt:lpstr>
      <vt:lpstr>作物优异基因挖掘方法与 分子育种预测设计</vt:lpstr>
      <vt:lpstr>中国农业科学院作物科学研究所 数量遗传课题组的研究方向和研究内容  (https://isbreeding.caas.cn) </vt:lpstr>
      <vt:lpstr>《基因定位与育种设计》第一版</vt:lpstr>
      <vt:lpstr>《基因定位与育种设计》第二版</vt:lpstr>
      <vt:lpstr>报告内容</vt:lpstr>
      <vt:lpstr>遗传研究群体</vt:lpstr>
      <vt:lpstr>遗传研究群体的作用</vt:lpstr>
      <vt:lpstr>群体的遗传构成（以二倍体物种为例）</vt:lpstr>
      <vt:lpstr>遗传研究群体的多种分类标准 （不同群体具有不同的遗传构成；构成越复杂，开展研究的难度也越大）</vt:lpstr>
      <vt:lpstr>常用纯系双亲群体及其衍生关系</vt:lpstr>
      <vt:lpstr>常见双亲群体中等位基因和基因型的理论频率</vt:lpstr>
      <vt:lpstr>常见双亲群体中等位基因和基因型的理论频率</vt:lpstr>
      <vt:lpstr>按基因频率的群体分类</vt:lpstr>
      <vt:lpstr>按基因型是否纯合的群体分类</vt:lpstr>
      <vt:lpstr>永久群体</vt:lpstr>
      <vt:lpstr>纯系群体的局限性与永久回交和F2群体的创建</vt:lpstr>
      <vt:lpstr>染色体片段置换系 (CSSL/SSSL) </vt:lpstr>
      <vt:lpstr>染色体片段置换系的优点</vt:lpstr>
      <vt:lpstr>好的遗传研究离不开好的遗传群体</vt:lpstr>
      <vt:lpstr>遗传和育种在选择亲本和群体产生上的差异</vt:lpstr>
      <vt:lpstr>报告内容</vt:lpstr>
      <vt:lpstr>数量性状基因定位（或QTL作图）</vt:lpstr>
      <vt:lpstr>QTL作图原理和方法</vt:lpstr>
      <vt:lpstr>从遗传模型到表型对标记的线性回归模型</vt:lpstr>
      <vt:lpstr>具有背景控制的QTL检测方法</vt:lpstr>
      <vt:lpstr>完备区间作图 (ICIM) 的两步骤作图策略</vt:lpstr>
      <vt:lpstr>ICIM大幅度提高了QTL的检测功效</vt:lpstr>
      <vt:lpstr>ICIM具有稳健性和可推广性</vt:lpstr>
      <vt:lpstr>ICIM对互作QTL的检测 </vt:lpstr>
      <vt:lpstr>QTL IciMapping集成遗传分析软件 4.2版下载地址：https://isbreeding.caas.cn，即将发布5.0版  （2015年发表在The Crop Journal期刊介绍该软件的文章，目前引用超过1300次） </vt:lpstr>
      <vt:lpstr>两个杂合亲本（如无性系）之间的杂交</vt:lpstr>
      <vt:lpstr>杂合亲本杂交后代群体的复杂性  每个座位上有更多等位基因： 2~4个可能的等位基因，后代呈现出更多类型的分离比</vt:lpstr>
      <vt:lpstr>两个杂合亲本产生配子，以及雌雄配子结合产生杂交F1后代群体示意图（同时考虑两个连锁座位，两个座位均为完全信息类型）</vt:lpstr>
      <vt:lpstr>杂合亲本杂交后代群体的复杂性 未知连锁项：两个连锁标记座位上等位基因在两个杂合亲本中的4种可能连锁相，有待从重组率的估计值进行判断</vt:lpstr>
      <vt:lpstr>GACD集成遗传分析软件 下载地址：https://isbreeding.caas.cn（该软件适用于两个无性系品种的杂交F1、随机交配群体的全同胞家系等群体）</vt:lpstr>
      <vt:lpstr>4个纯系亲本间杂交衍生的DH和RIL后代群体</vt:lpstr>
      <vt:lpstr>8个纯系亲本间杂交衍生的DH和RIL后代群体</vt:lpstr>
      <vt:lpstr>GAPL集成遗传分析软件 下载地址：https://isbreeding.caas.cn（该软件适用于4~8个纯系亲本互交产生的后代DH和RIL群体） </vt:lpstr>
      <vt:lpstr>杂种优势遗传基础研究的永久回交和永久F2群体</vt:lpstr>
      <vt:lpstr>GAHP集成遗传分析软件 下载地址：https://isbreeding.caas.cn（该软件适用于双亲纯系后代衍生的永久回交和永久F2群体） </vt:lpstr>
      <vt:lpstr>报告内容</vt:lpstr>
      <vt:lpstr>育种的几个发展阶段</vt:lpstr>
      <vt:lpstr>育种的主要任务和特点</vt:lpstr>
      <vt:lpstr>常规育种过程</vt:lpstr>
      <vt:lpstr>育种效率</vt:lpstr>
      <vt:lpstr>PowerPoint 演示文稿</vt:lpstr>
      <vt:lpstr>美国1860年~2000年间玉米单位面积产量（蒲式耳/英亩）变化图（引自：Crow, 1998）</vt:lpstr>
      <vt:lpstr>预测和设计其实贯穿于整个育种流程！</vt:lpstr>
      <vt:lpstr>模拟预测的重要性</vt:lpstr>
      <vt:lpstr>模拟预测能够解决的两类育种问题</vt:lpstr>
      <vt:lpstr>分子设计育种（作物学报，2011）</vt:lpstr>
      <vt:lpstr>分子设计育种的含义</vt:lpstr>
      <vt:lpstr>设计育种的理论和技术途径</vt:lpstr>
      <vt:lpstr>作物分子设计育种流程图</vt:lpstr>
      <vt:lpstr>报告内容</vt:lpstr>
      <vt:lpstr>新型遗传和育种模拟预测平台Blib</vt:lpstr>
      <vt:lpstr>两个核心的衍生数据类型</vt:lpstr>
      <vt:lpstr>可以定义所有的遗传模型和遗传效应</vt:lpstr>
      <vt:lpstr>可以模拟出所有遗传和育种群体</vt:lpstr>
      <vt:lpstr>基于Blib的植物育种模拟平台ISB</vt:lpstr>
      <vt:lpstr>ISB植物育种模拟应用模块的应用流程图</vt:lpstr>
      <vt:lpstr>报告内容</vt:lpstr>
      <vt:lpstr>Comparison of two breeding strategies: modified pedigree (MODPED) and selected bulk (SELBLK)    (Crop Sci., 2003, 43: 1764-1773; Crop Sci., 2004, 44: 2006-2018) </vt:lpstr>
      <vt:lpstr>Dr. Borlaug and the Green Revolution</vt:lpstr>
      <vt:lpstr>Breeding methods in CIMMYT’s wheat breeding programs</vt:lpstr>
      <vt:lpstr>Simulation experimental design</vt:lpstr>
      <vt:lpstr>Genetic gain in yield from SELBLK is 3.3% higher than MODPED. SELBLK is slightly more efficient.</vt:lpstr>
      <vt:lpstr>For gains per spike and 1000-kernel weight, SELBLK has a faster genetic gain. For tillers/plant, MODPED has a faster genetic gain. </vt:lpstr>
      <vt:lpstr>加倍单倍体与CIMMYT小麦常规育种的模拟比较    (Crop Sci., 2013, 53: 74-83)</vt:lpstr>
      <vt:lpstr>遗传模型中不同类型基因的数目</vt:lpstr>
      <vt:lpstr>不同种方法的年份和成本分析</vt:lpstr>
      <vt:lpstr>年份遗传进度                    成本遗传进度</vt:lpstr>
      <vt:lpstr>利用基因信息的育种设计  (Crop Sci., 2007, 47: 580-588; Theor. Appl. Genet., 2007, 115:87-100)  </vt:lpstr>
      <vt:lpstr>Nine genes to be pyramided in wheat</vt:lpstr>
      <vt:lpstr>Optimum strategy to combine the nine genes from a topcross </vt:lpstr>
      <vt:lpstr>Comparison with other strategies</vt:lpstr>
      <vt:lpstr>A CSS population consisting of 65 non-idealized lines</vt:lpstr>
      <vt:lpstr>Genotyping of the CSSL population</vt:lpstr>
      <vt:lpstr>粒长和粒宽QTL定位</vt:lpstr>
      <vt:lpstr>根据育种目标 (假定为长粒和宽粒型) 设计目标基因型</vt:lpstr>
      <vt:lpstr>选择产生设计基因型的亲本</vt:lpstr>
      <vt:lpstr>获得目标基因型的途径分析</vt:lpstr>
      <vt:lpstr>选择最佳的杂交和选择方案</vt:lpstr>
      <vt:lpstr>杂交组合后代群体和杂种F1自身表现的预测   (Crop J., 2018, 6:353-365; Theor. Appl. Genet., 2013, 126:189-201) </vt:lpstr>
      <vt:lpstr>理想的育种群体</vt:lpstr>
      <vt:lpstr>性状相关在亲本群体和后代群体中的差异</vt:lpstr>
      <vt:lpstr>模拟预测每个杂交组合后代群体的均值和方差</vt:lpstr>
      <vt:lpstr>同时改良产量、延展性、最大抗延阻力的10个组合 选择指数 = 0.6×产量 + 0.2×延展性 +  0.2×抗延阻力</vt:lpstr>
      <vt:lpstr>玉米杂交种表现预测的重要性 （多环境有重复的产量测试是育种中最重要的一个环节，也是花费最大的一项工作） </vt:lpstr>
      <vt:lpstr>从一个RIL群体衍生一个永久F2群体</vt:lpstr>
      <vt:lpstr>四种预测方法ILP, GWP, BV和BV+GWP得到的预测值与真实值之间决定系数与性状遗传力的关系 （柱形图为决定系数, 点线图为性状的广义和狭义遗传力）</vt:lpstr>
      <vt:lpstr>是否存在超过原始F1的组合？</vt:lpstr>
      <vt:lpstr>致 谢</vt:lpstr>
      <vt:lpstr>谢谢大家！  并欢迎投稿《作物学报》和《The Crop Journal》期刊！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第7章  双亲杂交后代的遗传分析</dc:title>
  <dc:creator>WangJK</dc:creator>
  <cp:lastModifiedBy>lenovo</cp:lastModifiedBy>
  <cp:revision>722</cp:revision>
  <dcterms:created xsi:type="dcterms:W3CDTF">2016-09-18T00:36:05Z</dcterms:created>
  <dcterms:modified xsi:type="dcterms:W3CDTF">2024-08-23T23:34:19Z</dcterms:modified>
</cp:coreProperties>
</file>