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2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0"/>
  </p:notesMasterIdLst>
  <p:sldIdLst>
    <p:sldId id="264" r:id="rId2"/>
    <p:sldId id="261" r:id="rId3"/>
    <p:sldId id="1135" r:id="rId4"/>
    <p:sldId id="1141" r:id="rId5"/>
    <p:sldId id="1547" r:id="rId6"/>
    <p:sldId id="1516" r:id="rId7"/>
    <p:sldId id="1614" r:id="rId8"/>
    <p:sldId id="1554" r:id="rId9"/>
    <p:sldId id="1447" r:id="rId10"/>
    <p:sldId id="1137" r:id="rId11"/>
    <p:sldId id="1445" r:id="rId12"/>
    <p:sldId id="1553" r:id="rId13"/>
    <p:sldId id="1450" r:id="rId14"/>
    <p:sldId id="1621" r:id="rId15"/>
    <p:sldId id="1617" r:id="rId16"/>
    <p:sldId id="1618" r:id="rId17"/>
    <p:sldId id="1505" r:id="rId18"/>
    <p:sldId id="1533" r:id="rId19"/>
    <p:sldId id="1534" r:id="rId20"/>
    <p:sldId id="1597" r:id="rId21"/>
    <p:sldId id="1548" r:id="rId22"/>
    <p:sldId id="1517" r:id="rId23"/>
    <p:sldId id="1532" r:id="rId24"/>
    <p:sldId id="1507" r:id="rId25"/>
    <p:sldId id="1550" r:id="rId26"/>
    <p:sldId id="1535" r:id="rId27"/>
    <p:sldId id="1563" r:id="rId28"/>
    <p:sldId id="1536" r:id="rId29"/>
    <p:sldId id="1552" r:id="rId30"/>
    <p:sldId id="1551" r:id="rId31"/>
    <p:sldId id="1525" r:id="rId32"/>
    <p:sldId id="1537" r:id="rId33"/>
    <p:sldId id="1538" r:id="rId34"/>
    <p:sldId id="1564" r:id="rId35"/>
    <p:sldId id="1565" r:id="rId36"/>
    <p:sldId id="1566" r:id="rId37"/>
    <p:sldId id="1567" r:id="rId38"/>
    <p:sldId id="1568" r:id="rId39"/>
    <p:sldId id="1569" r:id="rId40"/>
    <p:sldId id="1570" r:id="rId41"/>
    <p:sldId id="1571" r:id="rId42"/>
    <p:sldId id="1572" r:id="rId43"/>
    <p:sldId id="1575" r:id="rId44"/>
    <p:sldId id="1574" r:id="rId45"/>
    <p:sldId id="1576" r:id="rId46"/>
    <p:sldId id="1577" r:id="rId47"/>
    <p:sldId id="1578" r:id="rId48"/>
    <p:sldId id="1581" r:id="rId49"/>
    <p:sldId id="1579" r:id="rId50"/>
    <p:sldId id="1582" r:id="rId51"/>
    <p:sldId id="1583" r:id="rId52"/>
    <p:sldId id="1584" r:id="rId53"/>
    <p:sldId id="1455" r:id="rId54"/>
    <p:sldId id="1600" r:id="rId55"/>
    <p:sldId id="1601" r:id="rId56"/>
    <p:sldId id="1602" r:id="rId57"/>
    <p:sldId id="1603" r:id="rId58"/>
    <p:sldId id="1604" r:id="rId59"/>
    <p:sldId id="1605" r:id="rId60"/>
    <p:sldId id="1606" r:id="rId61"/>
    <p:sldId id="1607" r:id="rId62"/>
    <p:sldId id="1608" r:id="rId63"/>
    <p:sldId id="1609" r:id="rId64"/>
    <p:sldId id="1610" r:id="rId65"/>
    <p:sldId id="1611" r:id="rId66"/>
    <p:sldId id="1526" r:id="rId67"/>
    <p:sldId id="1612" r:id="rId68"/>
    <p:sldId id="1613" r:id="rId69"/>
    <p:sldId id="1615" r:id="rId70"/>
    <p:sldId id="1559" r:id="rId71"/>
    <p:sldId id="1623" r:id="rId72"/>
    <p:sldId id="1624" r:id="rId73"/>
    <p:sldId id="1513" r:id="rId74"/>
    <p:sldId id="1558" r:id="rId75"/>
    <p:sldId id="1514" r:id="rId76"/>
    <p:sldId id="1457" r:id="rId77"/>
    <p:sldId id="1549" r:id="rId78"/>
    <p:sldId id="1459" r:id="rId79"/>
    <p:sldId id="1460" r:id="rId80"/>
    <p:sldId id="1461" r:id="rId81"/>
    <p:sldId id="1619" r:id="rId82"/>
    <p:sldId id="1478" r:id="rId83"/>
    <p:sldId id="1479" r:id="rId84"/>
    <p:sldId id="1616" r:id="rId85"/>
    <p:sldId id="1488" r:id="rId86"/>
    <p:sldId id="1489" r:id="rId87"/>
    <p:sldId id="1490" r:id="rId88"/>
    <p:sldId id="1491" r:id="rId89"/>
    <p:sldId id="1499" r:id="rId90"/>
    <p:sldId id="1492" r:id="rId91"/>
    <p:sldId id="1493" r:id="rId92"/>
    <p:sldId id="1494" r:id="rId93"/>
    <p:sldId id="1495" r:id="rId94"/>
    <p:sldId id="1498" r:id="rId95"/>
    <p:sldId id="1497" r:id="rId96"/>
    <p:sldId id="1562" r:id="rId97"/>
    <p:sldId id="1622" r:id="rId98"/>
    <p:sldId id="1388" r:id="rId99"/>
  </p:sldIdLst>
  <p:sldSz cx="12192000" cy="6858000"/>
  <p:notesSz cx="6858000" cy="9144000"/>
  <p:custDataLst>
    <p:tags r:id="rId10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1E9"/>
    <a:srgbClr val="EEECE1"/>
    <a:srgbClr val="67A972"/>
    <a:srgbClr val="A6A6A6"/>
    <a:srgbClr val="0000FF"/>
    <a:srgbClr val="0066CC"/>
    <a:srgbClr val="363637"/>
    <a:srgbClr val="79B442"/>
    <a:srgbClr val="3E3E3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5" autoAdjust="0"/>
    <p:restoredTop sz="96274" autoAdjust="0"/>
  </p:normalViewPr>
  <p:slideViewPr>
    <p:cSldViewPr snapToGrid="0">
      <p:cViewPr>
        <p:scale>
          <a:sx n="100" d="100"/>
          <a:sy n="100" d="100"/>
        </p:scale>
        <p:origin x="76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D241D-C841-4499-AEC9-60C29B4F2A35}" type="datetimeFigureOut">
              <a:rPr lang="zh-CN" altLang="en-US" smtClean="0"/>
              <a:t>2025-5-23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4F796-343B-48B9-8AAA-4F83792D498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10</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19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21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22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23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24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25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39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40</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49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50</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59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60</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E95024-908D-462B-9B1F-7005F7AB552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65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66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67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68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69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70</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71</a:t>
            </a:fld>
            <a:endParaRPr lang="zh-CN" altLang="en-US">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36971573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72</a:t>
            </a:fld>
            <a:endParaRPr lang="zh-CN" altLang="en-US">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37139868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79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80</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88</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89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90</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92</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93</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94</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96</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95024-908D-462B-9B1F-7005F7AB552B}" type="slidenum">
              <a:rPr lang="zh-CN" altLang="en-US" smtClean="0">
                <a:solidFill>
                  <a:prstClr val="black"/>
                </a:solidFill>
                <a:latin typeface="等线" panose="02010600030101010101" charset="-122"/>
                <a:ea typeface="等线" panose="02010600030101010101" charset="-122"/>
              </a:rPr>
              <a:t>97</a:t>
            </a:fld>
            <a:endParaRPr lang="zh-CN" altLang="en-US">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36742587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2CD2B7-3C8C-49F5-8015-CEF23D396ED1}" type="slidenum">
              <a:rPr lang="zh-CN" altLang="en-US" smtClean="0"/>
              <a:t>98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9191625" y="6356350"/>
            <a:ext cx="2743200" cy="365125"/>
          </a:xfrm>
          <a:prstGeom prst="rect">
            <a:avLst/>
          </a:prstGeom>
        </p:spPr>
        <p:txBody>
          <a:bodyPr/>
          <a:lstStyle>
            <a:lvl1pPr algn="r">
              <a:defRPr/>
            </a:lvl1pPr>
          </a:lstStyle>
          <a:p>
            <a:pPr>
              <a:defRPr/>
            </a:pPr>
            <a:fld id="{05A8B804-741E-4CC3-9B8B-2BD4F06B7503}" type="slidenum">
              <a:rPr lang="zh-CN" altLang="en-US" smtClean="0"/>
              <a:t>‹#›</a:t>
            </a:fld>
            <a:endParaRPr lang="zh-CN" altLang="en-US" dirty="0"/>
          </a:p>
        </p:txBody>
      </p:sp>
      <p:pic>
        <p:nvPicPr>
          <p:cNvPr id="4" name="图片 3"/>
          <p:cNvPicPr>
            <a:picLocks noChangeAspect="1"/>
          </p:cNvPicPr>
          <p:nvPr userDrawn="1"/>
        </p:nvPicPr>
        <p:blipFill rotWithShape="1">
          <a:blip r:embed="rId2"/>
          <a:srcRect l="1" t="1565" r="46404"/>
          <a:stretch>
            <a:fillRect/>
          </a:stretch>
        </p:blipFill>
        <p:spPr>
          <a:xfrm>
            <a:off x="9321569" y="91613"/>
            <a:ext cx="2483312" cy="6229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封面-1">
    <p:spTree>
      <p:nvGrpSpPr>
        <p:cNvPr id="1" name=""/>
        <p:cNvGrpSpPr/>
        <p:nvPr/>
      </p:nvGrpSpPr>
      <p:grpSpPr>
        <a:xfrm>
          <a:off x="0" y="0"/>
          <a:ext cx="0" cy="0"/>
          <a:chOff x="0" y="0"/>
          <a:chExt cx="0" cy="0"/>
        </a:xfrm>
      </p:grpSpPr>
      <p:sp>
        <p:nvSpPr>
          <p:cNvPr id="80" name="矩形 79"/>
          <p:cNvSpPr/>
          <p:nvPr userDrawn="1"/>
        </p:nvSpPr>
        <p:spPr>
          <a:xfrm>
            <a:off x="-4191" y="0"/>
            <a:ext cx="12192000" cy="6858000"/>
          </a:xfrm>
          <a:prstGeom prst="rect">
            <a:avLst/>
          </a:prstGeom>
          <a:pattFill prst="dkDnDiag">
            <a:fgClr>
              <a:schemeClr val="accent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userDrawn="1"/>
        </p:nvSpPr>
        <p:spPr>
          <a:xfrm>
            <a:off x="-4191"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4191" y="0"/>
            <a:ext cx="12192000" cy="6858000"/>
          </a:xfrm>
          <a:prstGeom prst="rect">
            <a:avLst/>
          </a:prstGeom>
          <a:gradFill>
            <a:gsLst>
              <a:gs pos="5500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82"/>
          <p:cNvSpPr/>
          <p:nvPr userDrawn="1"/>
        </p:nvSpPr>
        <p:spPr>
          <a:xfrm>
            <a:off x="0" y="2528269"/>
            <a:ext cx="12192000" cy="1043222"/>
          </a:xfrm>
          <a:custGeom>
            <a:avLst/>
            <a:gdLst>
              <a:gd name="connsiteX0" fmla="*/ 0 w 12192000"/>
              <a:gd name="connsiteY0" fmla="*/ 0 h 1043222"/>
              <a:gd name="connsiteX1" fmla="*/ 29438 w 12192000"/>
              <a:gd name="connsiteY1" fmla="*/ 14530 h 1043222"/>
              <a:gd name="connsiteX2" fmla="*/ 6096900 w 12192000"/>
              <a:gd name="connsiteY2" fmla="*/ 956834 h 1043222"/>
              <a:gd name="connsiteX3" fmla="*/ 12164362 w 12192000"/>
              <a:gd name="connsiteY3" fmla="*/ 14530 h 1043222"/>
              <a:gd name="connsiteX4" fmla="*/ 12192000 w 12192000"/>
              <a:gd name="connsiteY4" fmla="*/ 888 h 1043222"/>
              <a:gd name="connsiteX5" fmla="*/ 12192000 w 12192000"/>
              <a:gd name="connsiteY5" fmla="*/ 84208 h 1043222"/>
              <a:gd name="connsiteX6" fmla="*/ 12046127 w 12192000"/>
              <a:gd name="connsiteY6" fmla="*/ 151870 h 1043222"/>
              <a:gd name="connsiteX7" fmla="*/ 6096900 w 12192000"/>
              <a:gd name="connsiteY7" fmla="*/ 1043222 h 1043222"/>
              <a:gd name="connsiteX8" fmla="*/ 147672 w 12192000"/>
              <a:gd name="connsiteY8" fmla="*/ 151870 h 1043222"/>
              <a:gd name="connsiteX9" fmla="*/ 0 w 12192000"/>
              <a:gd name="connsiteY9" fmla="*/ 83374 h 104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043222">
                <a:moveTo>
                  <a:pt x="0" y="0"/>
                </a:moveTo>
                <a:lnTo>
                  <a:pt x="29438" y="14530"/>
                </a:lnTo>
                <a:cubicBezTo>
                  <a:pt x="1300809" y="580816"/>
                  <a:pt x="3543021" y="956834"/>
                  <a:pt x="6096900" y="956834"/>
                </a:cubicBezTo>
                <a:cubicBezTo>
                  <a:pt x="8650777" y="956834"/>
                  <a:pt x="10892991" y="580816"/>
                  <a:pt x="12164362" y="14530"/>
                </a:cubicBezTo>
                <a:lnTo>
                  <a:pt x="12192000" y="888"/>
                </a:lnTo>
                <a:lnTo>
                  <a:pt x="12192000" y="84208"/>
                </a:lnTo>
                <a:lnTo>
                  <a:pt x="12046127" y="151870"/>
                </a:lnTo>
                <a:cubicBezTo>
                  <a:pt x="10756813" y="689648"/>
                  <a:pt x="8573387" y="1043222"/>
                  <a:pt x="6096900" y="1043222"/>
                </a:cubicBezTo>
                <a:cubicBezTo>
                  <a:pt x="3620413" y="1043222"/>
                  <a:pt x="1436985" y="689648"/>
                  <a:pt x="147672" y="151870"/>
                </a:cubicBezTo>
                <a:lnTo>
                  <a:pt x="0" y="833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0" name="主视觉图"/>
          <p:cNvPicPr>
            <a:picLocks noChangeAspect="1"/>
          </p:cNvPicPr>
          <p:nvPr userDrawn="1"/>
        </p:nvPicPr>
        <p:blipFill rotWithShape="1">
          <a:blip r:embed="rId2" cstate="print">
            <a:extLst>
              <a:ext uri="{28A0092B-C50C-407E-A947-70E740481C1C}">
                <a14:useLocalDpi xmlns:a14="http://schemas.microsoft.com/office/drawing/2010/main" val="0"/>
              </a:ext>
            </a:extLst>
          </a:blip>
          <a:srcRect t="19966" b="25356"/>
          <a:stretch>
            <a:fillRect/>
          </a:stretch>
        </p:blipFill>
        <p:spPr>
          <a:xfrm>
            <a:off x="1" y="1"/>
            <a:ext cx="12187809" cy="3483049"/>
          </a:xfrm>
          <a:custGeom>
            <a:avLst/>
            <a:gdLst>
              <a:gd name="connsiteX0" fmla="*/ 0 w 12192000"/>
              <a:gd name="connsiteY0" fmla="*/ 0 h 3362325"/>
              <a:gd name="connsiteX1" fmla="*/ 12192000 w 12192000"/>
              <a:gd name="connsiteY1" fmla="*/ 0 h 3362325"/>
              <a:gd name="connsiteX2" fmla="*/ 12192000 w 12192000"/>
              <a:gd name="connsiteY2" fmla="*/ 2498738 h 3362325"/>
              <a:gd name="connsiteX3" fmla="*/ 11881362 w 12192000"/>
              <a:gd name="connsiteY3" fmla="*/ 2607318 h 3362325"/>
              <a:gd name="connsiteX4" fmla="*/ 6934062 w 12192000"/>
              <a:gd name="connsiteY4" fmla="*/ 3354963 h 3362325"/>
              <a:gd name="connsiteX5" fmla="*/ 6475112 w 12192000"/>
              <a:gd name="connsiteY5" fmla="*/ 3362325 h 3362325"/>
              <a:gd name="connsiteX6" fmla="*/ 5720459 w 12192000"/>
              <a:gd name="connsiteY6" fmla="*/ 3362325 h 3362325"/>
              <a:gd name="connsiteX7" fmla="*/ 5261509 w 12192000"/>
              <a:gd name="connsiteY7" fmla="*/ 3354963 h 3362325"/>
              <a:gd name="connsiteX8" fmla="*/ 314205 w 12192000"/>
              <a:gd name="connsiteY8" fmla="*/ 2607318 h 3362325"/>
              <a:gd name="connsiteX9" fmla="*/ 0 w 12192000"/>
              <a:gd name="connsiteY9" fmla="*/ 249749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362325">
                <a:moveTo>
                  <a:pt x="0" y="0"/>
                </a:moveTo>
                <a:lnTo>
                  <a:pt x="12192000" y="0"/>
                </a:lnTo>
                <a:lnTo>
                  <a:pt x="12192000" y="2498738"/>
                </a:lnTo>
                <a:lnTo>
                  <a:pt x="11881362" y="2607318"/>
                </a:lnTo>
                <a:cubicBezTo>
                  <a:pt x="10586233" y="3018762"/>
                  <a:pt x="8858791" y="3292866"/>
                  <a:pt x="6934062" y="3354963"/>
                </a:cubicBezTo>
                <a:lnTo>
                  <a:pt x="6475112" y="3362325"/>
                </a:lnTo>
                <a:lnTo>
                  <a:pt x="5720459" y="3362325"/>
                </a:lnTo>
                <a:lnTo>
                  <a:pt x="5261509" y="3354963"/>
                </a:lnTo>
                <a:cubicBezTo>
                  <a:pt x="3336778" y="3292866"/>
                  <a:pt x="1609334" y="3018762"/>
                  <a:pt x="314205" y="2607318"/>
                </a:cubicBezTo>
                <a:lnTo>
                  <a:pt x="0" y="2497490"/>
                </a:lnTo>
                <a:close/>
              </a:path>
            </a:pathLst>
          </a:custGeom>
        </p:spPr>
      </p:pic>
      <p:sp>
        <p:nvSpPr>
          <p:cNvPr id="95" name="任意多边形: 形状 94"/>
          <p:cNvSpPr/>
          <p:nvPr userDrawn="1"/>
        </p:nvSpPr>
        <p:spPr>
          <a:xfrm>
            <a:off x="0" y="-10553"/>
            <a:ext cx="12192000" cy="3748455"/>
          </a:xfrm>
          <a:custGeom>
            <a:avLst/>
            <a:gdLst>
              <a:gd name="connsiteX0" fmla="*/ 12192000 w 12192000"/>
              <a:gd name="connsiteY0" fmla="*/ 0 h 3748455"/>
              <a:gd name="connsiteX1" fmla="*/ 0 w 12192000"/>
              <a:gd name="connsiteY1" fmla="*/ 0 h 3748455"/>
              <a:gd name="connsiteX2" fmla="*/ 0 w 12192000"/>
              <a:gd name="connsiteY2" fmla="*/ 2477656 h 3748455"/>
              <a:gd name="connsiteX3" fmla="*/ 166670 w 12192000"/>
              <a:gd name="connsiteY3" fmla="*/ 2579077 h 3748455"/>
              <a:gd name="connsiteX4" fmla="*/ 6115898 w 12192000"/>
              <a:gd name="connsiteY4" fmla="*/ 3748455 h 3748455"/>
              <a:gd name="connsiteX5" fmla="*/ 12065124 w 12192000"/>
              <a:gd name="connsiteY5" fmla="*/ 2579077 h 3748455"/>
              <a:gd name="connsiteX6" fmla="*/ 12192000 w 12192000"/>
              <a:gd name="connsiteY6" fmla="*/ 2501871 h 374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748455">
                <a:moveTo>
                  <a:pt x="12192000" y="0"/>
                </a:moveTo>
                <a:lnTo>
                  <a:pt x="0" y="0"/>
                </a:lnTo>
                <a:lnTo>
                  <a:pt x="0" y="2477656"/>
                </a:lnTo>
                <a:lnTo>
                  <a:pt x="166670" y="2579077"/>
                </a:lnTo>
                <a:cubicBezTo>
                  <a:pt x="1455984" y="3284596"/>
                  <a:pt x="3639410" y="3748455"/>
                  <a:pt x="6115898" y="3748455"/>
                </a:cubicBezTo>
                <a:cubicBezTo>
                  <a:pt x="8592385" y="3748455"/>
                  <a:pt x="10775811" y="3284596"/>
                  <a:pt x="12065124" y="2579077"/>
                </a:cubicBezTo>
                <a:lnTo>
                  <a:pt x="12192000" y="2501871"/>
                </a:lnTo>
                <a:close/>
              </a:path>
            </a:pathLst>
          </a:custGeom>
          <a:gradFill>
            <a:gsLst>
              <a:gs pos="10000">
                <a:schemeClr val="bg1">
                  <a:alpha val="0"/>
                </a:schemeClr>
              </a:gs>
              <a:gs pos="0">
                <a:schemeClr val="bg1">
                  <a:alpha val="4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形状 67"/>
          <p:cNvSpPr/>
          <p:nvPr userDrawn="1"/>
        </p:nvSpPr>
        <p:spPr>
          <a:xfrm flipH="1">
            <a:off x="-1" y="-10553"/>
            <a:ext cx="12191997" cy="3748455"/>
          </a:xfrm>
          <a:custGeom>
            <a:avLst/>
            <a:gdLst>
              <a:gd name="connsiteX0" fmla="*/ 12192000 w 12192000"/>
              <a:gd name="connsiteY0" fmla="*/ 0 h 3748455"/>
              <a:gd name="connsiteX1" fmla="*/ 0 w 12192000"/>
              <a:gd name="connsiteY1" fmla="*/ 0 h 3748455"/>
              <a:gd name="connsiteX2" fmla="*/ 0 w 12192000"/>
              <a:gd name="connsiteY2" fmla="*/ 2477656 h 3748455"/>
              <a:gd name="connsiteX3" fmla="*/ 166670 w 12192000"/>
              <a:gd name="connsiteY3" fmla="*/ 2579077 h 3748455"/>
              <a:gd name="connsiteX4" fmla="*/ 6115898 w 12192000"/>
              <a:gd name="connsiteY4" fmla="*/ 3748455 h 3748455"/>
              <a:gd name="connsiteX5" fmla="*/ 12065124 w 12192000"/>
              <a:gd name="connsiteY5" fmla="*/ 2579077 h 3748455"/>
              <a:gd name="connsiteX6" fmla="*/ 12192000 w 12192000"/>
              <a:gd name="connsiteY6" fmla="*/ 2501871 h 374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748455">
                <a:moveTo>
                  <a:pt x="12192000" y="0"/>
                </a:moveTo>
                <a:lnTo>
                  <a:pt x="0" y="0"/>
                </a:lnTo>
                <a:lnTo>
                  <a:pt x="0" y="2477656"/>
                </a:lnTo>
                <a:lnTo>
                  <a:pt x="166670" y="2579077"/>
                </a:lnTo>
                <a:cubicBezTo>
                  <a:pt x="1455984" y="3284596"/>
                  <a:pt x="3639410" y="3748455"/>
                  <a:pt x="6115898" y="3748455"/>
                </a:cubicBezTo>
                <a:cubicBezTo>
                  <a:pt x="8592385" y="3748455"/>
                  <a:pt x="10775811" y="3284596"/>
                  <a:pt x="12065124" y="2579077"/>
                </a:cubicBezTo>
                <a:lnTo>
                  <a:pt x="12192000" y="2501871"/>
                </a:lnTo>
                <a:close/>
              </a:path>
            </a:pathLst>
          </a:custGeom>
          <a:gradFill>
            <a:gsLst>
              <a:gs pos="10000">
                <a:schemeClr val="bg1">
                  <a:alpha val="0"/>
                </a:schemeClr>
              </a:gs>
              <a:gs pos="0">
                <a:schemeClr val="bg1">
                  <a:alpha val="4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 name="文本占位符 2"/>
          <p:cNvSpPr>
            <a:spLocks noGrp="1"/>
          </p:cNvSpPr>
          <p:nvPr userDrawn="1">
            <p:ph type="body" sz="quarter" idx="10"/>
          </p:nvPr>
        </p:nvSpPr>
        <p:spPr>
          <a:xfrm>
            <a:off x="840186" y="4211392"/>
            <a:ext cx="10511631" cy="581570"/>
          </a:xfrm>
          <a:prstGeom prst="rect">
            <a:avLst/>
          </a:prstGeom>
        </p:spPr>
        <p:txBody>
          <a:bodyPr/>
          <a:lstStyle>
            <a:lvl1pPr marL="0" indent="0" algn="ctr">
              <a:buNone/>
              <a:defRPr sz="4400">
                <a:solidFill>
                  <a:schemeClr val="accent1"/>
                </a:solidFill>
                <a:latin typeface="+mj-ea"/>
                <a:ea typeface="+mj-ea"/>
              </a:defRPr>
            </a:lvl1pPr>
          </a:lstStyle>
          <a:p>
            <a:pPr lvl="0"/>
            <a:endParaRPr lang="zh-CN" altLang="en-US" dirty="0"/>
          </a:p>
        </p:txBody>
      </p:sp>
      <p:sp>
        <p:nvSpPr>
          <p:cNvPr id="7" name="矩形 6"/>
          <p:cNvSpPr/>
          <p:nvPr userDrawn="1"/>
        </p:nvSpPr>
        <p:spPr>
          <a:xfrm>
            <a:off x="3999000" y="2222842"/>
            <a:ext cx="4194000" cy="1292400"/>
          </a:xfrm>
          <a:prstGeom prst="rect">
            <a:avLst/>
          </a:prstGeom>
          <a:blipFill dpi="0" rotWithShape="1">
            <a:blip r:embed="rId3" cstate="print">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91EA96-9D9D-4FA5-9EE9-71D624C1717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1EA96-9D9D-4FA5-9EE9-71D624C1717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12.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4.emf"/><Relationship Id="rId4" Type="http://schemas.openxmlformats.org/officeDocument/2006/relationships/package" Target="../embeddings/Microsoft_Excel____.xlsx"/></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43.GIF"/><Relationship Id="rId4" Type="http://schemas.openxmlformats.org/officeDocument/2006/relationships/image" Target="../media/image42.GIF"/></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61.wmf"/><Relationship Id="rId5" Type="http://schemas.openxmlformats.org/officeDocument/2006/relationships/oleObject" Target="../embeddings/oleObject1.bin"/><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3" name="矩形 22"/>
          <p:cNvSpPr/>
          <p:nvPr/>
        </p:nvSpPr>
        <p:spPr>
          <a:xfrm>
            <a:off x="1" y="1620147"/>
            <a:ext cx="12192000" cy="2035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4" name="Title 1"/>
          <p:cNvSpPr txBox="1"/>
          <p:nvPr/>
        </p:nvSpPr>
        <p:spPr>
          <a:xfrm>
            <a:off x="1645793" y="2256681"/>
            <a:ext cx="8631682" cy="773905"/>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CN" altLang="en-US" b="1" dirty="0">
                <a:solidFill>
                  <a:srgbClr val="2F5597"/>
                </a:solidFill>
                <a:latin typeface="微软雅黑" panose="020B0503020204020204" pitchFamily="34" charset="-122"/>
                <a:ea typeface="微软雅黑" panose="020B0503020204020204" pitchFamily="34" charset="-122"/>
                <a:cs typeface="+mn-cs"/>
                <a:sym typeface="+mn-lt"/>
              </a:rPr>
              <a:t>新能源发电与碳中和</a:t>
            </a:r>
          </a:p>
        </p:txBody>
      </p:sp>
      <p:pic>
        <p:nvPicPr>
          <p:cNvPr id="26" name="图片 15" descr="文本&#10;&#10;描述已自动生成"/>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633"/>
          <a:stretch>
            <a:fillRect/>
          </a:stretch>
        </p:blipFill>
        <p:spPr bwMode="auto">
          <a:xfrm>
            <a:off x="2678527" y="92550"/>
            <a:ext cx="2493519" cy="86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bwMode="auto">
          <a:xfrm>
            <a:off x="4641440" y="5395015"/>
            <a:ext cx="2557111" cy="461665"/>
          </a:xfrm>
          <a:prstGeom prst="rect">
            <a:avLst/>
          </a:prstGeom>
          <a:noFill/>
          <a:ln>
            <a:noFill/>
          </a:ln>
          <a:effectLst/>
        </p:spPr>
        <p:txBody>
          <a:bodyPr wrap="none">
            <a:spAutoFit/>
          </a:bodyPr>
          <a:lstStyle/>
          <a:p>
            <a:pPr algn="ctr" eaLnBrk="1" fontAlgn="auto" hangingPunct="1">
              <a:spcBef>
                <a:spcPts val="600"/>
              </a:spcBef>
              <a:spcAft>
                <a:spcPts val="0"/>
              </a:spcAft>
              <a:defRPr/>
            </a:pPr>
            <a:r>
              <a:rPr lang="en-US" altLang="zh-CN" sz="2400" dirty="0" smtClean="0">
                <a:solidFill>
                  <a:schemeClr val="tx1">
                    <a:lumMod val="85000"/>
                    <a:lumOff val="15000"/>
                  </a:schemeClr>
                </a:solidFill>
                <a:latin typeface="微软雅黑" panose="020B0503020204020204" pitchFamily="34" charset="-122"/>
                <a:ea typeface="微软雅黑" panose="020B0503020204020204" pitchFamily="34" charset="-122"/>
              </a:rPr>
              <a:t>2025</a:t>
            </a:r>
            <a:r>
              <a:rPr lang="zh-CN" altLang="en-US" sz="2400" dirty="0" smtClean="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2400" dirty="0" smtClean="0">
                <a:solidFill>
                  <a:schemeClr val="tx1">
                    <a:lumMod val="85000"/>
                    <a:lumOff val="15000"/>
                  </a:schemeClr>
                </a:solidFill>
                <a:latin typeface="微软雅黑" panose="020B0503020204020204" pitchFamily="34" charset="-122"/>
                <a:ea typeface="微软雅黑" panose="020B0503020204020204" pitchFamily="34" charset="-122"/>
              </a:rPr>
              <a:t>05</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rPr>
              <a:t>24</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日</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2575989" y="3833605"/>
            <a:ext cx="6688015" cy="691515"/>
          </a:xfrm>
          <a:prstGeom prst="rect">
            <a:avLst/>
          </a:prstGeom>
        </p:spPr>
        <p:txBody>
          <a:bodyPr wrap="square">
            <a:spAutoFit/>
          </a:bodyPr>
          <a:lstStyle/>
          <a:p>
            <a:pPr algn="ctr">
              <a:lnSpc>
                <a:spcPct val="150000"/>
              </a:lnSpc>
            </a:pPr>
            <a:r>
              <a:rPr lang="zh-CN" altLang="en-US" sz="2600" dirty="0">
                <a:latin typeface="微软雅黑" panose="020B0503020204020204" pitchFamily="34" charset="-122"/>
                <a:ea typeface="微软雅黑" panose="020B0503020204020204" pitchFamily="34" charset="-122"/>
                <a:cs typeface="+mn-ea"/>
                <a:sym typeface="+mn-lt"/>
              </a:rPr>
              <a:t>闵春华</a:t>
            </a:r>
            <a:endParaRPr lang="en-US" altLang="zh-CN" sz="2600" dirty="0">
              <a:latin typeface="微软雅黑" panose="020B0503020204020204" pitchFamily="34" charset="-122"/>
              <a:ea typeface="微软雅黑" panose="020B0503020204020204" pitchFamily="34" charset="-122"/>
              <a:cs typeface="+mn-ea"/>
              <a:sym typeface="+mn-lt"/>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760" y="205036"/>
            <a:ext cx="3045376" cy="600717"/>
          </a:xfrm>
          <a:prstGeom prst="rect">
            <a:avLst/>
          </a:prstGeom>
        </p:spPr>
      </p:pic>
      <p:sp>
        <p:nvSpPr>
          <p:cNvPr id="10" name="矩形 9"/>
          <p:cNvSpPr/>
          <p:nvPr/>
        </p:nvSpPr>
        <p:spPr bwMode="auto">
          <a:xfrm>
            <a:off x="4134892" y="4611132"/>
            <a:ext cx="3570208" cy="461665"/>
          </a:xfrm>
          <a:prstGeom prst="rect">
            <a:avLst/>
          </a:prstGeom>
          <a:noFill/>
          <a:ln>
            <a:noFill/>
          </a:ln>
          <a:effectLst/>
        </p:spPr>
        <p:txBody>
          <a:bodyPr wrap="none">
            <a:spAutoFit/>
          </a:bodyPr>
          <a:lstStyle/>
          <a:p>
            <a:pPr algn="ctr" eaLnBrk="1" fontAlgn="auto" hangingPunct="1">
              <a:spcBef>
                <a:spcPts val="600"/>
              </a:spcBef>
              <a:spcAft>
                <a:spcPts val="0"/>
              </a:spcAft>
              <a:defRPr/>
            </a:pP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河北工业大学双碳研究院</a:t>
            </a:r>
            <a:endPar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10</a:t>
            </a:fld>
            <a:endParaRPr lang="zh-CN" altLang="en-US" dirty="0">
              <a:solidFill>
                <a:prstClr val="black"/>
              </a:solidFill>
            </a:endParaRPr>
          </a:p>
        </p:txBody>
      </p:sp>
      <p:sp>
        <p:nvSpPr>
          <p:cNvPr id="40" name="TextBox 32"/>
          <p:cNvSpPr txBox="1"/>
          <p:nvPr/>
        </p:nvSpPr>
        <p:spPr>
          <a:xfrm>
            <a:off x="0" y="41910"/>
            <a:ext cx="10001250" cy="826316"/>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年前碳达峰行动方案</a:t>
            </a:r>
            <a:r>
              <a:rPr lang="en-US" altLang="zh-CN" sz="30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2021.10.26</a:t>
            </a:r>
            <a:endParaRPr lang="en-US" altLang="zh-CN" sz="3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401120" y="1173053"/>
            <a:ext cx="11388694" cy="5539978"/>
          </a:xfrm>
          <a:prstGeom prst="rect">
            <a:avLst/>
          </a:prstGeom>
        </p:spPr>
        <p:txBody>
          <a:bodyPr wrap="square">
            <a:spAutoFit/>
          </a:bodyPr>
          <a:lstStyle/>
          <a:p>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主要目标</a:t>
            </a:r>
          </a:p>
          <a:p>
            <a:endParaRPr lang="zh-CN" altLang="en-US" dirty="0"/>
          </a:p>
          <a:p>
            <a:r>
              <a:rPr lang="zh-CN" altLang="en-US" sz="2400" dirty="0">
                <a:latin typeface="黑体" panose="02010609060101010101" pitchFamily="49" charset="-122"/>
                <a:ea typeface="黑体" panose="02010609060101010101" pitchFamily="49" charset="-122"/>
              </a:rPr>
              <a:t>“十四五”期间，产业结构和能源结构调整优化取得明显进展，重点行业</a:t>
            </a:r>
            <a:r>
              <a:rPr lang="zh-CN" altLang="en-US" sz="2400" dirty="0">
                <a:solidFill>
                  <a:srgbClr val="FF0000"/>
                </a:solidFill>
                <a:latin typeface="黑体" panose="02010609060101010101" pitchFamily="49" charset="-122"/>
                <a:ea typeface="黑体" panose="02010609060101010101" pitchFamily="49" charset="-122"/>
              </a:rPr>
              <a:t>能源利用效率</a:t>
            </a:r>
            <a:r>
              <a:rPr lang="zh-CN" altLang="en-US" sz="2400" dirty="0">
                <a:latin typeface="黑体" panose="02010609060101010101" pitchFamily="49" charset="-122"/>
                <a:ea typeface="黑体" panose="02010609060101010101" pitchFamily="49" charset="-122"/>
              </a:rPr>
              <a:t>大幅提升，煤炭消费增长得到严格控制，</a:t>
            </a:r>
            <a:r>
              <a:rPr lang="zh-CN" altLang="en-US" sz="2400" dirty="0">
                <a:solidFill>
                  <a:srgbClr val="FF0000"/>
                </a:solidFill>
                <a:latin typeface="黑体" panose="02010609060101010101" pitchFamily="49" charset="-122"/>
                <a:ea typeface="黑体" panose="02010609060101010101" pitchFamily="49" charset="-122"/>
              </a:rPr>
              <a:t>新型电力</a:t>
            </a:r>
            <a:r>
              <a:rPr lang="zh-CN" altLang="en-US" sz="2400" dirty="0">
                <a:latin typeface="黑体" panose="02010609060101010101" pitchFamily="49" charset="-122"/>
                <a:ea typeface="黑体" panose="02010609060101010101" pitchFamily="49" charset="-122"/>
              </a:rPr>
              <a:t>系统加快构建，</a:t>
            </a:r>
            <a:r>
              <a:rPr lang="zh-CN" altLang="en-US" sz="2400" dirty="0">
                <a:solidFill>
                  <a:srgbClr val="FF0000"/>
                </a:solidFill>
                <a:latin typeface="黑体" panose="02010609060101010101" pitchFamily="49" charset="-122"/>
                <a:ea typeface="黑体" panose="02010609060101010101" pitchFamily="49" charset="-122"/>
              </a:rPr>
              <a:t>绿色低碳技术</a:t>
            </a:r>
            <a:r>
              <a:rPr lang="zh-CN" altLang="en-US" sz="2400" dirty="0">
                <a:latin typeface="黑体" panose="02010609060101010101" pitchFamily="49" charset="-122"/>
                <a:ea typeface="黑体" panose="02010609060101010101" pitchFamily="49" charset="-122"/>
              </a:rPr>
              <a:t>研发和推广应用取得新进展，</a:t>
            </a:r>
            <a:r>
              <a:rPr lang="zh-CN" altLang="en-US" sz="2400" dirty="0">
                <a:solidFill>
                  <a:srgbClr val="FF0000"/>
                </a:solidFill>
                <a:latin typeface="黑体" panose="02010609060101010101" pitchFamily="49" charset="-122"/>
                <a:ea typeface="黑体" panose="02010609060101010101" pitchFamily="49" charset="-122"/>
              </a:rPr>
              <a:t>绿色生产生活方式</a:t>
            </a:r>
            <a:r>
              <a:rPr lang="zh-CN" altLang="en-US" sz="2400" dirty="0">
                <a:latin typeface="黑体" panose="02010609060101010101" pitchFamily="49" charset="-122"/>
                <a:ea typeface="黑体" panose="02010609060101010101" pitchFamily="49" charset="-122"/>
              </a:rPr>
              <a:t>得到普遍推行，有利于绿色低碳循环发展的政策体系进一步完善。到</a:t>
            </a:r>
            <a:r>
              <a:rPr lang="en-US" altLang="zh-CN" sz="2400" dirty="0">
                <a:latin typeface="黑体" panose="02010609060101010101" pitchFamily="49" charset="-122"/>
                <a:ea typeface="黑体" panose="02010609060101010101" pitchFamily="49" charset="-122"/>
              </a:rPr>
              <a:t>2025</a:t>
            </a:r>
            <a:r>
              <a:rPr lang="zh-CN" altLang="en-US" sz="2400" dirty="0">
                <a:latin typeface="黑体" panose="02010609060101010101" pitchFamily="49" charset="-122"/>
                <a:ea typeface="黑体" panose="02010609060101010101" pitchFamily="49" charset="-122"/>
              </a:rPr>
              <a:t>年，</a:t>
            </a:r>
            <a:r>
              <a:rPr lang="zh-CN" altLang="en-US" sz="2400" dirty="0">
                <a:solidFill>
                  <a:srgbClr val="FF0000"/>
                </a:solidFill>
                <a:latin typeface="黑体" panose="02010609060101010101" pitchFamily="49" charset="-122"/>
                <a:ea typeface="黑体" panose="02010609060101010101" pitchFamily="49" charset="-122"/>
              </a:rPr>
              <a:t>非化石能源消费</a:t>
            </a:r>
            <a:r>
              <a:rPr lang="zh-CN" altLang="en-US" sz="2400" dirty="0">
                <a:latin typeface="黑体" panose="02010609060101010101" pitchFamily="49" charset="-122"/>
                <a:ea typeface="黑体" panose="02010609060101010101" pitchFamily="49" charset="-122"/>
              </a:rPr>
              <a:t>比重达到</a:t>
            </a:r>
            <a:r>
              <a:rPr lang="en-US" altLang="zh-CN" sz="2400" dirty="0">
                <a:solidFill>
                  <a:srgbClr val="0000FF"/>
                </a:solidFill>
                <a:latin typeface="黑体" panose="02010609060101010101" pitchFamily="49" charset="-122"/>
                <a:ea typeface="黑体" panose="02010609060101010101" pitchFamily="49" charset="-122"/>
              </a:rPr>
              <a:t>20%</a:t>
            </a:r>
            <a:r>
              <a:rPr lang="zh-CN" altLang="en-US" sz="2400" dirty="0">
                <a:latin typeface="黑体" panose="02010609060101010101" pitchFamily="49" charset="-122"/>
                <a:ea typeface="黑体" panose="02010609060101010101" pitchFamily="49" charset="-122"/>
              </a:rPr>
              <a:t>左右，单位国内生产总值能源消耗比</a:t>
            </a:r>
            <a:r>
              <a:rPr lang="en-US" altLang="zh-CN" sz="2400" dirty="0">
                <a:latin typeface="黑体" panose="02010609060101010101" pitchFamily="49" charset="-122"/>
                <a:ea typeface="黑体" panose="02010609060101010101" pitchFamily="49" charset="-122"/>
              </a:rPr>
              <a:t>2020</a:t>
            </a:r>
            <a:r>
              <a:rPr lang="zh-CN" altLang="en-US" sz="2400" dirty="0">
                <a:latin typeface="黑体" panose="02010609060101010101" pitchFamily="49" charset="-122"/>
                <a:ea typeface="黑体" panose="02010609060101010101" pitchFamily="49" charset="-122"/>
              </a:rPr>
              <a:t>年下降</a:t>
            </a:r>
            <a:r>
              <a:rPr lang="en-US" altLang="zh-CN" sz="2400" dirty="0">
                <a:solidFill>
                  <a:srgbClr val="0000FF"/>
                </a:solidFill>
                <a:latin typeface="黑体" panose="02010609060101010101" pitchFamily="49" charset="-122"/>
                <a:ea typeface="黑体" panose="02010609060101010101" pitchFamily="49" charset="-122"/>
              </a:rPr>
              <a:t>13.5</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，单位国内生产总值二氧化碳排放比</a:t>
            </a:r>
            <a:r>
              <a:rPr lang="en-US" altLang="zh-CN" sz="2400" dirty="0">
                <a:latin typeface="黑体" panose="02010609060101010101" pitchFamily="49" charset="-122"/>
                <a:ea typeface="黑体" panose="02010609060101010101" pitchFamily="49" charset="-122"/>
              </a:rPr>
              <a:t>2020</a:t>
            </a:r>
            <a:r>
              <a:rPr lang="zh-CN" altLang="en-US" sz="2400" dirty="0">
                <a:latin typeface="黑体" panose="02010609060101010101" pitchFamily="49" charset="-122"/>
                <a:ea typeface="黑体" panose="02010609060101010101" pitchFamily="49" charset="-122"/>
              </a:rPr>
              <a:t>年下降</a:t>
            </a:r>
            <a:r>
              <a:rPr lang="en-US" altLang="zh-CN" sz="2400" dirty="0">
                <a:solidFill>
                  <a:srgbClr val="0000FF"/>
                </a:solidFill>
                <a:latin typeface="黑体" panose="02010609060101010101" pitchFamily="49" charset="-122"/>
                <a:ea typeface="黑体" panose="02010609060101010101" pitchFamily="49" charset="-122"/>
              </a:rPr>
              <a:t>18%</a:t>
            </a:r>
            <a:r>
              <a:rPr lang="zh-CN" altLang="en-US" sz="2400" dirty="0">
                <a:latin typeface="黑体" panose="02010609060101010101" pitchFamily="49" charset="-122"/>
                <a:ea typeface="黑体" panose="02010609060101010101" pitchFamily="49" charset="-122"/>
              </a:rPr>
              <a:t>，为实现碳达峰奠定坚实基础。</a:t>
            </a:r>
          </a:p>
          <a:p>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十五五”期间，产业结构调整取得重大进展，清洁低碳安全高效的能源体系初步建立，重点领域低碳发展模式基本形成，重点耗能行业能源利用效率达到国际先进水平，非化石能源消费比重进一步提高，煤炭消费逐步减少，绿色低碳技术取得关键突破，绿色生活方式成为公众自觉选择，绿色低碳循环发展政策体系基本健全。到</a:t>
            </a:r>
            <a:r>
              <a:rPr lang="en-US" altLang="zh-CN" sz="2400" dirty="0">
                <a:latin typeface="黑体" panose="02010609060101010101" pitchFamily="49" charset="-122"/>
                <a:ea typeface="黑体" panose="02010609060101010101" pitchFamily="49" charset="-122"/>
              </a:rPr>
              <a:t>2030</a:t>
            </a:r>
            <a:r>
              <a:rPr lang="zh-CN" altLang="en-US" sz="2400" dirty="0">
                <a:latin typeface="黑体" panose="02010609060101010101" pitchFamily="49" charset="-122"/>
                <a:ea typeface="黑体" panose="02010609060101010101" pitchFamily="49" charset="-122"/>
              </a:rPr>
              <a:t>年，非化石能源消费比重达到</a:t>
            </a:r>
            <a:r>
              <a:rPr lang="en-US" altLang="zh-CN" sz="2400" dirty="0">
                <a:solidFill>
                  <a:srgbClr val="0000FF"/>
                </a:solidFill>
                <a:latin typeface="黑体" panose="02010609060101010101" pitchFamily="49" charset="-122"/>
                <a:ea typeface="黑体" panose="02010609060101010101" pitchFamily="49" charset="-122"/>
              </a:rPr>
              <a:t>25%</a:t>
            </a:r>
            <a:r>
              <a:rPr lang="zh-CN" altLang="en-US" sz="2400" dirty="0">
                <a:latin typeface="黑体" panose="02010609060101010101" pitchFamily="49" charset="-122"/>
                <a:ea typeface="黑体" panose="02010609060101010101" pitchFamily="49" charset="-122"/>
              </a:rPr>
              <a:t>左右，单位国内生产总值二氧化碳排放比</a:t>
            </a:r>
            <a:r>
              <a:rPr lang="en-US" altLang="zh-CN" sz="2400" dirty="0">
                <a:latin typeface="黑体" panose="02010609060101010101" pitchFamily="49" charset="-122"/>
                <a:ea typeface="黑体" panose="02010609060101010101" pitchFamily="49" charset="-122"/>
              </a:rPr>
              <a:t>2005</a:t>
            </a:r>
            <a:r>
              <a:rPr lang="zh-CN" altLang="en-US" sz="2400" dirty="0">
                <a:latin typeface="黑体" panose="02010609060101010101" pitchFamily="49" charset="-122"/>
                <a:ea typeface="黑体" panose="02010609060101010101" pitchFamily="49" charset="-122"/>
              </a:rPr>
              <a:t>年下降</a:t>
            </a:r>
            <a:r>
              <a:rPr lang="en-US" altLang="zh-CN" sz="2400" dirty="0">
                <a:solidFill>
                  <a:srgbClr val="0000FF"/>
                </a:solidFill>
                <a:latin typeface="黑体" panose="02010609060101010101" pitchFamily="49" charset="-122"/>
                <a:ea typeface="黑体" panose="02010609060101010101" pitchFamily="49" charset="-122"/>
              </a:rPr>
              <a:t>65%</a:t>
            </a:r>
            <a:r>
              <a:rPr lang="zh-CN" altLang="en-US" sz="2400" dirty="0">
                <a:latin typeface="黑体" panose="02010609060101010101" pitchFamily="49" charset="-122"/>
                <a:ea typeface="黑体" panose="02010609060101010101" pitchFamily="49" charset="-122"/>
              </a:rPr>
              <a:t>以上，顺利实现</a:t>
            </a:r>
            <a:r>
              <a:rPr lang="en-US" altLang="zh-CN" sz="2400" dirty="0">
                <a:latin typeface="黑体" panose="02010609060101010101" pitchFamily="49" charset="-122"/>
                <a:ea typeface="黑体" panose="02010609060101010101" pitchFamily="49" charset="-122"/>
              </a:rPr>
              <a:t>2030</a:t>
            </a:r>
            <a:r>
              <a:rPr lang="zh-CN" altLang="en-US" sz="2400" dirty="0">
                <a:latin typeface="黑体" panose="02010609060101010101" pitchFamily="49" charset="-122"/>
                <a:ea typeface="黑体" panose="02010609060101010101" pitchFamily="49" charset="-122"/>
              </a:rPr>
              <a:t>年前碳达峰目标。</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11</a:t>
            </a:fld>
            <a:endParaRPr lang="zh-CN" altLang="en-US" dirty="0">
              <a:solidFill>
                <a:prstClr val="black"/>
              </a:solidFill>
            </a:endParaRPr>
          </a:p>
        </p:txBody>
      </p:sp>
      <p:sp>
        <p:nvSpPr>
          <p:cNvPr id="40" name="TextBox 32"/>
          <p:cNvSpPr txBox="1"/>
          <p:nvPr/>
        </p:nvSpPr>
        <p:spPr>
          <a:xfrm>
            <a:off x="0" y="0"/>
            <a:ext cx="10001250" cy="89344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年前碳达峰行动方案</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3" name="矩形 2"/>
          <p:cNvSpPr/>
          <p:nvPr/>
        </p:nvSpPr>
        <p:spPr>
          <a:xfrm>
            <a:off x="435956" y="1269935"/>
            <a:ext cx="11388694" cy="4185761"/>
          </a:xfrm>
          <a:prstGeom prst="rect">
            <a:avLst/>
          </a:prstGeom>
        </p:spPr>
        <p:txBody>
          <a:bodyPr wrap="square">
            <a:spAutoFit/>
          </a:bodyPr>
          <a:lstStyle/>
          <a:p>
            <a:pPr>
              <a:spcBef>
                <a:spcPts val="1200"/>
              </a:spcBef>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重点任务</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1200"/>
              </a:spcBef>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（一）能源绿色低碳转型行动</a:t>
            </a:r>
          </a:p>
          <a:p>
            <a:pPr>
              <a:spcBef>
                <a:spcPts val="1200"/>
              </a:spcBef>
            </a:pP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．推进煤炭消费替代和转型升级。</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淘汰落后产能，煤炭清洁利用。</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大力发展新能源</a:t>
            </a:r>
            <a:endParaRPr lang="en-US" altLang="zh-CN" sz="2400" dirty="0">
              <a:solidFill>
                <a:srgbClr val="FF0000"/>
              </a:solidFill>
              <a:latin typeface="黑体" panose="02010609060101010101" pitchFamily="49" charset="-122"/>
              <a:ea typeface="黑体" panose="02010609060101010101" pitchFamily="49" charset="-122"/>
            </a:endParaRPr>
          </a:p>
          <a:p>
            <a:pPr>
              <a:spcBef>
                <a:spcPts val="1200"/>
              </a:spcBef>
            </a:pPr>
            <a:r>
              <a:rPr lang="zh-CN" altLang="en-US" sz="2400" dirty="0">
                <a:latin typeface="黑体" panose="02010609060101010101" pitchFamily="49" charset="-122"/>
                <a:ea typeface="黑体" panose="02010609060101010101" pitchFamily="49" charset="-122"/>
              </a:rPr>
              <a:t>    完善</a:t>
            </a:r>
            <a:r>
              <a:rPr lang="zh-CN" altLang="en-US" sz="2400" dirty="0">
                <a:solidFill>
                  <a:srgbClr val="0000FF"/>
                </a:solidFill>
                <a:latin typeface="黑体" panose="02010609060101010101" pitchFamily="49" charset="-122"/>
                <a:ea typeface="黑体" panose="02010609060101010101" pitchFamily="49" charset="-122"/>
              </a:rPr>
              <a:t>海上风电</a:t>
            </a:r>
            <a:r>
              <a:rPr lang="zh-CN" altLang="en-US" sz="2400" dirty="0">
                <a:latin typeface="黑体" panose="02010609060101010101" pitchFamily="49" charset="-122"/>
                <a:ea typeface="黑体" panose="02010609060101010101" pitchFamily="49" charset="-122"/>
              </a:rPr>
              <a:t>产业链，鼓励建设海上风电基地。积极发展</a:t>
            </a:r>
            <a:r>
              <a:rPr lang="zh-CN" altLang="en-US" sz="2400" dirty="0">
                <a:solidFill>
                  <a:srgbClr val="0000FF"/>
                </a:solidFill>
                <a:latin typeface="黑体" panose="02010609060101010101" pitchFamily="49" charset="-122"/>
                <a:ea typeface="黑体" panose="02010609060101010101" pitchFamily="49" charset="-122"/>
              </a:rPr>
              <a:t>太阳能光热发电</a:t>
            </a:r>
            <a:r>
              <a:rPr lang="zh-CN" altLang="en-US" sz="2400" dirty="0">
                <a:latin typeface="黑体" panose="02010609060101010101" pitchFamily="49" charset="-122"/>
                <a:ea typeface="黑体" panose="02010609060101010101" pitchFamily="49" charset="-122"/>
              </a:rPr>
              <a:t>，推动建立光热发电与光伏发电、风电互补调节的风光热综合可再生能源发电基地。因地制宜发展生物质发电、生物质能清洁供暖和生物天然气。探索深化地热能以及波浪能、潮流能、温差能等海洋新能源开发利用。</a:t>
            </a:r>
            <a:endParaRPr lang="en-US" altLang="zh-CN"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12</a:t>
            </a:fld>
            <a:endParaRPr lang="zh-CN" altLang="en-US" dirty="0">
              <a:solidFill>
                <a:prstClr val="black"/>
              </a:solidFill>
            </a:endParaRPr>
          </a:p>
        </p:txBody>
      </p:sp>
      <p:sp>
        <p:nvSpPr>
          <p:cNvPr id="40" name="TextBox 32"/>
          <p:cNvSpPr txBox="1"/>
          <p:nvPr/>
        </p:nvSpPr>
        <p:spPr>
          <a:xfrm>
            <a:off x="0" y="0"/>
            <a:ext cx="10001250" cy="89344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年前碳达峰行动方案</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3" name="矩形 2"/>
          <p:cNvSpPr/>
          <p:nvPr/>
        </p:nvSpPr>
        <p:spPr>
          <a:xfrm>
            <a:off x="435956" y="1060385"/>
            <a:ext cx="11388694" cy="5601533"/>
          </a:xfrm>
          <a:prstGeom prst="rect">
            <a:avLst/>
          </a:prstGeom>
        </p:spPr>
        <p:txBody>
          <a:bodyPr wrap="square">
            <a:spAutoFit/>
          </a:bodyPr>
          <a:lstStyle/>
          <a:p>
            <a:pPr>
              <a:spcBef>
                <a:spcPts val="1200"/>
              </a:spcBef>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重点任务</a:t>
            </a:r>
            <a:endPar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1200"/>
              </a:spcBef>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（一）能源绿色低碳转型行动</a:t>
            </a:r>
          </a:p>
          <a:p>
            <a:pPr>
              <a:spcBef>
                <a:spcPts val="1200"/>
              </a:spcBef>
            </a:pP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．因地制宜开发水电</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a:latin typeface="黑体" panose="02010609060101010101" pitchFamily="49" charset="-122"/>
                <a:ea typeface="黑体" panose="02010609060101010101" pitchFamily="49" charset="-122"/>
              </a:rPr>
              <a:t>4</a:t>
            </a:r>
            <a:r>
              <a:rPr lang="zh-CN" altLang="en-US" sz="2400" dirty="0">
                <a:latin typeface="黑体" panose="02010609060101010101" pitchFamily="49" charset="-122"/>
                <a:ea typeface="黑体" panose="02010609060101010101" pitchFamily="49" charset="-122"/>
              </a:rPr>
              <a:t>．积极安全有序发展核电</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a:latin typeface="黑体" panose="02010609060101010101" pitchFamily="49" charset="-122"/>
                <a:ea typeface="黑体" panose="02010609060101010101" pitchFamily="49" charset="-122"/>
              </a:rPr>
              <a:t>5</a:t>
            </a:r>
            <a:r>
              <a:rPr lang="zh-CN" altLang="en-US" sz="2400" dirty="0">
                <a:latin typeface="黑体" panose="02010609060101010101" pitchFamily="49" charset="-122"/>
                <a:ea typeface="黑体" panose="02010609060101010101" pitchFamily="49" charset="-122"/>
              </a:rPr>
              <a:t>．合理调控油气消费</a:t>
            </a:r>
            <a:endParaRPr lang="en-US" altLang="zh-CN" sz="2400" dirty="0">
              <a:latin typeface="黑体" panose="02010609060101010101" pitchFamily="49" charset="-122"/>
              <a:ea typeface="黑体" panose="02010609060101010101" pitchFamily="49" charset="-122"/>
            </a:endParaRPr>
          </a:p>
          <a:p>
            <a:pPr>
              <a:spcBef>
                <a:spcPts val="1200"/>
              </a:spcBef>
            </a:pPr>
            <a:r>
              <a:rPr lang="zh-CN" altLang="en-US" sz="2400" dirty="0">
                <a:latin typeface="黑体" panose="02010609060101010101" pitchFamily="49" charset="-122"/>
                <a:ea typeface="黑体" panose="02010609060101010101" pitchFamily="49" charset="-122"/>
              </a:rPr>
              <a:t>    有序引导天然气消费，优化利用结构，优先保障民生用气，</a:t>
            </a:r>
            <a:r>
              <a:rPr lang="zh-CN" altLang="en-US" sz="2400" dirty="0">
                <a:solidFill>
                  <a:srgbClr val="0000FF"/>
                </a:solidFill>
                <a:latin typeface="黑体" panose="02010609060101010101" pitchFamily="49" charset="-122"/>
                <a:ea typeface="黑体" panose="02010609060101010101" pitchFamily="49" charset="-122"/>
              </a:rPr>
              <a:t>大力推动天然气与多种能源融合发展</a:t>
            </a:r>
            <a:r>
              <a:rPr lang="zh-CN" altLang="en-US" sz="2400" dirty="0">
                <a:latin typeface="黑体" panose="02010609060101010101" pitchFamily="49" charset="-122"/>
                <a:ea typeface="黑体" panose="02010609060101010101" pitchFamily="49" charset="-122"/>
              </a:rPr>
              <a:t>，因地制宜建设天然气调峰电站，合理引导工业用气和化工原料用气。支持车船使用液化天然气作为燃料。</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a:latin typeface="黑体" panose="02010609060101010101" pitchFamily="49" charset="-122"/>
                <a:ea typeface="黑体" panose="02010609060101010101" pitchFamily="49" charset="-122"/>
              </a:rPr>
              <a:t>6</a:t>
            </a:r>
            <a:r>
              <a:rPr lang="zh-CN" altLang="en-US" sz="2400" dirty="0">
                <a:latin typeface="黑体" panose="02010609060101010101" pitchFamily="49" charset="-122"/>
                <a:ea typeface="黑体" panose="02010609060101010101" pitchFamily="49" charset="-122"/>
              </a:rPr>
              <a:t>．加快建设新型电力系统</a:t>
            </a:r>
            <a:endParaRPr lang="en-US" altLang="zh-CN" sz="2400" dirty="0">
              <a:latin typeface="黑体" panose="02010609060101010101" pitchFamily="49" charset="-122"/>
              <a:ea typeface="黑体" panose="02010609060101010101" pitchFamily="49" charset="-122"/>
            </a:endParaRPr>
          </a:p>
          <a:p>
            <a:pPr>
              <a:spcBef>
                <a:spcPts val="1200"/>
              </a:spcBef>
            </a:pPr>
            <a:r>
              <a:rPr lang="zh-CN" altLang="en-US" sz="2400" dirty="0">
                <a:latin typeface="黑体" panose="02010609060101010101" pitchFamily="49" charset="-122"/>
                <a:ea typeface="黑体" panose="02010609060101010101" pitchFamily="49" charset="-122"/>
              </a:rPr>
              <a:t>    积极发展“新能源</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储能”、源网荷储一体化和多能互补，支持分布式新能源合理</a:t>
            </a:r>
            <a:r>
              <a:rPr lang="zh-CN" altLang="en-US" sz="2400" dirty="0">
                <a:solidFill>
                  <a:srgbClr val="0000FF"/>
                </a:solidFill>
                <a:latin typeface="黑体" panose="02010609060101010101" pitchFamily="49" charset="-122"/>
                <a:ea typeface="黑体" panose="02010609060101010101" pitchFamily="49" charset="-122"/>
              </a:rPr>
              <a:t>配置储能系统</a:t>
            </a:r>
            <a:r>
              <a:rPr lang="zh-CN" altLang="en-US" sz="2400" dirty="0">
                <a:latin typeface="黑体" panose="02010609060101010101" pitchFamily="49" charset="-122"/>
                <a:ea typeface="黑体" panose="02010609060101010101" pitchFamily="49" charset="-122"/>
              </a:rPr>
              <a:t>。制定新一轮抽水蓄能电站中长期发展规划，完善促进抽水蓄能发展的政策机制。加快新型储能示范推广应用。</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13</a:t>
            </a:fld>
            <a:endParaRPr lang="zh-CN" altLang="en-US" dirty="0">
              <a:solidFill>
                <a:prstClr val="black"/>
              </a:solidFill>
            </a:endParaRPr>
          </a:p>
        </p:txBody>
      </p:sp>
      <p:sp>
        <p:nvSpPr>
          <p:cNvPr id="3" name="矩形 2"/>
          <p:cNvSpPr/>
          <p:nvPr/>
        </p:nvSpPr>
        <p:spPr>
          <a:xfrm>
            <a:off x="401120" y="1173053"/>
            <a:ext cx="11388694" cy="4893647"/>
          </a:xfrm>
          <a:prstGeom prst="rect">
            <a:avLst/>
          </a:prstGeom>
        </p:spPr>
        <p:txBody>
          <a:bodyPr wrap="square">
            <a:spAutoFit/>
          </a:bodyPr>
          <a:lstStyle/>
          <a:p>
            <a:pPr>
              <a:spcBef>
                <a:spcPts val="1200"/>
              </a:spcBef>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重点任务</a:t>
            </a:r>
          </a:p>
          <a:p>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（七）绿色低碳科技创新行动</a:t>
            </a:r>
          </a:p>
          <a:p>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．完善创新体制机制。</a:t>
            </a:r>
            <a:r>
              <a:rPr lang="zh-CN" altLang="en-US" sz="2400" dirty="0">
                <a:solidFill>
                  <a:srgbClr val="0000FF"/>
                </a:solidFill>
                <a:latin typeface="黑体" panose="02010609060101010101" pitchFamily="49" charset="-122"/>
                <a:ea typeface="黑体" panose="02010609060101010101" pitchFamily="49" charset="-122"/>
              </a:rPr>
              <a:t>开展低碳零碳负碳关键核心技术攻关</a:t>
            </a:r>
            <a:r>
              <a:rPr lang="zh-CN" altLang="en-US" sz="2400" dirty="0">
                <a:latin typeface="黑体" panose="02010609060101010101" pitchFamily="49" charset="-122"/>
                <a:ea typeface="黑体" panose="02010609060101010101" pitchFamily="49" charset="-122"/>
              </a:rPr>
              <a:t>。将绿色低碳技术创新成果纳入高等学校、科研单位、国有企业有关绩效考核。强化企业创新主体地位，支持企业承担国家绿色低碳重大科技项目，鼓励设施、数据等资源开放共享。</a:t>
            </a:r>
          </a:p>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加强创新能力建设和人才培养。创新人才培养模式，鼓励高等学校加快新能源、储能、氢能、碳减排、碳汇、碳排放权交易等学科建设和人才培养，建设一批绿色低碳领域未来技术学院、现代产业学院和示范性能源学院。深化产教融合。</a:t>
            </a:r>
          </a:p>
          <a:p>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强化应用基础研究。实施一批具有前瞻性、战略性的国家重大前沿科技项目，推动低碳零碳负碳技术装备研发取得突破性进展。聚焦化石能源绿色智能开发和清洁低碳利用、可再生能源大规模利用、新型电力系统、节能、氢能、储能、动力电池、二氧化碳捕集利用与封存等重点，深化应用基础研究。</a:t>
            </a:r>
          </a:p>
          <a:p>
            <a:r>
              <a:rPr lang="en-US" altLang="zh-CN" sz="2400" dirty="0">
                <a:latin typeface="黑体" panose="02010609060101010101" pitchFamily="49" charset="-122"/>
                <a:ea typeface="黑体" panose="02010609060101010101" pitchFamily="49" charset="-122"/>
              </a:rPr>
              <a:t>4</a:t>
            </a:r>
            <a:r>
              <a:rPr lang="zh-CN" altLang="en-US" sz="2400" dirty="0">
                <a:latin typeface="黑体" panose="02010609060101010101" pitchFamily="49" charset="-122"/>
                <a:ea typeface="黑体" panose="02010609060101010101" pitchFamily="49" charset="-122"/>
              </a:rPr>
              <a:t>．加快先进适用技术研发和推广应用。</a:t>
            </a:r>
          </a:p>
        </p:txBody>
      </p:sp>
      <p:sp>
        <p:nvSpPr>
          <p:cNvPr id="4" name="TextBox 32"/>
          <p:cNvSpPr txBox="1"/>
          <p:nvPr/>
        </p:nvSpPr>
        <p:spPr>
          <a:xfrm>
            <a:off x="102" y="-102"/>
            <a:ext cx="10001250" cy="89344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年前碳达峰行动方案</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14</a:t>
            </a:fld>
            <a:endParaRPr lang="zh-CN" altLang="en-US" dirty="0">
              <a:solidFill>
                <a:prstClr val="black"/>
              </a:solidFill>
            </a:endParaRPr>
          </a:p>
        </p:txBody>
      </p:sp>
      <p:sp>
        <p:nvSpPr>
          <p:cNvPr id="3" name="矩形 2"/>
          <p:cNvSpPr/>
          <p:nvPr/>
        </p:nvSpPr>
        <p:spPr>
          <a:xfrm>
            <a:off x="391882" y="1152881"/>
            <a:ext cx="10337078" cy="461665"/>
          </a:xfrm>
          <a:prstGeom prst="rect">
            <a:avLst/>
          </a:prstGeom>
        </p:spPr>
        <p:txBody>
          <a:bodyPr wrap="square">
            <a:spAutoFit/>
          </a:bodyPr>
          <a:lstStyle/>
          <a:p>
            <a:r>
              <a:rPr lang="en-US" altLang="zh-CN"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中共中央关于进一步全面深化改革 推进中国式现代化的决定</a:t>
            </a:r>
            <a:r>
              <a:rPr lang="en-US" altLang="zh-CN" sz="24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2024.7.18</a:t>
            </a:r>
            <a:endPar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1110069" y="1939735"/>
            <a:ext cx="10237199" cy="3416320"/>
          </a:xfrm>
          <a:prstGeom prst="rect">
            <a:avLst/>
          </a:prstGeom>
        </p:spPr>
        <p:txBody>
          <a:bodyPr wrap="square">
            <a:spAutoFit/>
          </a:bodyPr>
          <a:lstStyle/>
          <a:p>
            <a:pPr>
              <a:lnSpc>
                <a:spcPct val="150000"/>
              </a:lnSpc>
            </a:pPr>
            <a:r>
              <a:rPr lang="zh-CN" altLang="en-US" sz="2400" dirty="0">
                <a:latin typeface="黑体" panose="02010609060101010101" pitchFamily="49" charset="-122"/>
                <a:ea typeface="黑体" panose="02010609060101010101" pitchFamily="49" charset="-122"/>
              </a:rPr>
              <a:t>一个新机制，两个体系，三个制度，贯穿一种节奏：</a:t>
            </a:r>
          </a:p>
          <a:p>
            <a:pPr marL="342900" indent="-342900">
              <a:lnSpc>
                <a:spcPct val="150000"/>
              </a:lnSpc>
              <a:buFont typeface="Wingdings" panose="05000000000000000000" pitchFamily="2" charset="2"/>
              <a:buChar char="l"/>
            </a:pPr>
            <a:r>
              <a:rPr lang="zh-CN" altLang="en-US" sz="2400" dirty="0">
                <a:solidFill>
                  <a:srgbClr val="FF0000"/>
                </a:solidFill>
                <a:latin typeface="黑体" panose="02010609060101010101" pitchFamily="49" charset="-122"/>
                <a:ea typeface="黑体" panose="02010609060101010101" pitchFamily="49" charset="-122"/>
              </a:rPr>
              <a:t>建立能耗双控向碳排放双控全面转型新机制</a:t>
            </a:r>
          </a:p>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构建碳排放统计核算体系、产品碳足迹管理体系</a:t>
            </a:r>
          </a:p>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构建产品碳标识认证制度，健全碳市场交易制度、温室气体自愿减排交易制度</a:t>
            </a:r>
          </a:p>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积极稳妥推进碳达峰碳中和。</a:t>
            </a:r>
          </a:p>
        </p:txBody>
      </p:sp>
      <p:sp>
        <p:nvSpPr>
          <p:cNvPr id="41" name="TextBox 32"/>
          <p:cNvSpPr txBox="1"/>
          <p:nvPr/>
        </p:nvSpPr>
        <p:spPr>
          <a:xfrm>
            <a:off x="258816" y="42615"/>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第二十届三中全会决定</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15</a:t>
            </a:fld>
            <a:endParaRPr lang="zh-CN" altLang="en-US" dirty="0">
              <a:solidFill>
                <a:prstClr val="black"/>
              </a:solidFill>
            </a:endParaRPr>
          </a:p>
        </p:txBody>
      </p:sp>
      <p:sp>
        <p:nvSpPr>
          <p:cNvPr id="40" name="TextBox 32"/>
          <p:cNvSpPr txBox="1"/>
          <p:nvPr/>
        </p:nvSpPr>
        <p:spPr>
          <a:xfrm>
            <a:off x="297180" y="-24130"/>
            <a:ext cx="10001250" cy="896620"/>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双碳目标实现的复杂性</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AutoShape 4"/>
          <p:cNvSpPr/>
          <p:nvPr/>
        </p:nvSpPr>
        <p:spPr>
          <a:xfrm>
            <a:off x="1253759" y="4568464"/>
            <a:ext cx="701468" cy="550104"/>
          </a:xfrm>
          <a:prstGeom prst="rect">
            <a:avLst/>
          </a:prstGeom>
          <a:solidFill>
            <a:schemeClr val="accent1">
              <a:alpha val="100000"/>
            </a:schemeClr>
          </a:solidFill>
        </p:spPr>
        <p:txBody>
          <a:bodyPr/>
          <a:lstStyle/>
          <a:p>
            <a:endParaRPr lang="zh-CN" altLang="en-US"/>
          </a:p>
        </p:txBody>
      </p:sp>
      <p:sp>
        <p:nvSpPr>
          <p:cNvPr id="55" name="AutoShape 5"/>
          <p:cNvSpPr/>
          <p:nvPr/>
        </p:nvSpPr>
        <p:spPr>
          <a:xfrm>
            <a:off x="1253759" y="2982423"/>
            <a:ext cx="701468" cy="550104"/>
          </a:xfrm>
          <a:prstGeom prst="rect">
            <a:avLst/>
          </a:prstGeom>
          <a:solidFill>
            <a:schemeClr val="accent1">
              <a:alpha val="100000"/>
            </a:schemeClr>
          </a:solidFill>
        </p:spPr>
        <p:txBody>
          <a:bodyPr/>
          <a:lstStyle/>
          <a:p>
            <a:endParaRPr lang="zh-CN" altLang="en-US"/>
          </a:p>
        </p:txBody>
      </p:sp>
      <p:sp>
        <p:nvSpPr>
          <p:cNvPr id="56" name="AutoShape 6"/>
          <p:cNvSpPr/>
          <p:nvPr/>
        </p:nvSpPr>
        <p:spPr>
          <a:xfrm>
            <a:off x="1253759" y="1202292"/>
            <a:ext cx="701468" cy="550104"/>
          </a:xfrm>
          <a:prstGeom prst="rect">
            <a:avLst/>
          </a:prstGeom>
          <a:solidFill>
            <a:schemeClr val="accent1">
              <a:alpha val="100000"/>
            </a:schemeClr>
          </a:solidFill>
        </p:spPr>
        <p:txBody>
          <a:bodyPr/>
          <a:lstStyle/>
          <a:p>
            <a:endParaRPr lang="zh-CN" altLang="en-US"/>
          </a:p>
        </p:txBody>
      </p:sp>
      <p:sp>
        <p:nvSpPr>
          <p:cNvPr id="57" name="TextBox 7"/>
          <p:cNvSpPr txBox="1"/>
          <p:nvPr/>
        </p:nvSpPr>
        <p:spPr>
          <a:xfrm>
            <a:off x="2348458" y="2919377"/>
            <a:ext cx="6286500" cy="695325"/>
          </a:xfrm>
          <a:prstGeom prst="rect">
            <a:avLst/>
          </a:prstGeom>
        </p:spPr>
        <p:txBody>
          <a:bodyPr vert="horz" wrap="square" lIns="123825" tIns="123825" rIns="57150" bIns="12382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行业与企业碳排放</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8" name="TextBox 8"/>
          <p:cNvSpPr txBox="1"/>
          <p:nvPr/>
        </p:nvSpPr>
        <p:spPr>
          <a:xfrm>
            <a:off x="2318580" y="3436581"/>
            <a:ext cx="6124575" cy="1247775"/>
          </a:xfrm>
          <a:prstGeom prst="rect">
            <a:avLst/>
          </a:prstGeom>
        </p:spPr>
        <p:txBody>
          <a:bodyPr vert="horz" wrap="square" lIns="123825" tIns="123825" rIns="57150" bIns="123825"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40000"/>
              </a:lnSpc>
            </a:pPr>
            <a:r>
              <a:rPr lang="zh-CN" alt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不同行业面临的压力区别明显；</a:t>
            </a:r>
            <a:endParaRPr lang="en-US" altLang="zh-CN"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40000"/>
              </a:lnSpc>
            </a:pPr>
            <a:r>
              <a:rPr lang="zh-CN" alt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工业企业是减碳重点。</a:t>
            </a:r>
            <a:endParaRPr 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TextBox 9"/>
          <p:cNvSpPr txBox="1"/>
          <p:nvPr/>
        </p:nvSpPr>
        <p:spPr>
          <a:xfrm>
            <a:off x="2410820" y="4501467"/>
            <a:ext cx="6286500" cy="695325"/>
          </a:xfrm>
          <a:prstGeom prst="rect">
            <a:avLst/>
          </a:prstGeom>
        </p:spPr>
        <p:txBody>
          <a:bodyPr vert="horz" wrap="square" lIns="123825" tIns="123825" rIns="57150" bIns="12382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经济性是根本</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TextBox 10"/>
          <p:cNvSpPr txBox="1"/>
          <p:nvPr/>
        </p:nvSpPr>
        <p:spPr>
          <a:xfrm>
            <a:off x="2330934" y="5033824"/>
            <a:ext cx="6124575" cy="1247775"/>
          </a:xfrm>
          <a:prstGeom prst="rect">
            <a:avLst/>
          </a:prstGeom>
        </p:spPr>
        <p:txBody>
          <a:bodyPr vert="horz" wrap="square" lIns="123825" tIns="123825" rIns="57150" bIns="123825"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40000"/>
              </a:lnSpc>
            </a:pPr>
            <a:r>
              <a:rPr lang="zh-CN" alt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节能技术的合理应用能降低成本；</a:t>
            </a:r>
            <a:endParaRPr lang="en-US" altLang="zh-CN"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40000"/>
              </a:lnSpc>
            </a:pPr>
            <a:r>
              <a:rPr lang="zh-CN" alt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碳排放应与节能技术综合考虑。</a:t>
            </a:r>
            <a:endParaRPr 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TextBox 11"/>
          <p:cNvSpPr txBox="1"/>
          <p:nvPr/>
        </p:nvSpPr>
        <p:spPr>
          <a:xfrm>
            <a:off x="2359882" y="1088062"/>
            <a:ext cx="6286500" cy="695325"/>
          </a:xfrm>
          <a:prstGeom prst="rect">
            <a:avLst/>
          </a:prstGeom>
        </p:spPr>
        <p:txBody>
          <a:bodyPr vert="horz" wrap="square" lIns="123825" tIns="123825" rIns="57150" bIns="12382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政策与制度</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2" name="TextBox 12"/>
          <p:cNvSpPr txBox="1"/>
          <p:nvPr/>
        </p:nvSpPr>
        <p:spPr>
          <a:xfrm>
            <a:off x="2357083" y="1604195"/>
            <a:ext cx="8911810" cy="1247775"/>
          </a:xfrm>
          <a:prstGeom prst="rect">
            <a:avLst/>
          </a:prstGeom>
        </p:spPr>
        <p:txBody>
          <a:bodyPr vert="horz" wrap="square" lIns="123825" tIns="123825" rIns="57150" bIns="123825"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40000"/>
              </a:lnSpc>
            </a:pPr>
            <a:r>
              <a:rPr lang="zh-CN" alt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总体部署、分类施策。全国一盘棋，强化顶层设计和各方统筹；</a:t>
            </a:r>
            <a:endParaRPr lang="en-US" altLang="zh-CN"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40000"/>
              </a:lnSpc>
            </a:pPr>
            <a:r>
              <a:rPr lang="zh-CN" alt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碳排放目标评价考核制度；</a:t>
            </a:r>
            <a:endParaRPr lang="en-US" altLang="zh-CN"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40000"/>
              </a:lnSpc>
            </a:pPr>
            <a:r>
              <a:rPr lang="zh-CN" alt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标准制定与执行。</a:t>
            </a:r>
            <a:endParaRPr lang="en-US" sz="2000" dirty="0">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AutoShape 13"/>
          <p:cNvSpPr/>
          <p:nvPr/>
        </p:nvSpPr>
        <p:spPr>
          <a:xfrm>
            <a:off x="1688343" y="4568464"/>
            <a:ext cx="550104" cy="550104"/>
          </a:xfrm>
          <a:prstGeom prst="ellipse">
            <a:avLst/>
          </a:prstGeom>
          <a:solidFill>
            <a:schemeClr val="accent1">
              <a:alpha val="100000"/>
            </a:schemeClr>
          </a:solidFill>
        </p:spPr>
        <p:txBody>
          <a:bodyPr/>
          <a:lstStyle/>
          <a:p>
            <a:endParaRPr lang="zh-CN" altLang="en-US"/>
          </a:p>
        </p:txBody>
      </p:sp>
      <p:sp>
        <p:nvSpPr>
          <p:cNvPr id="64" name="AutoShape 14"/>
          <p:cNvSpPr/>
          <p:nvPr/>
        </p:nvSpPr>
        <p:spPr>
          <a:xfrm>
            <a:off x="970539" y="4568464"/>
            <a:ext cx="550104" cy="550104"/>
          </a:xfrm>
          <a:prstGeom prst="ellipse">
            <a:avLst/>
          </a:prstGeom>
          <a:solidFill>
            <a:schemeClr val="accent1">
              <a:alpha val="100000"/>
            </a:schemeClr>
          </a:solidFill>
        </p:spPr>
        <p:txBody>
          <a:bodyPr/>
          <a:lstStyle/>
          <a:p>
            <a:endParaRPr lang="zh-CN" altLang="en-US"/>
          </a:p>
        </p:txBody>
      </p:sp>
      <p:sp>
        <p:nvSpPr>
          <p:cNvPr id="65" name="AutoShape 15"/>
          <p:cNvSpPr/>
          <p:nvPr/>
        </p:nvSpPr>
        <p:spPr>
          <a:xfrm>
            <a:off x="1688343" y="2982423"/>
            <a:ext cx="550104" cy="550104"/>
          </a:xfrm>
          <a:prstGeom prst="ellipse">
            <a:avLst/>
          </a:prstGeom>
          <a:solidFill>
            <a:schemeClr val="accent1">
              <a:alpha val="100000"/>
            </a:schemeClr>
          </a:solidFill>
        </p:spPr>
        <p:txBody>
          <a:bodyPr/>
          <a:lstStyle/>
          <a:p>
            <a:endParaRPr lang="zh-CN" altLang="en-US"/>
          </a:p>
        </p:txBody>
      </p:sp>
      <p:sp>
        <p:nvSpPr>
          <p:cNvPr id="66" name="AutoShape 16"/>
          <p:cNvSpPr/>
          <p:nvPr/>
        </p:nvSpPr>
        <p:spPr>
          <a:xfrm>
            <a:off x="970539" y="2982423"/>
            <a:ext cx="550104" cy="550104"/>
          </a:xfrm>
          <a:prstGeom prst="ellipse">
            <a:avLst/>
          </a:prstGeom>
          <a:solidFill>
            <a:schemeClr val="accent1">
              <a:alpha val="100000"/>
            </a:schemeClr>
          </a:solidFill>
        </p:spPr>
        <p:txBody>
          <a:bodyPr/>
          <a:lstStyle/>
          <a:p>
            <a:endParaRPr lang="zh-CN" altLang="en-US"/>
          </a:p>
        </p:txBody>
      </p:sp>
      <p:sp>
        <p:nvSpPr>
          <p:cNvPr id="67" name="AutoShape 17"/>
          <p:cNvSpPr/>
          <p:nvPr/>
        </p:nvSpPr>
        <p:spPr>
          <a:xfrm>
            <a:off x="1688343" y="1202292"/>
            <a:ext cx="550104" cy="550104"/>
          </a:xfrm>
          <a:prstGeom prst="ellipse">
            <a:avLst/>
          </a:prstGeom>
          <a:solidFill>
            <a:schemeClr val="accent1">
              <a:alpha val="100000"/>
            </a:schemeClr>
          </a:solidFill>
        </p:spPr>
        <p:txBody>
          <a:bodyPr/>
          <a:lstStyle/>
          <a:p>
            <a:endParaRPr lang="zh-CN" altLang="en-US"/>
          </a:p>
        </p:txBody>
      </p:sp>
      <p:sp>
        <p:nvSpPr>
          <p:cNvPr id="68" name="AutoShape 18"/>
          <p:cNvSpPr/>
          <p:nvPr/>
        </p:nvSpPr>
        <p:spPr>
          <a:xfrm>
            <a:off x="970539" y="1202292"/>
            <a:ext cx="550104" cy="550104"/>
          </a:xfrm>
          <a:prstGeom prst="ellipse">
            <a:avLst/>
          </a:prstGeom>
          <a:solidFill>
            <a:schemeClr val="accent1">
              <a:alpha val="100000"/>
            </a:schemeClr>
          </a:solidFill>
        </p:spPr>
        <p:txBody>
          <a:bodyPr/>
          <a:lstStyle/>
          <a:p>
            <a:endParaRPr lang="zh-CN" altLang="en-US"/>
          </a:p>
        </p:txBody>
      </p:sp>
      <p:sp>
        <p:nvSpPr>
          <p:cNvPr id="69" name="TextBox 19"/>
          <p:cNvSpPr txBox="1"/>
          <p:nvPr/>
        </p:nvSpPr>
        <p:spPr>
          <a:xfrm>
            <a:off x="1221498" y="4607296"/>
            <a:ext cx="765990" cy="472440"/>
          </a:xfrm>
          <a:prstGeom prst="rect">
            <a:avLst/>
          </a:prstGeom>
        </p:spPr>
        <p:txBody>
          <a:bodyPr vert="horz" wrap="square" lIns="91440" tIns="45720" rIns="91440" bIns="4572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375"/>
              </a:spcBef>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03</a:t>
            </a:r>
          </a:p>
        </p:txBody>
      </p:sp>
      <p:sp>
        <p:nvSpPr>
          <p:cNvPr id="70" name="TextBox 20"/>
          <p:cNvSpPr txBox="1"/>
          <p:nvPr/>
        </p:nvSpPr>
        <p:spPr>
          <a:xfrm>
            <a:off x="1221498" y="3021255"/>
            <a:ext cx="765990" cy="472440"/>
          </a:xfrm>
          <a:prstGeom prst="rect">
            <a:avLst/>
          </a:prstGeom>
        </p:spPr>
        <p:txBody>
          <a:bodyPr vert="horz" wrap="square" lIns="91440" tIns="45720" rIns="91440" bIns="4572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375"/>
              </a:spcBef>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02</a:t>
            </a:r>
          </a:p>
        </p:txBody>
      </p:sp>
      <p:sp>
        <p:nvSpPr>
          <p:cNvPr id="71" name="TextBox 21"/>
          <p:cNvSpPr txBox="1"/>
          <p:nvPr/>
        </p:nvSpPr>
        <p:spPr>
          <a:xfrm>
            <a:off x="1221498" y="1241124"/>
            <a:ext cx="765990" cy="472440"/>
          </a:xfrm>
          <a:prstGeom prst="rect">
            <a:avLst/>
          </a:prstGeom>
        </p:spPr>
        <p:txBody>
          <a:bodyPr vert="horz" wrap="square" lIns="91440" tIns="45720" rIns="91440" bIns="4572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375"/>
              </a:spcBef>
            </a:pPr>
            <a:r>
              <a:rPr lang="en-US" sz="2325"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16</a:t>
            </a:fld>
            <a:endParaRPr lang="zh-CN" altLang="en-US" dirty="0">
              <a:solidFill>
                <a:prstClr val="black"/>
              </a:solidFill>
            </a:endParaRPr>
          </a:p>
        </p:txBody>
      </p:sp>
      <p:sp>
        <p:nvSpPr>
          <p:cNvPr id="40" name="TextBox 32"/>
          <p:cNvSpPr txBox="1"/>
          <p:nvPr/>
        </p:nvSpPr>
        <p:spPr>
          <a:xfrm>
            <a:off x="335280" y="-26670"/>
            <a:ext cx="10001250" cy="896620"/>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双碳目标实现的复杂性</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6" name="AutoShape 6"/>
          <p:cNvSpPr/>
          <p:nvPr/>
        </p:nvSpPr>
        <p:spPr>
          <a:xfrm>
            <a:off x="1253759" y="1202292"/>
            <a:ext cx="701468" cy="550104"/>
          </a:xfrm>
          <a:prstGeom prst="rect">
            <a:avLst/>
          </a:prstGeom>
          <a:solidFill>
            <a:schemeClr val="accent1">
              <a:alpha val="100000"/>
            </a:schemeClr>
          </a:solidFill>
        </p:spPr>
        <p:txBody>
          <a:bodyPr/>
          <a:lstStyle/>
          <a:p>
            <a:endParaRPr lang="zh-CN" altLang="en-US"/>
          </a:p>
        </p:txBody>
      </p:sp>
      <p:sp>
        <p:nvSpPr>
          <p:cNvPr id="61" name="TextBox 11"/>
          <p:cNvSpPr txBox="1"/>
          <p:nvPr/>
        </p:nvSpPr>
        <p:spPr>
          <a:xfrm>
            <a:off x="2359882" y="1088062"/>
            <a:ext cx="6286500" cy="695325"/>
          </a:xfrm>
          <a:prstGeom prst="rect">
            <a:avLst/>
          </a:prstGeom>
        </p:spPr>
        <p:txBody>
          <a:bodyPr vert="horz" wrap="square" lIns="123825" tIns="123825" rIns="57150" bIns="12382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zh-CN" alt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科技创新是关键</a:t>
            </a:r>
            <a:endParaRPr lang="en-US" sz="24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7" name="AutoShape 17"/>
          <p:cNvSpPr/>
          <p:nvPr/>
        </p:nvSpPr>
        <p:spPr>
          <a:xfrm>
            <a:off x="1688343" y="1202292"/>
            <a:ext cx="550104" cy="550104"/>
          </a:xfrm>
          <a:prstGeom prst="ellipse">
            <a:avLst/>
          </a:prstGeom>
          <a:solidFill>
            <a:schemeClr val="accent1">
              <a:alpha val="100000"/>
            </a:schemeClr>
          </a:solidFill>
        </p:spPr>
        <p:txBody>
          <a:bodyPr/>
          <a:lstStyle/>
          <a:p>
            <a:endParaRPr lang="zh-CN" altLang="en-US"/>
          </a:p>
        </p:txBody>
      </p:sp>
      <p:sp>
        <p:nvSpPr>
          <p:cNvPr id="68" name="AutoShape 18"/>
          <p:cNvSpPr/>
          <p:nvPr/>
        </p:nvSpPr>
        <p:spPr>
          <a:xfrm>
            <a:off x="970539" y="1202292"/>
            <a:ext cx="550104" cy="550104"/>
          </a:xfrm>
          <a:prstGeom prst="ellipse">
            <a:avLst/>
          </a:prstGeom>
          <a:solidFill>
            <a:schemeClr val="accent1">
              <a:alpha val="100000"/>
            </a:schemeClr>
          </a:solidFill>
        </p:spPr>
        <p:txBody>
          <a:bodyPr/>
          <a:lstStyle/>
          <a:p>
            <a:endParaRPr lang="zh-CN" altLang="en-US"/>
          </a:p>
        </p:txBody>
      </p:sp>
      <p:sp>
        <p:nvSpPr>
          <p:cNvPr id="71" name="TextBox 21"/>
          <p:cNvSpPr txBox="1"/>
          <p:nvPr/>
        </p:nvSpPr>
        <p:spPr>
          <a:xfrm>
            <a:off x="1221498" y="1241124"/>
            <a:ext cx="765990" cy="472440"/>
          </a:xfrm>
          <a:prstGeom prst="rect">
            <a:avLst/>
          </a:prstGeom>
        </p:spPr>
        <p:txBody>
          <a:bodyPr vert="horz" wrap="square" lIns="91440" tIns="45720" rIns="91440" bIns="4572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375"/>
              </a:spcBef>
            </a:pPr>
            <a:r>
              <a:rPr lang="en-US" sz="2325"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04</a:t>
            </a:r>
          </a:p>
        </p:txBody>
      </p:sp>
      <p:pic>
        <p:nvPicPr>
          <p:cNvPr id="45" name="图片 44"/>
          <p:cNvPicPr>
            <a:picLocks noChangeAspect="1"/>
          </p:cNvPicPr>
          <p:nvPr/>
        </p:nvPicPr>
        <p:blipFill>
          <a:blip r:embed="rId3"/>
          <a:stretch>
            <a:fillRect/>
          </a:stretch>
        </p:blipFill>
        <p:spPr>
          <a:xfrm>
            <a:off x="446258" y="2214613"/>
            <a:ext cx="3620678" cy="2413785"/>
          </a:xfrm>
          <a:prstGeom prst="rect">
            <a:avLst/>
          </a:prstGeom>
        </p:spPr>
      </p:pic>
      <p:pic>
        <p:nvPicPr>
          <p:cNvPr id="46" name="图片 45"/>
          <p:cNvPicPr>
            <a:picLocks noChangeAspect="1"/>
          </p:cNvPicPr>
          <p:nvPr/>
        </p:nvPicPr>
        <p:blipFill>
          <a:blip r:embed="rId4"/>
          <a:stretch>
            <a:fillRect/>
          </a:stretch>
        </p:blipFill>
        <p:spPr>
          <a:xfrm>
            <a:off x="4321136" y="1491404"/>
            <a:ext cx="7520399" cy="3860205"/>
          </a:xfrm>
          <a:prstGeom prst="rect">
            <a:avLst/>
          </a:prstGeom>
        </p:spPr>
      </p:pic>
      <p:sp>
        <p:nvSpPr>
          <p:cNvPr id="47" name="矩形 46"/>
          <p:cNvSpPr/>
          <p:nvPr/>
        </p:nvSpPr>
        <p:spPr>
          <a:xfrm>
            <a:off x="3448214" y="5432277"/>
            <a:ext cx="4860503" cy="472502"/>
          </a:xfrm>
          <a:prstGeom prst="rect">
            <a:avLst/>
          </a:prstGeom>
        </p:spPr>
        <p:txBody>
          <a:bodyPr vert="horz" wrap="square" lIns="0" tIns="0" rIns="0" bIns="0" rtlCol="0" anchor="t" anchorCtr="0">
            <a:noAutofit/>
          </a:bodyPr>
          <a:lstStyle/>
          <a:p>
            <a:pPr>
              <a:lnSpc>
                <a:spcPct val="140000"/>
              </a:lnSpc>
            </a:pPr>
            <a:r>
              <a:rPr lang="zh-CN" altLang="en-US" sz="2000" dirty="0">
                <a:latin typeface="微软雅黑" panose="020B0503020204020204" pitchFamily="34" charset="-122"/>
                <a:ea typeface="微软雅黑" panose="020B0503020204020204" pitchFamily="34" charset="-122"/>
              </a:rPr>
              <a:t>节能与提高能效的贡献率为</a:t>
            </a:r>
            <a:r>
              <a:rPr lang="en-US" altLang="zh-CN" sz="2000" dirty="0">
                <a:latin typeface="微软雅黑" panose="020B0503020204020204" pitchFamily="34" charset="-122"/>
                <a:ea typeface="微软雅黑" panose="020B0503020204020204" pitchFamily="34" charset="-122"/>
              </a:rPr>
              <a:t>37%</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40000"/>
              </a:lnSpc>
            </a:pPr>
            <a:r>
              <a:rPr lang="zh-CN" altLang="en-US" sz="2000" dirty="0">
                <a:latin typeface="微软雅黑" panose="020B0503020204020204" pitchFamily="34" charset="-122"/>
                <a:ea typeface="微软雅黑" panose="020B0503020204020204" pitchFamily="34" charset="-122"/>
              </a:rPr>
              <a:t>可再生能源的贡献率为</a:t>
            </a:r>
            <a:r>
              <a:rPr lang="en-US" altLang="zh-CN" sz="2000" dirty="0">
                <a:latin typeface="微软雅黑" panose="020B0503020204020204" pitchFamily="34" charset="-122"/>
                <a:ea typeface="微软雅黑" panose="020B0503020204020204" pitchFamily="34" charset="-122"/>
              </a:rPr>
              <a:t>32%</a:t>
            </a:r>
            <a:r>
              <a:rPr lang="zh-CN"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17</a:t>
            </a:fld>
            <a:endParaRPr lang="zh-CN" altLang="en-US" dirty="0">
              <a:solidFill>
                <a:prstClr val="black"/>
              </a:solidFill>
            </a:endParaRPr>
          </a:p>
        </p:txBody>
      </p:sp>
      <p:sp>
        <p:nvSpPr>
          <p:cNvPr id="3" name="Freeform 2"/>
          <p:cNvSpPr/>
          <p:nvPr/>
        </p:nvSpPr>
        <p:spPr>
          <a:xfrm>
            <a:off x="1789380" y="1957978"/>
            <a:ext cx="3374508" cy="294204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chemeClr val="accent1">
              <a:alpha val="100000"/>
            </a:schemeClr>
          </a:solidFill>
        </p:spPr>
      </p:sp>
      <p:sp>
        <p:nvSpPr>
          <p:cNvPr id="4" name="Freeform 3"/>
          <p:cNvSpPr/>
          <p:nvPr/>
        </p:nvSpPr>
        <p:spPr>
          <a:xfrm>
            <a:off x="2018546" y="2121361"/>
            <a:ext cx="2933622" cy="262259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19050">
            <a:solidFill>
              <a:srgbClr val="FFFFFF">
                <a:alpha val="100000"/>
              </a:srgbClr>
            </a:solidFill>
            <a:prstDash val="solid"/>
          </a:ln>
          <a:effectLst>
            <a:outerShdw blurRad="571500" dist="342900" dir="2280000">
              <a:srgbClr val="000000">
                <a:alpha val="15000"/>
              </a:srgbClr>
            </a:outerShdw>
          </a:effectLst>
        </p:spPr>
      </p:sp>
      <p:sp>
        <p:nvSpPr>
          <p:cNvPr id="5" name="TextBox 5"/>
          <p:cNvSpPr txBox="1"/>
          <p:nvPr/>
        </p:nvSpPr>
        <p:spPr>
          <a:xfrm>
            <a:off x="5419309" y="2833602"/>
            <a:ext cx="6515516"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新能源发电技术</a:t>
            </a:r>
            <a:endParaRPr lang="en-US" altLang="zh-CN"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与发展现状</a:t>
            </a:r>
          </a:p>
        </p:txBody>
      </p:sp>
      <p:sp>
        <p:nvSpPr>
          <p:cNvPr id="6" name="TextBox 4"/>
          <p:cNvSpPr txBox="1"/>
          <p:nvPr/>
        </p:nvSpPr>
        <p:spPr>
          <a:xfrm>
            <a:off x="2273968" y="2667000"/>
            <a:ext cx="2405332" cy="1384995"/>
          </a:xfrm>
          <a:prstGeom prst="rect">
            <a:avLst/>
          </a:prstGeom>
        </p:spPr>
        <p:txBody>
          <a:bodyPr vert="horz" wrap="square" lIns="91440" tIns="45720" rIns="91440" bIns="45720" rtlCol="0" anchor="ctr" anchorCtr="1">
            <a:spAutoFit/>
          </a:bodyPr>
          <a:lstStyle/>
          <a:p>
            <a:pPr algn="ctr">
              <a:lnSpc>
                <a:spcPct val="100000"/>
              </a:lnSpc>
              <a:spcBef>
                <a:spcPts val="375"/>
              </a:spcBef>
            </a:pPr>
            <a:r>
              <a:rPr lang="en-US" sz="8400"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02</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bwMode="auto">
          <a:xfrm>
            <a:off x="480920" y="1216599"/>
            <a:ext cx="10801604"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40" name="TextBox 32"/>
          <p:cNvSpPr txBox="1"/>
          <p:nvPr/>
        </p:nvSpPr>
        <p:spPr>
          <a:xfrm>
            <a:off x="77470" y="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新能源发电发展现状</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600799" y="1272231"/>
            <a:ext cx="8302014" cy="461665"/>
          </a:xfrm>
          <a:prstGeom prst="rect">
            <a:avLst/>
          </a:prstGeom>
          <a:noFill/>
        </p:spPr>
        <p:txBody>
          <a:bodyPr wrap="square">
            <a:spAutoFit/>
          </a:bodyPr>
          <a:lstStyle/>
          <a:p>
            <a:r>
              <a:rPr lang="zh-CN" altLang="en-US" sz="2400" b="1" i="0" dirty="0">
                <a:solidFill>
                  <a:schemeClr val="accent1">
                    <a:lumMod val="50000"/>
                  </a:schemeClr>
                </a:solidFill>
                <a:effectLst/>
                <a:latin typeface="微软雅黑" panose="020B0503020204020204" pitchFamily="34" charset="-122"/>
                <a:ea typeface="微软雅黑" panose="020B0503020204020204" pitchFamily="34" charset="-122"/>
              </a:rPr>
              <a:t>装机容量  </a:t>
            </a:r>
            <a:r>
              <a:rPr lang="zh-CN" altLang="en-US" b="1" i="0" dirty="0">
                <a:solidFill>
                  <a:srgbClr val="343434"/>
                </a:solidFill>
                <a:effectLst/>
                <a:latin typeface="微软雅黑" panose="020B0503020204020204" pitchFamily="34" charset="-122"/>
                <a:ea typeface="微软雅黑" panose="020B0503020204020204" pitchFamily="34" charset="-122"/>
              </a:rPr>
              <a:t>截至</a:t>
            </a:r>
            <a:r>
              <a:rPr lang="en-US" altLang="zh-CN" b="1" i="0" dirty="0">
                <a:solidFill>
                  <a:srgbClr val="343434"/>
                </a:solidFill>
                <a:effectLst/>
                <a:latin typeface="微软雅黑" panose="020B0503020204020204" pitchFamily="34" charset="-122"/>
                <a:ea typeface="微软雅黑" panose="020B0503020204020204" pitchFamily="34" charset="-122"/>
              </a:rPr>
              <a:t>2024</a:t>
            </a:r>
            <a:r>
              <a:rPr lang="zh-CN" altLang="en-US" b="1" i="0" dirty="0">
                <a:solidFill>
                  <a:srgbClr val="343434"/>
                </a:solidFill>
                <a:effectLst/>
                <a:latin typeface="微软雅黑" panose="020B0503020204020204" pitchFamily="34" charset="-122"/>
                <a:ea typeface="微软雅黑" panose="020B0503020204020204" pitchFamily="34" charset="-122"/>
              </a:rPr>
              <a:t>年底，新能源发电装机容量首超火电，达</a:t>
            </a:r>
            <a:r>
              <a:rPr lang="en-US" altLang="zh-CN" b="1" i="0" dirty="0">
                <a:solidFill>
                  <a:srgbClr val="343434"/>
                </a:solidFill>
                <a:effectLst/>
                <a:latin typeface="微软雅黑" panose="020B0503020204020204" pitchFamily="34" charset="-122"/>
                <a:ea typeface="微软雅黑" panose="020B0503020204020204" pitchFamily="34" charset="-122"/>
              </a:rPr>
              <a:t>14.5</a:t>
            </a:r>
            <a:r>
              <a:rPr lang="zh-CN" altLang="en-US" b="1" i="0" dirty="0">
                <a:solidFill>
                  <a:srgbClr val="343434"/>
                </a:solidFill>
                <a:effectLst/>
                <a:latin typeface="微软雅黑" panose="020B0503020204020204" pitchFamily="34" charset="-122"/>
                <a:ea typeface="微软雅黑" panose="020B0503020204020204" pitchFamily="34" charset="-122"/>
              </a:rPr>
              <a:t>亿千瓦。</a:t>
            </a:r>
            <a:endParaRPr lang="zh-CN" altLang="en-US" dirty="0"/>
          </a:p>
        </p:txBody>
      </p:sp>
      <p:sp>
        <p:nvSpPr>
          <p:cNvPr id="8" name="文本框 7"/>
          <p:cNvSpPr txBox="1"/>
          <p:nvPr/>
        </p:nvSpPr>
        <p:spPr>
          <a:xfrm>
            <a:off x="480919" y="1876386"/>
            <a:ext cx="11092772" cy="923330"/>
          </a:xfrm>
          <a:prstGeom prst="rect">
            <a:avLst/>
          </a:prstGeom>
          <a:noFill/>
        </p:spPr>
        <p:txBody>
          <a:bodyPr wrap="square">
            <a:spAutoFit/>
          </a:bodyPr>
          <a:lstStyle/>
          <a:p>
            <a:pPr algn="just"/>
            <a:r>
              <a:rPr lang="en-US" altLang="zh-CN" dirty="0">
                <a:latin typeface="黑体" panose="02010609060101010101" pitchFamily="49" charset="-122"/>
                <a:ea typeface="黑体" panose="02010609060101010101" pitchFamily="49" charset="-122"/>
              </a:rPr>
              <a:t>2024</a:t>
            </a:r>
            <a:r>
              <a:rPr lang="zh-CN" altLang="en-US" dirty="0">
                <a:latin typeface="黑体" panose="02010609060101010101" pitchFamily="49" charset="-122"/>
                <a:ea typeface="黑体" panose="02010609060101010101" pitchFamily="49" charset="-122"/>
              </a:rPr>
              <a:t>年全国全口径发电装机容量为</a:t>
            </a:r>
            <a:r>
              <a:rPr lang="en-US" altLang="zh-CN" dirty="0">
                <a:latin typeface="黑体" panose="02010609060101010101" pitchFamily="49" charset="-122"/>
                <a:ea typeface="黑体" panose="02010609060101010101" pitchFamily="49" charset="-122"/>
              </a:rPr>
              <a:t>33.5</a:t>
            </a:r>
            <a:r>
              <a:rPr lang="zh-CN" altLang="en-US" dirty="0">
                <a:latin typeface="黑体" panose="02010609060101010101" pitchFamily="49" charset="-122"/>
                <a:ea typeface="黑体" panose="02010609060101010101" pitchFamily="49" charset="-122"/>
              </a:rPr>
              <a:t>亿千瓦，同比增长</a:t>
            </a:r>
            <a:r>
              <a:rPr lang="en-US" altLang="zh-CN" dirty="0">
                <a:latin typeface="黑体" panose="02010609060101010101" pitchFamily="49" charset="-122"/>
                <a:ea typeface="黑体" panose="02010609060101010101" pitchFamily="49" charset="-122"/>
              </a:rPr>
              <a:t>14.6%</a:t>
            </a:r>
            <a:r>
              <a:rPr lang="zh-CN" altLang="en-US" dirty="0">
                <a:latin typeface="黑体" panose="02010609060101010101" pitchFamily="49" charset="-122"/>
                <a:ea typeface="黑体" panose="02010609060101010101" pitchFamily="49" charset="-122"/>
              </a:rPr>
              <a:t>。其中，新能源发电（包括风电、太阳能发电和生物质发电）达</a:t>
            </a:r>
            <a:r>
              <a:rPr lang="en-US" altLang="zh-CN" dirty="0">
                <a:latin typeface="黑体" panose="02010609060101010101" pitchFamily="49" charset="-122"/>
                <a:ea typeface="黑体" panose="02010609060101010101" pitchFamily="49" charset="-122"/>
              </a:rPr>
              <a:t>14.5</a:t>
            </a:r>
            <a:r>
              <a:rPr lang="zh-CN" altLang="en-US" dirty="0">
                <a:latin typeface="黑体" panose="02010609060101010101" pitchFamily="49" charset="-122"/>
                <a:ea typeface="黑体" panose="02010609060101010101" pitchFamily="49" charset="-122"/>
              </a:rPr>
              <a:t>亿千瓦，火电装机容量为</a:t>
            </a:r>
            <a:r>
              <a:rPr lang="en-US" altLang="zh-CN" dirty="0">
                <a:latin typeface="黑体" panose="02010609060101010101" pitchFamily="49" charset="-122"/>
                <a:ea typeface="黑体" panose="02010609060101010101" pitchFamily="49" charset="-122"/>
              </a:rPr>
              <a:t>14.4</a:t>
            </a:r>
            <a:r>
              <a:rPr lang="zh-CN" altLang="en-US" dirty="0">
                <a:latin typeface="黑体" panose="02010609060101010101" pitchFamily="49" charset="-122"/>
                <a:ea typeface="黑体" panose="02010609060101010101" pitchFamily="49" charset="-122"/>
              </a:rPr>
              <a:t>亿千瓦。非化石能源发电装机容量达</a:t>
            </a:r>
            <a:r>
              <a:rPr lang="en-US" altLang="zh-CN" dirty="0">
                <a:latin typeface="黑体" panose="02010609060101010101" pitchFamily="49" charset="-122"/>
                <a:ea typeface="黑体" panose="02010609060101010101" pitchFamily="49" charset="-122"/>
              </a:rPr>
              <a:t>19.5</a:t>
            </a:r>
            <a:r>
              <a:rPr lang="zh-CN" altLang="en-US" dirty="0">
                <a:latin typeface="黑体" panose="02010609060101010101" pitchFamily="49" charset="-122"/>
                <a:ea typeface="黑体" panose="02010609060101010101" pitchFamily="49" charset="-122"/>
              </a:rPr>
              <a:t>亿千瓦，占总装机容量的</a:t>
            </a:r>
            <a:r>
              <a:rPr lang="en-US" altLang="zh-CN" dirty="0">
                <a:latin typeface="黑体" panose="02010609060101010101" pitchFamily="49" charset="-122"/>
                <a:ea typeface="黑体" panose="02010609060101010101" pitchFamily="49" charset="-122"/>
              </a:rPr>
              <a:t>58.2%</a:t>
            </a:r>
            <a:r>
              <a:rPr lang="zh-CN" altLang="en-US" dirty="0">
                <a:latin typeface="黑体" panose="02010609060101010101" pitchFamily="49" charset="-122"/>
                <a:ea typeface="黑体" panose="02010609060101010101" pitchFamily="49" charset="-122"/>
              </a:rPr>
              <a:t>。</a:t>
            </a:r>
          </a:p>
        </p:txBody>
      </p:sp>
      <p:sp>
        <p:nvSpPr>
          <p:cNvPr id="14" name="文本框 13"/>
          <p:cNvSpPr txBox="1"/>
          <p:nvPr/>
        </p:nvSpPr>
        <p:spPr>
          <a:xfrm>
            <a:off x="480920" y="2768489"/>
            <a:ext cx="11092772" cy="1477328"/>
          </a:xfrm>
          <a:prstGeom prst="rect">
            <a:avLst/>
          </a:prstGeom>
          <a:noFill/>
        </p:spPr>
        <p:txBody>
          <a:bodyPr wrap="square">
            <a:spAutoFit/>
          </a:bodyPr>
          <a:lstStyle/>
          <a:p>
            <a:pPr algn="just"/>
            <a:r>
              <a:rPr lang="en-US" altLang="zh-CN" dirty="0">
                <a:latin typeface="黑体" panose="02010609060101010101" pitchFamily="49" charset="-122"/>
                <a:ea typeface="黑体" panose="02010609060101010101" pitchFamily="49" charset="-122"/>
              </a:rPr>
              <a:t>2025</a:t>
            </a:r>
            <a:r>
              <a:rPr lang="zh-CN" altLang="en-US" dirty="0">
                <a:latin typeface="黑体" panose="02010609060101010101" pitchFamily="49" charset="-122"/>
                <a:ea typeface="黑体" panose="02010609060101010101" pitchFamily="49" charset="-122"/>
              </a:rPr>
              <a:t>年一季度，全国可再生能源新增装机</a:t>
            </a:r>
            <a:r>
              <a:rPr lang="en-US" altLang="zh-CN" dirty="0">
                <a:latin typeface="黑体" panose="02010609060101010101" pitchFamily="49" charset="-122"/>
                <a:ea typeface="黑体" panose="02010609060101010101" pitchFamily="49" charset="-122"/>
              </a:rPr>
              <a:t>7675</a:t>
            </a:r>
            <a:r>
              <a:rPr lang="zh-CN" altLang="en-US" dirty="0">
                <a:latin typeface="黑体" panose="02010609060101010101" pitchFamily="49" charset="-122"/>
                <a:ea typeface="黑体" panose="02010609060101010101" pitchFamily="49" charset="-122"/>
              </a:rPr>
              <a:t>万千瓦，同比增长</a:t>
            </a:r>
            <a:r>
              <a:rPr lang="en-US" altLang="zh-CN" dirty="0">
                <a:latin typeface="黑体" panose="02010609060101010101" pitchFamily="49" charset="-122"/>
                <a:ea typeface="黑体" panose="02010609060101010101" pitchFamily="49" charset="-122"/>
              </a:rPr>
              <a:t>21%</a:t>
            </a:r>
            <a:r>
              <a:rPr lang="zh-CN" altLang="en-US" dirty="0">
                <a:latin typeface="黑体" panose="02010609060101010101" pitchFamily="49" charset="-122"/>
                <a:ea typeface="黑体" panose="02010609060101010101" pitchFamily="49" charset="-122"/>
              </a:rPr>
              <a:t>，约占新增装机的</a:t>
            </a:r>
            <a:r>
              <a:rPr lang="en-US" altLang="zh-CN" dirty="0">
                <a:latin typeface="黑体" panose="02010609060101010101" pitchFamily="49" charset="-122"/>
                <a:ea typeface="黑体" panose="02010609060101010101" pitchFamily="49" charset="-122"/>
              </a:rPr>
              <a:t>90%</a:t>
            </a:r>
            <a:r>
              <a:rPr lang="zh-CN" altLang="en-US" dirty="0">
                <a:latin typeface="黑体" panose="02010609060101010101" pitchFamily="49" charset="-122"/>
                <a:ea typeface="黑体" panose="02010609060101010101" pitchFamily="49" charset="-122"/>
              </a:rPr>
              <a:t>。其中，水电新增</a:t>
            </a:r>
            <a:r>
              <a:rPr lang="en-US" altLang="zh-CN" dirty="0">
                <a:latin typeface="黑体" panose="02010609060101010101" pitchFamily="49" charset="-122"/>
                <a:ea typeface="黑体" panose="02010609060101010101" pitchFamily="49" charset="-122"/>
              </a:rPr>
              <a:t>213</a:t>
            </a:r>
            <a:r>
              <a:rPr lang="zh-CN" altLang="en-US" dirty="0">
                <a:latin typeface="黑体" panose="02010609060101010101" pitchFamily="49" charset="-122"/>
                <a:ea typeface="黑体" panose="02010609060101010101" pitchFamily="49" charset="-122"/>
              </a:rPr>
              <a:t>万千瓦，风电新增</a:t>
            </a:r>
            <a:r>
              <a:rPr lang="en-US" altLang="zh-CN" dirty="0">
                <a:latin typeface="黑体" panose="02010609060101010101" pitchFamily="49" charset="-122"/>
                <a:ea typeface="黑体" panose="02010609060101010101" pitchFamily="49" charset="-122"/>
              </a:rPr>
              <a:t>1462</a:t>
            </a:r>
            <a:r>
              <a:rPr lang="zh-CN" altLang="en-US" dirty="0">
                <a:latin typeface="黑体" panose="02010609060101010101" pitchFamily="49" charset="-122"/>
                <a:ea typeface="黑体" panose="02010609060101010101" pitchFamily="49" charset="-122"/>
              </a:rPr>
              <a:t>万千瓦，太阳能发电新增</a:t>
            </a:r>
            <a:r>
              <a:rPr lang="en-US" altLang="zh-CN" dirty="0">
                <a:latin typeface="黑体" panose="02010609060101010101" pitchFamily="49" charset="-122"/>
                <a:ea typeface="黑体" panose="02010609060101010101" pitchFamily="49" charset="-122"/>
              </a:rPr>
              <a:t>5971</a:t>
            </a:r>
            <a:r>
              <a:rPr lang="zh-CN" altLang="en-US" dirty="0">
                <a:latin typeface="黑体" panose="02010609060101010101" pitchFamily="49" charset="-122"/>
                <a:ea typeface="黑体" panose="02010609060101010101" pitchFamily="49" charset="-122"/>
              </a:rPr>
              <a:t>万千瓦，生物质发电新增</a:t>
            </a:r>
            <a:r>
              <a:rPr lang="en-US" altLang="zh-CN" dirty="0">
                <a:latin typeface="黑体" panose="02010609060101010101" pitchFamily="49" charset="-122"/>
                <a:ea typeface="黑体" panose="02010609060101010101" pitchFamily="49" charset="-122"/>
              </a:rPr>
              <a:t>29</a:t>
            </a:r>
            <a:r>
              <a:rPr lang="zh-CN" altLang="en-US" dirty="0">
                <a:latin typeface="黑体" panose="02010609060101010101" pitchFamily="49" charset="-122"/>
                <a:ea typeface="黑体" panose="02010609060101010101" pitchFamily="49" charset="-122"/>
              </a:rPr>
              <a:t>万千瓦。截至</a:t>
            </a:r>
            <a:r>
              <a:rPr lang="en-US" altLang="zh-CN" dirty="0">
                <a:latin typeface="黑体" panose="02010609060101010101" pitchFamily="49" charset="-122"/>
                <a:ea typeface="黑体" panose="02010609060101010101" pitchFamily="49" charset="-122"/>
              </a:rPr>
              <a:t>2025</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月底，全国可再生能源装机达到</a:t>
            </a:r>
            <a:r>
              <a:rPr lang="en-US" altLang="zh-CN" dirty="0">
                <a:latin typeface="黑体" panose="02010609060101010101" pitchFamily="49" charset="-122"/>
                <a:ea typeface="黑体" panose="02010609060101010101" pitchFamily="49" charset="-122"/>
              </a:rPr>
              <a:t>19.66</a:t>
            </a:r>
            <a:r>
              <a:rPr lang="zh-CN" altLang="en-US" dirty="0">
                <a:latin typeface="黑体" panose="02010609060101010101" pitchFamily="49" charset="-122"/>
                <a:ea typeface="黑体" panose="02010609060101010101" pitchFamily="49" charset="-122"/>
              </a:rPr>
              <a:t>亿千瓦，同比增长</a:t>
            </a:r>
            <a:r>
              <a:rPr lang="en-US" altLang="zh-CN" dirty="0">
                <a:latin typeface="黑体" panose="02010609060101010101" pitchFamily="49" charset="-122"/>
                <a:ea typeface="黑体" panose="02010609060101010101" pitchFamily="49" charset="-122"/>
              </a:rPr>
              <a:t>24%</a:t>
            </a:r>
            <a:r>
              <a:rPr lang="zh-CN" altLang="en-US" dirty="0">
                <a:latin typeface="黑体" panose="02010609060101010101" pitchFamily="49" charset="-122"/>
                <a:ea typeface="黑体" panose="02010609060101010101" pitchFamily="49" charset="-122"/>
              </a:rPr>
              <a:t>，约占我国总装机的</a:t>
            </a:r>
            <a:r>
              <a:rPr lang="en-US" altLang="zh-CN" dirty="0">
                <a:latin typeface="黑体" panose="02010609060101010101" pitchFamily="49" charset="-122"/>
                <a:ea typeface="黑体" panose="02010609060101010101" pitchFamily="49" charset="-122"/>
              </a:rPr>
              <a:t>57.3%</a:t>
            </a:r>
            <a:r>
              <a:rPr lang="zh-CN" altLang="en-US" dirty="0">
                <a:latin typeface="黑体" panose="02010609060101010101" pitchFamily="49" charset="-122"/>
                <a:ea typeface="黑体" panose="02010609060101010101" pitchFamily="49" charset="-122"/>
              </a:rPr>
              <a:t>，其中，水电装机</a:t>
            </a:r>
            <a:r>
              <a:rPr lang="en-US" altLang="zh-CN" dirty="0">
                <a:latin typeface="黑体" panose="02010609060101010101" pitchFamily="49" charset="-122"/>
                <a:ea typeface="黑体" panose="02010609060101010101" pitchFamily="49" charset="-122"/>
              </a:rPr>
              <a:t>4.38</a:t>
            </a:r>
            <a:r>
              <a:rPr lang="zh-CN" altLang="en-US" dirty="0">
                <a:latin typeface="黑体" panose="02010609060101010101" pitchFamily="49" charset="-122"/>
                <a:ea typeface="黑体" panose="02010609060101010101" pitchFamily="49" charset="-122"/>
              </a:rPr>
              <a:t>亿千瓦，风电装机</a:t>
            </a:r>
            <a:r>
              <a:rPr lang="en-US" altLang="zh-CN" dirty="0">
                <a:latin typeface="黑体" panose="02010609060101010101" pitchFamily="49" charset="-122"/>
                <a:ea typeface="黑体" panose="02010609060101010101" pitchFamily="49" charset="-122"/>
              </a:rPr>
              <a:t>5.35</a:t>
            </a:r>
            <a:r>
              <a:rPr lang="zh-CN" altLang="en-US" dirty="0">
                <a:latin typeface="黑体" panose="02010609060101010101" pitchFamily="49" charset="-122"/>
                <a:ea typeface="黑体" panose="02010609060101010101" pitchFamily="49" charset="-122"/>
              </a:rPr>
              <a:t>亿千瓦，太阳能发电装机</a:t>
            </a:r>
            <a:r>
              <a:rPr lang="en-US" altLang="zh-CN" dirty="0">
                <a:latin typeface="黑体" panose="02010609060101010101" pitchFamily="49" charset="-122"/>
                <a:ea typeface="黑体" panose="02010609060101010101" pitchFamily="49" charset="-122"/>
              </a:rPr>
              <a:t>9.46</a:t>
            </a:r>
            <a:r>
              <a:rPr lang="zh-CN" altLang="en-US" dirty="0">
                <a:latin typeface="黑体" panose="02010609060101010101" pitchFamily="49" charset="-122"/>
                <a:ea typeface="黑体" panose="02010609060101010101" pitchFamily="49" charset="-122"/>
              </a:rPr>
              <a:t>亿千瓦，生物质发电装机</a:t>
            </a:r>
            <a:r>
              <a:rPr lang="en-US" altLang="zh-CN" dirty="0">
                <a:latin typeface="黑体" panose="02010609060101010101" pitchFamily="49" charset="-122"/>
                <a:ea typeface="黑体" panose="02010609060101010101" pitchFamily="49" charset="-122"/>
              </a:rPr>
              <a:t>0.46</a:t>
            </a:r>
            <a:r>
              <a:rPr lang="zh-CN" altLang="en-US" dirty="0">
                <a:latin typeface="黑体" panose="02010609060101010101" pitchFamily="49" charset="-122"/>
                <a:ea typeface="黑体" panose="02010609060101010101" pitchFamily="49" charset="-122"/>
              </a:rPr>
              <a:t>亿千瓦。</a:t>
            </a:r>
            <a:r>
              <a:rPr lang="zh-CN" altLang="en-US" dirty="0">
                <a:solidFill>
                  <a:srgbClr val="FF0000"/>
                </a:solidFill>
                <a:latin typeface="黑体" panose="02010609060101010101" pitchFamily="49" charset="-122"/>
                <a:ea typeface="黑体" panose="02010609060101010101" pitchFamily="49" charset="-122"/>
              </a:rPr>
              <a:t>风电光伏发电合计装机达到</a:t>
            </a:r>
            <a:r>
              <a:rPr lang="en-US" altLang="zh-CN" dirty="0">
                <a:solidFill>
                  <a:srgbClr val="FF0000"/>
                </a:solidFill>
                <a:latin typeface="黑体" panose="02010609060101010101" pitchFamily="49" charset="-122"/>
                <a:ea typeface="黑体" panose="02010609060101010101" pitchFamily="49" charset="-122"/>
              </a:rPr>
              <a:t>14.82</a:t>
            </a:r>
            <a:r>
              <a:rPr lang="zh-CN" altLang="en-US" dirty="0">
                <a:solidFill>
                  <a:srgbClr val="FF0000"/>
                </a:solidFill>
                <a:latin typeface="黑体" panose="02010609060101010101" pitchFamily="49" charset="-122"/>
                <a:ea typeface="黑体" panose="02010609060101010101" pitchFamily="49" charset="-122"/>
              </a:rPr>
              <a:t>亿千瓦，历史性超过全口径的火电装机</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14.5</a:t>
            </a:r>
            <a:r>
              <a:rPr lang="zh-CN" altLang="en-US" dirty="0">
                <a:latin typeface="黑体" panose="02010609060101010101" pitchFamily="49" charset="-122"/>
                <a:ea typeface="黑体" panose="02010609060101010101" pitchFamily="49" charset="-122"/>
              </a:rPr>
              <a:t>亿千瓦），今后也将成为常态。</a:t>
            </a:r>
          </a:p>
        </p:txBody>
      </p:sp>
      <p:sp>
        <p:nvSpPr>
          <p:cNvPr id="17" name="矩形 16"/>
          <p:cNvSpPr/>
          <p:nvPr>
            <p:custDataLst>
              <p:tags r:id="rId2"/>
            </p:custDataLst>
          </p:nvPr>
        </p:nvSpPr>
        <p:spPr bwMode="auto">
          <a:xfrm>
            <a:off x="480919" y="4320939"/>
            <a:ext cx="10801604"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18" name="文本框 17"/>
          <p:cNvSpPr txBox="1"/>
          <p:nvPr/>
        </p:nvSpPr>
        <p:spPr>
          <a:xfrm>
            <a:off x="600799" y="4376570"/>
            <a:ext cx="8302014" cy="461665"/>
          </a:xfrm>
          <a:prstGeom prst="rect">
            <a:avLst/>
          </a:prstGeom>
          <a:noFill/>
        </p:spPr>
        <p:txBody>
          <a:bodyPr wrap="square">
            <a:spAutoFit/>
          </a:bodyPr>
          <a:lstStyle/>
          <a:p>
            <a:r>
              <a:rPr lang="zh-CN" altLang="en-US" sz="2400" b="1" i="0" dirty="0">
                <a:solidFill>
                  <a:schemeClr val="accent1">
                    <a:lumMod val="50000"/>
                  </a:schemeClr>
                </a:solidFill>
                <a:effectLst/>
                <a:latin typeface="微软雅黑" panose="020B0503020204020204" pitchFamily="34" charset="-122"/>
                <a:ea typeface="微软雅黑" panose="020B0503020204020204" pitchFamily="34" charset="-122"/>
              </a:rPr>
              <a:t>发电量  </a:t>
            </a:r>
            <a:r>
              <a:rPr lang="en-US" altLang="zh-CN" b="1" i="0" dirty="0">
                <a:effectLst/>
                <a:latin typeface="微软雅黑" panose="020B0503020204020204" pitchFamily="34" charset="-122"/>
                <a:ea typeface="微软雅黑" panose="020B0503020204020204" pitchFamily="34" charset="-122"/>
              </a:rPr>
              <a:t>2025</a:t>
            </a:r>
            <a:r>
              <a:rPr lang="zh-CN" altLang="en-US" b="1" i="0" dirty="0">
                <a:effectLst/>
                <a:latin typeface="微软雅黑" panose="020B0503020204020204" pitchFamily="34" charset="-122"/>
                <a:ea typeface="微软雅黑" panose="020B0503020204020204" pitchFamily="34" charset="-122"/>
              </a:rPr>
              <a:t>年一季度</a:t>
            </a:r>
            <a:r>
              <a:rPr lang="zh-CN" altLang="en-US" b="1" i="0" dirty="0">
                <a:solidFill>
                  <a:srgbClr val="343434"/>
                </a:solidFill>
                <a:effectLst/>
                <a:latin typeface="微软雅黑" panose="020B0503020204020204" pitchFamily="34" charset="-122"/>
                <a:ea typeface="微软雅黑" panose="020B0503020204020204" pitchFamily="34" charset="-122"/>
              </a:rPr>
              <a:t>风电太阳能发电量在全社会用电量中占比突破</a:t>
            </a:r>
            <a:r>
              <a:rPr lang="en-US" altLang="zh-CN" b="1" i="0" dirty="0">
                <a:solidFill>
                  <a:srgbClr val="343434"/>
                </a:solidFill>
                <a:effectLst/>
                <a:latin typeface="微软雅黑" panose="020B0503020204020204" pitchFamily="34" charset="-122"/>
                <a:ea typeface="微软雅黑" panose="020B0503020204020204" pitchFamily="34" charset="-122"/>
              </a:rPr>
              <a:t>20%</a:t>
            </a:r>
            <a:r>
              <a:rPr lang="zh-CN" altLang="en-US" b="1" i="0" dirty="0">
                <a:solidFill>
                  <a:srgbClr val="343434"/>
                </a:solidFill>
                <a:effectLst/>
                <a:latin typeface="微软雅黑" panose="020B0503020204020204" pitchFamily="34" charset="-122"/>
                <a:ea typeface="微软雅黑" panose="020B0503020204020204" pitchFamily="34" charset="-122"/>
              </a:rPr>
              <a:t>。</a:t>
            </a:r>
            <a:endParaRPr lang="zh-CN" altLang="en-US" dirty="0"/>
          </a:p>
        </p:txBody>
      </p:sp>
      <p:sp>
        <p:nvSpPr>
          <p:cNvPr id="20" name="文本框 19"/>
          <p:cNvSpPr txBox="1"/>
          <p:nvPr/>
        </p:nvSpPr>
        <p:spPr>
          <a:xfrm>
            <a:off x="480919" y="5001747"/>
            <a:ext cx="11092772" cy="1631216"/>
          </a:xfrm>
          <a:prstGeom prst="rect">
            <a:avLst/>
          </a:prstGeom>
          <a:noFill/>
        </p:spPr>
        <p:txBody>
          <a:bodyPr wrap="square">
            <a:spAutoFit/>
          </a:bodyPr>
          <a:lstStyle/>
          <a:p>
            <a:pPr algn="just"/>
            <a:r>
              <a:rPr lang="en-US" altLang="zh-CN" sz="2000" dirty="0">
                <a:latin typeface="黑体" panose="02010609060101010101" pitchFamily="49" charset="-122"/>
                <a:ea typeface="黑体" panose="02010609060101010101" pitchFamily="49" charset="-122"/>
              </a:rPr>
              <a:t>2025</a:t>
            </a:r>
            <a:r>
              <a:rPr lang="zh-CN" altLang="en-US" sz="2000" dirty="0">
                <a:latin typeface="黑体" panose="02010609060101010101" pitchFamily="49" charset="-122"/>
                <a:ea typeface="黑体" panose="02010609060101010101" pitchFamily="49" charset="-122"/>
              </a:rPr>
              <a:t>年一季度，全国可再生能源发电量达</a:t>
            </a:r>
            <a:r>
              <a:rPr lang="en-US" altLang="zh-CN" sz="2000" dirty="0">
                <a:latin typeface="黑体" panose="02010609060101010101" pitchFamily="49" charset="-122"/>
                <a:ea typeface="黑体" panose="02010609060101010101" pitchFamily="49" charset="-122"/>
              </a:rPr>
              <a:t>8160</a:t>
            </a:r>
            <a:r>
              <a:rPr lang="zh-CN" altLang="en-US" sz="2000" dirty="0">
                <a:latin typeface="黑体" panose="02010609060101010101" pitchFamily="49" charset="-122"/>
                <a:ea typeface="黑体" panose="02010609060101010101" pitchFamily="49" charset="-122"/>
              </a:rPr>
              <a:t>亿千瓦时，同比增长</a:t>
            </a:r>
            <a:r>
              <a:rPr lang="en-US" altLang="zh-CN" sz="2000" dirty="0">
                <a:latin typeface="黑体" panose="02010609060101010101" pitchFamily="49" charset="-122"/>
                <a:ea typeface="黑体" panose="02010609060101010101" pitchFamily="49" charset="-122"/>
              </a:rPr>
              <a:t>18.7%</a:t>
            </a:r>
            <a:r>
              <a:rPr lang="zh-CN" altLang="en-US" sz="2000" dirty="0">
                <a:latin typeface="黑体" panose="02010609060101010101" pitchFamily="49" charset="-122"/>
                <a:ea typeface="黑体" panose="02010609060101010101" pitchFamily="49" charset="-122"/>
              </a:rPr>
              <a:t>，约占全部发电量的</a:t>
            </a:r>
            <a:r>
              <a:rPr lang="en-US" altLang="zh-CN" sz="2000" dirty="0">
                <a:latin typeface="黑体" panose="02010609060101010101" pitchFamily="49" charset="-122"/>
                <a:ea typeface="黑体" panose="02010609060101010101" pitchFamily="49" charset="-122"/>
              </a:rPr>
              <a:t>35.9%</a:t>
            </a:r>
            <a:r>
              <a:rPr lang="zh-CN" altLang="en-US" sz="2000" dirty="0">
                <a:latin typeface="黑体" panose="02010609060101010101" pitchFamily="49" charset="-122"/>
                <a:ea typeface="黑体" panose="02010609060101010101" pitchFamily="49" charset="-122"/>
              </a:rPr>
              <a:t>；其中，风电太阳能发电量合计达</a:t>
            </a:r>
            <a:r>
              <a:rPr lang="en-US" altLang="zh-CN" sz="2000" dirty="0">
                <a:latin typeface="黑体" panose="02010609060101010101" pitchFamily="49" charset="-122"/>
                <a:ea typeface="黑体" panose="02010609060101010101" pitchFamily="49" charset="-122"/>
              </a:rPr>
              <a:t>5368</a:t>
            </a:r>
            <a:r>
              <a:rPr lang="zh-CN" altLang="en-US" sz="2000" dirty="0">
                <a:latin typeface="黑体" panose="02010609060101010101" pitchFamily="49" charset="-122"/>
                <a:ea typeface="黑体" panose="02010609060101010101" pitchFamily="49" charset="-122"/>
              </a:rPr>
              <a:t>亿千瓦时，同比增长</a:t>
            </a:r>
            <a:r>
              <a:rPr lang="en-US" altLang="zh-CN" sz="2000" dirty="0">
                <a:latin typeface="黑体" panose="02010609060101010101" pitchFamily="49" charset="-122"/>
                <a:ea typeface="黑体" panose="02010609060101010101" pitchFamily="49" charset="-122"/>
              </a:rPr>
              <a:t>26.1%</a:t>
            </a:r>
            <a:r>
              <a:rPr lang="zh-CN" altLang="en-US" sz="2000" dirty="0">
                <a:latin typeface="黑体" panose="02010609060101010101" pitchFamily="49" charset="-122"/>
                <a:ea typeface="黑体" panose="02010609060101010101" pitchFamily="49" charset="-122"/>
              </a:rPr>
              <a:t>，在全社会用电量中占比达到</a:t>
            </a:r>
            <a:r>
              <a:rPr lang="en-US" altLang="zh-CN" sz="2000" dirty="0">
                <a:latin typeface="黑体" panose="02010609060101010101" pitchFamily="49" charset="-122"/>
                <a:ea typeface="黑体" panose="02010609060101010101" pitchFamily="49" charset="-122"/>
              </a:rPr>
              <a:t>22.5%</a:t>
            </a:r>
            <a:r>
              <a:rPr lang="zh-CN" altLang="en-US" sz="2000" dirty="0">
                <a:latin typeface="黑体" panose="02010609060101010101" pitchFamily="49" charset="-122"/>
                <a:ea typeface="黑体" panose="02010609060101010101" pitchFamily="49" charset="-122"/>
              </a:rPr>
              <a:t>，较去年同期提高</a:t>
            </a:r>
            <a:r>
              <a:rPr lang="en-US" altLang="zh-CN" sz="2000" dirty="0">
                <a:latin typeface="黑体" panose="02010609060101010101" pitchFamily="49" charset="-122"/>
                <a:ea typeface="黑体" panose="02010609060101010101" pitchFamily="49" charset="-122"/>
              </a:rPr>
              <a:t>4.3</a:t>
            </a:r>
            <a:r>
              <a:rPr lang="zh-CN" altLang="en-US" sz="2000" dirty="0">
                <a:latin typeface="黑体" panose="02010609060101010101" pitchFamily="49" charset="-122"/>
                <a:ea typeface="黑体" panose="02010609060101010101" pitchFamily="49" charset="-122"/>
              </a:rPr>
              <a:t>个百分点，明显超出同期第三产业用电量（</a:t>
            </a:r>
            <a:r>
              <a:rPr lang="en-US" altLang="zh-CN" sz="2000" dirty="0">
                <a:latin typeface="黑体" panose="02010609060101010101" pitchFamily="49" charset="-122"/>
                <a:ea typeface="黑体" panose="02010609060101010101" pitchFamily="49" charset="-122"/>
              </a:rPr>
              <a:t>4465</a:t>
            </a:r>
            <a:r>
              <a:rPr lang="zh-CN" altLang="en-US" sz="2000" dirty="0">
                <a:latin typeface="黑体" panose="02010609060101010101" pitchFamily="49" charset="-122"/>
                <a:ea typeface="黑体" panose="02010609060101010101" pitchFamily="49" charset="-122"/>
              </a:rPr>
              <a:t>亿千瓦时）和同期城乡居民生活用电量（</a:t>
            </a:r>
            <a:r>
              <a:rPr lang="en-US" altLang="zh-CN" sz="2000" dirty="0">
                <a:latin typeface="黑体" panose="02010609060101010101" pitchFamily="49" charset="-122"/>
                <a:ea typeface="黑体" panose="02010609060101010101" pitchFamily="49" charset="-122"/>
              </a:rPr>
              <a:t>3853</a:t>
            </a:r>
            <a:r>
              <a:rPr lang="zh-CN" altLang="en-US" sz="2000" dirty="0">
                <a:latin typeface="黑体" panose="02010609060101010101" pitchFamily="49" charset="-122"/>
                <a:ea typeface="黑体" panose="02010609060101010101" pitchFamily="49" charset="-122"/>
              </a:rPr>
              <a:t>亿千瓦时）。风电光伏合计发电量较去年同期增加</a:t>
            </a:r>
            <a:r>
              <a:rPr lang="en-US" altLang="zh-CN" sz="2000" dirty="0">
                <a:latin typeface="黑体" panose="02010609060101010101" pitchFamily="49" charset="-122"/>
                <a:ea typeface="黑体" panose="02010609060101010101" pitchFamily="49" charset="-122"/>
              </a:rPr>
              <a:t>1110</a:t>
            </a:r>
            <a:r>
              <a:rPr lang="zh-CN" altLang="en-US" sz="2000" dirty="0">
                <a:latin typeface="黑体" panose="02010609060101010101" pitchFamily="49" charset="-122"/>
                <a:ea typeface="黑体" panose="02010609060101010101" pitchFamily="49" charset="-122"/>
              </a:rPr>
              <a:t>亿千瓦时，已经超出全社会用电量增量。</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矩形 1"/>
          <p:cNvSpPr/>
          <p:nvPr>
            <p:custDataLst>
              <p:tags r:id="rId1"/>
            </p:custDataLst>
          </p:nvPr>
        </p:nvSpPr>
        <p:spPr bwMode="auto">
          <a:xfrm>
            <a:off x="792531" y="1489140"/>
            <a:ext cx="3475046"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3" name="文本框 2"/>
          <p:cNvSpPr txBox="1"/>
          <p:nvPr/>
        </p:nvSpPr>
        <p:spPr>
          <a:xfrm>
            <a:off x="912410" y="1544771"/>
            <a:ext cx="3355166" cy="461665"/>
          </a:xfrm>
          <a:prstGeom prst="rect">
            <a:avLst/>
          </a:prstGeom>
          <a:noFill/>
        </p:spPr>
        <p:txBody>
          <a:bodyPr wrap="square">
            <a:spAutoFit/>
          </a:bodyPr>
          <a:lstStyle/>
          <a:p>
            <a:r>
              <a:rPr lang="zh-CN" altLang="en-US" sz="2400" b="1" i="0" dirty="0">
                <a:solidFill>
                  <a:schemeClr val="accent1">
                    <a:lumMod val="50000"/>
                  </a:schemeClr>
                </a:solidFill>
                <a:effectLst/>
                <a:latin typeface="微软雅黑" panose="020B0503020204020204" pitchFamily="34" charset="-122"/>
                <a:ea typeface="微软雅黑" panose="020B0503020204020204" pitchFamily="34" charset="-122"/>
              </a:rPr>
              <a:t>上网电价市场化</a:t>
            </a:r>
            <a:endParaRPr lang="zh-CN" altLang="en-US" dirty="0"/>
          </a:p>
        </p:txBody>
      </p:sp>
      <p:sp>
        <p:nvSpPr>
          <p:cNvPr id="6" name="文本框 5"/>
          <p:cNvSpPr txBox="1"/>
          <p:nvPr/>
        </p:nvSpPr>
        <p:spPr>
          <a:xfrm>
            <a:off x="802228" y="2252532"/>
            <a:ext cx="10971382" cy="1015663"/>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 </a:t>
            </a:r>
            <a:r>
              <a:rPr lang="en-US" altLang="zh-CN" sz="2000" dirty="0" smtClean="0">
                <a:latin typeface="黑体" panose="02010609060101010101" pitchFamily="49" charset="-122"/>
                <a:ea typeface="黑体" panose="02010609060101010101" pitchFamily="49" charset="-122"/>
              </a:rPr>
              <a:t>   2025</a:t>
            </a:r>
            <a:r>
              <a:rPr lang="zh-CN" altLang="en-US"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月国家发展改革委、 国家能源局发出</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关于深化新能源上网电价市场化改革促进新能源高质量发展的通知</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。坚持市场化方向，推动</a:t>
            </a:r>
            <a:r>
              <a:rPr lang="zh-CN" altLang="en-US" sz="2000" b="1" dirty="0">
                <a:solidFill>
                  <a:srgbClr val="C00000"/>
                </a:solidFill>
                <a:latin typeface="黑体" panose="02010609060101010101" pitchFamily="49" charset="-122"/>
                <a:ea typeface="黑体" panose="02010609060101010101" pitchFamily="49" charset="-122"/>
              </a:rPr>
              <a:t>新能源上网电量全面进入市场、上网电价由市场形成</a:t>
            </a:r>
            <a:r>
              <a:rPr lang="zh-CN" altLang="en-US" sz="2000" dirty="0">
                <a:latin typeface="黑体" panose="02010609060101010101" pitchFamily="49" charset="-122"/>
                <a:ea typeface="黑体" panose="02010609060101010101" pitchFamily="49" charset="-122"/>
              </a:rPr>
              <a:t>，配套建立可持续发展价格结算机制，区分存量和增量分类施策，促进行业持续健康发展。</a:t>
            </a:r>
          </a:p>
        </p:txBody>
      </p:sp>
      <p:sp>
        <p:nvSpPr>
          <p:cNvPr id="8" name="文本框 7"/>
          <p:cNvSpPr txBox="1"/>
          <p:nvPr/>
        </p:nvSpPr>
        <p:spPr>
          <a:xfrm>
            <a:off x="910951" y="3603164"/>
            <a:ext cx="10862659" cy="2554545"/>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一、</a:t>
            </a:r>
            <a:r>
              <a:rPr lang="zh-CN" altLang="en-US" sz="2000" dirty="0">
                <a:latin typeface="黑体" panose="02010609060101010101" pitchFamily="49" charset="-122"/>
                <a:ea typeface="黑体" panose="02010609060101010101" pitchFamily="49" charset="-122"/>
              </a:rPr>
              <a:t>推动新能源上网电价全面由市场形成。新能源项目上网电量原则上全部进入电力市场，上网电价通过市场交易形成。</a:t>
            </a:r>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二、</a:t>
            </a:r>
            <a:r>
              <a:rPr lang="zh-CN" altLang="en-US" sz="2000" dirty="0">
                <a:latin typeface="黑体" panose="02010609060101010101" pitchFamily="49" charset="-122"/>
                <a:ea typeface="黑体" panose="02010609060101010101" pitchFamily="49" charset="-122"/>
              </a:rPr>
              <a:t>建立支持新能源可持续发展的价格结算机制。新能源参与市场交易后，在结算环节建立可持续发展价格结算机制，对纳入机制的电量，按机制电价结算。</a:t>
            </a:r>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三、</a:t>
            </a:r>
            <a:r>
              <a:rPr lang="zh-CN" altLang="en-US" sz="2000" dirty="0">
                <a:latin typeface="黑体" panose="02010609060101010101" pitchFamily="49" charset="-122"/>
                <a:ea typeface="黑体" panose="02010609060101010101" pitchFamily="49" charset="-122"/>
              </a:rPr>
              <a:t>区分存量和增量项目分类施策。存量项目的机制电价与现行政策妥善衔接，增量项目的机制电价通过市场化竞价方式确定。</a:t>
            </a:r>
          </a:p>
        </p:txBody>
      </p:sp>
      <p:sp>
        <p:nvSpPr>
          <p:cNvPr id="10" name="矩形 9"/>
          <p:cNvSpPr/>
          <p:nvPr>
            <p:custDataLst>
              <p:tags r:id="rId2"/>
            </p:custDataLst>
          </p:nvPr>
        </p:nvSpPr>
        <p:spPr bwMode="auto">
          <a:xfrm>
            <a:off x="754194" y="1500366"/>
            <a:ext cx="10862659"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11" name="文本框 10"/>
          <p:cNvSpPr txBox="1"/>
          <p:nvPr/>
        </p:nvSpPr>
        <p:spPr>
          <a:xfrm>
            <a:off x="874074" y="1555997"/>
            <a:ext cx="3355166" cy="461665"/>
          </a:xfrm>
          <a:prstGeom prst="rect">
            <a:avLst/>
          </a:prstGeom>
          <a:noFill/>
        </p:spPr>
        <p:txBody>
          <a:bodyPr wrap="square">
            <a:spAutoFit/>
          </a:bodyPr>
          <a:lstStyle/>
          <a:p>
            <a:r>
              <a:rPr lang="zh-CN" altLang="en-US" sz="2400" b="1" i="0" dirty="0">
                <a:solidFill>
                  <a:schemeClr val="accent1">
                    <a:lumMod val="50000"/>
                  </a:schemeClr>
                </a:solidFill>
                <a:effectLst/>
                <a:latin typeface="微软雅黑" panose="020B0503020204020204" pitchFamily="34" charset="-122"/>
                <a:ea typeface="微软雅黑" panose="020B0503020204020204" pitchFamily="34" charset="-122"/>
              </a:rPr>
              <a:t>上网电价市场化</a:t>
            </a:r>
            <a:endParaRPr lang="zh-CN" altLang="en-US" dirty="0"/>
          </a:p>
        </p:txBody>
      </p:sp>
      <p:sp>
        <p:nvSpPr>
          <p:cNvPr id="4" name="TextBox 32"/>
          <p:cNvSpPr txBox="1"/>
          <p:nvPr/>
        </p:nvSpPr>
        <p:spPr>
          <a:xfrm>
            <a:off x="514792" y="79268"/>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新能源发电发展现状</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089266" y="6396535"/>
            <a:ext cx="2743200" cy="400050"/>
          </a:xfrm>
        </p:spPr>
        <p:txBody>
          <a:bodyPr/>
          <a:lstStyle/>
          <a:p>
            <a:pPr>
              <a:defRPr/>
            </a:pPr>
            <a:fld id="{05A8B804-741E-4CC3-9B8B-2BD4F06B7503}" type="slidenum">
              <a:rPr lang="zh-CN" altLang="en-US" smtClean="0">
                <a:solidFill>
                  <a:prstClr val="black"/>
                </a:solidFill>
              </a:rPr>
              <a:t>2</a:t>
            </a:fld>
            <a:endParaRPr lang="zh-CN" altLang="en-US" dirty="0">
              <a:solidFill>
                <a:prstClr val="black"/>
              </a:solidFill>
            </a:endParaRPr>
          </a:p>
        </p:txBody>
      </p:sp>
      <p:sp>
        <p:nvSpPr>
          <p:cNvPr id="22" name="TextBox 1"/>
          <p:cNvSpPr txBox="1"/>
          <p:nvPr>
            <p:custDataLst>
              <p:tags r:id="rId2"/>
            </p:custDataLst>
          </p:nvPr>
        </p:nvSpPr>
        <p:spPr>
          <a:xfrm>
            <a:off x="400759" y="175984"/>
            <a:ext cx="902811" cy="523220"/>
          </a:xfrm>
          <a:prstGeom prst="rect">
            <a:avLst/>
          </a:prstGeom>
          <a:noFill/>
        </p:spPr>
        <p:txBody>
          <a:bodyPr wrap="none" rtlCol="0">
            <a:spAutoFit/>
          </a:bodyPr>
          <a:lstStyle/>
          <a:p>
            <a:r>
              <a:rPr kumimoji="1" lang="zh-CN" altLang="en-US" sz="2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提纲</a:t>
            </a:r>
          </a:p>
        </p:txBody>
      </p:sp>
      <p:sp>
        <p:nvSpPr>
          <p:cNvPr id="33" name="矩形 32"/>
          <p:cNvSpPr/>
          <p:nvPr>
            <p:custDataLst>
              <p:tags r:id="rId3"/>
            </p:custDataLst>
          </p:nvPr>
        </p:nvSpPr>
        <p:spPr bwMode="auto">
          <a:xfrm>
            <a:off x="1303574" y="1551084"/>
            <a:ext cx="9498295"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34" name="矩形 33"/>
          <p:cNvSpPr/>
          <p:nvPr>
            <p:custDataLst>
              <p:tags r:id="rId4"/>
            </p:custDataLst>
          </p:nvPr>
        </p:nvSpPr>
        <p:spPr>
          <a:xfrm>
            <a:off x="1834058" y="1586076"/>
            <a:ext cx="966470" cy="4857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F2F2F2"/>
                </a:solidFill>
                <a:latin typeface="华文楷体" panose="02010600040101010101" charset="-122"/>
                <a:ea typeface="华文楷体" panose="02010600040101010101" charset="-122"/>
              </a:rPr>
              <a:t>一</a:t>
            </a:r>
          </a:p>
        </p:txBody>
      </p:sp>
      <p:sp>
        <p:nvSpPr>
          <p:cNvPr id="39" name="矩形 38"/>
          <p:cNvSpPr/>
          <p:nvPr>
            <p:custDataLst>
              <p:tags r:id="rId5"/>
            </p:custDataLst>
          </p:nvPr>
        </p:nvSpPr>
        <p:spPr>
          <a:xfrm>
            <a:off x="3188359" y="1620912"/>
            <a:ext cx="5338733" cy="461665"/>
          </a:xfrm>
          <a:prstGeom prst="rect">
            <a:avLst/>
          </a:prstGeom>
        </p:spPr>
        <p:txBody>
          <a:bodyPr wrap="square">
            <a:spAutoFit/>
          </a:bodyPr>
          <a:lstStyle/>
          <a:p>
            <a:pPr>
              <a:defRPr/>
            </a:pPr>
            <a:r>
              <a:rPr kumimoji="1"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新能源发电的背景与碳中和目标</a:t>
            </a:r>
          </a:p>
        </p:txBody>
      </p:sp>
      <p:sp>
        <p:nvSpPr>
          <p:cNvPr id="43" name="矩形 42"/>
          <p:cNvSpPr/>
          <p:nvPr>
            <p:custDataLst>
              <p:tags r:id="rId6"/>
            </p:custDataLst>
          </p:nvPr>
        </p:nvSpPr>
        <p:spPr>
          <a:xfrm>
            <a:off x="3770778" y="3099244"/>
            <a:ext cx="6540435" cy="523220"/>
          </a:xfrm>
          <a:prstGeom prst="rect">
            <a:avLst/>
          </a:prstGeom>
        </p:spPr>
        <p:txBody>
          <a:bodyPr wrap="square">
            <a:spAutoFit/>
          </a:bodyP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碳中和实施路径</a:t>
            </a:r>
          </a:p>
        </p:txBody>
      </p:sp>
      <p:sp>
        <p:nvSpPr>
          <p:cNvPr id="5" name="矩形 4"/>
          <p:cNvSpPr/>
          <p:nvPr>
            <p:custDataLst>
              <p:tags r:id="rId7"/>
            </p:custDataLst>
          </p:nvPr>
        </p:nvSpPr>
        <p:spPr bwMode="auto">
          <a:xfrm>
            <a:off x="1303573" y="2310008"/>
            <a:ext cx="9498295"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新能源发电技术与发展现状</a:t>
            </a:r>
            <a:endPar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custDataLst>
              <p:tags r:id="rId8"/>
            </p:custDataLst>
          </p:nvPr>
        </p:nvSpPr>
        <p:spPr bwMode="auto">
          <a:xfrm>
            <a:off x="1303573" y="3059774"/>
            <a:ext cx="9498295"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碳中和的实施路径</a:t>
            </a:r>
            <a:endPar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custDataLst>
              <p:tags r:id="rId9"/>
            </p:custDataLst>
          </p:nvPr>
        </p:nvSpPr>
        <p:spPr bwMode="auto">
          <a:xfrm>
            <a:off x="1303571" y="3788842"/>
            <a:ext cx="9498295"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400" b="1" dirty="0" smtClean="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园区与碳中和</a:t>
            </a:r>
            <a:endParaRPr kumimoji="1"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custDataLst>
              <p:tags r:id="rId10"/>
            </p:custDataLst>
          </p:nvPr>
        </p:nvSpPr>
        <p:spPr bwMode="auto">
          <a:xfrm>
            <a:off x="1303570" y="5253429"/>
            <a:ext cx="9498295"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结束语</a:t>
            </a:r>
            <a:endPar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custDataLst>
              <p:tags r:id="rId11"/>
            </p:custDataLst>
          </p:nvPr>
        </p:nvSpPr>
        <p:spPr>
          <a:xfrm>
            <a:off x="1834058" y="2357741"/>
            <a:ext cx="966470" cy="4857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F2F2F2"/>
                </a:solidFill>
                <a:latin typeface="华文楷体" panose="02010600040101010101" charset="-122"/>
                <a:ea typeface="华文楷体" panose="02010600040101010101" charset="-122"/>
              </a:rPr>
              <a:t>二</a:t>
            </a:r>
          </a:p>
        </p:txBody>
      </p:sp>
      <p:sp>
        <p:nvSpPr>
          <p:cNvPr id="14" name="矩形 13"/>
          <p:cNvSpPr/>
          <p:nvPr>
            <p:custDataLst>
              <p:tags r:id="rId12"/>
            </p:custDataLst>
          </p:nvPr>
        </p:nvSpPr>
        <p:spPr>
          <a:xfrm>
            <a:off x="1834058" y="3103345"/>
            <a:ext cx="966470" cy="4857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F2F2F2"/>
                </a:solidFill>
                <a:latin typeface="华文楷体" panose="02010600040101010101" charset="-122"/>
                <a:ea typeface="华文楷体" panose="02010600040101010101" charset="-122"/>
              </a:rPr>
              <a:t>三</a:t>
            </a:r>
          </a:p>
        </p:txBody>
      </p:sp>
      <p:sp>
        <p:nvSpPr>
          <p:cNvPr id="15" name="矩形 14"/>
          <p:cNvSpPr/>
          <p:nvPr>
            <p:custDataLst>
              <p:tags r:id="rId13"/>
            </p:custDataLst>
          </p:nvPr>
        </p:nvSpPr>
        <p:spPr>
          <a:xfrm>
            <a:off x="1834058" y="3834026"/>
            <a:ext cx="966470" cy="4857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F2F2F2"/>
                </a:solidFill>
                <a:latin typeface="华文楷体" panose="02010600040101010101" charset="-122"/>
                <a:ea typeface="华文楷体" panose="02010600040101010101" charset="-122"/>
              </a:rPr>
              <a:t>四</a:t>
            </a:r>
          </a:p>
        </p:txBody>
      </p:sp>
      <p:sp>
        <p:nvSpPr>
          <p:cNvPr id="16" name="矩形 15"/>
          <p:cNvSpPr/>
          <p:nvPr>
            <p:custDataLst>
              <p:tags r:id="rId14"/>
            </p:custDataLst>
          </p:nvPr>
        </p:nvSpPr>
        <p:spPr>
          <a:xfrm>
            <a:off x="1834058" y="5306837"/>
            <a:ext cx="966470" cy="4857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F2F2F2"/>
                </a:solidFill>
                <a:latin typeface="华文楷体" panose="02010600040101010101" charset="-122"/>
                <a:ea typeface="华文楷体" panose="02010600040101010101" charset="-122"/>
              </a:rPr>
              <a:t>六</a:t>
            </a:r>
          </a:p>
        </p:txBody>
      </p:sp>
      <p:sp>
        <p:nvSpPr>
          <p:cNvPr id="3" name="矩形 2"/>
          <p:cNvSpPr/>
          <p:nvPr>
            <p:custDataLst>
              <p:tags r:id="rId15"/>
            </p:custDataLst>
          </p:nvPr>
        </p:nvSpPr>
        <p:spPr bwMode="auto">
          <a:xfrm>
            <a:off x="1303570" y="4525110"/>
            <a:ext cx="9498295"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碳中和案例分析</a:t>
            </a:r>
            <a:endPar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custDataLst>
              <p:tags r:id="rId16"/>
            </p:custDataLst>
          </p:nvPr>
        </p:nvSpPr>
        <p:spPr>
          <a:xfrm>
            <a:off x="1834058" y="4578518"/>
            <a:ext cx="966470" cy="4857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F2F2F2"/>
                </a:solidFill>
                <a:latin typeface="华文楷体" panose="02010600040101010101" charset="-122"/>
                <a:ea typeface="华文楷体" panose="02010600040101010101" charset="-122"/>
              </a:rPr>
              <a:t>五</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91625"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32"/>
          <p:cNvSpPr txBox="1"/>
          <p:nvPr/>
        </p:nvSpPr>
        <p:spPr>
          <a:xfrm>
            <a:off x="168374" y="106578"/>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lang="en-US" altLang="zh-CN" sz="3000" b="1" dirty="0">
                <a:solidFill>
                  <a:srgbClr val="5B9BD5">
                    <a:alpha val="100000"/>
                  </a:srgbClr>
                </a:solidFill>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3000" b="1" dirty="0">
                <a:solidFill>
                  <a:srgbClr val="5B9BD5">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新能源发电发展现状</a:t>
            </a:r>
          </a:p>
        </p:txBody>
      </p:sp>
      <p:sp>
        <p:nvSpPr>
          <p:cNvPr id="12" name="文本框 11"/>
          <p:cNvSpPr txBox="1"/>
          <p:nvPr/>
        </p:nvSpPr>
        <p:spPr>
          <a:xfrm>
            <a:off x="295334" y="1014673"/>
            <a:ext cx="11364686" cy="769441"/>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2025</a:t>
            </a:r>
            <a:r>
              <a:rPr lang="zh-CN" altLang="en-US"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月</a:t>
            </a:r>
            <a:r>
              <a:rPr lang="zh-CN" altLang="en-US" dirty="0">
                <a:latin typeface="黑体" panose="02010609060101010101" pitchFamily="49" charset="-122"/>
                <a:ea typeface="黑体" panose="02010609060101010101" pitchFamily="49" charset="-122"/>
              </a:rPr>
              <a:t>国家发展改革委、国家能源局印发</a:t>
            </a:r>
            <a:endParaRPr lang="en-US" altLang="zh-CN" dirty="0">
              <a:latin typeface="黑体" panose="02010609060101010101" pitchFamily="49" charset="-122"/>
              <a:ea typeface="黑体" panose="02010609060101010101" pitchFamily="49" charset="-122"/>
            </a:endParaRPr>
          </a:p>
          <a:p>
            <a:pPr algn="ctr"/>
            <a:r>
              <a:rPr lang="en-US" altLang="zh-CN" sz="2400" b="1" dirty="0" smtClean="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电力系统调节能力优化专项行动实施方案（</a:t>
            </a:r>
            <a:r>
              <a:rPr lang="en-US" altLang="zh-CN" sz="2400" b="1" dirty="0">
                <a:latin typeface="黑体" panose="02010609060101010101" pitchFamily="49" charset="-122"/>
                <a:ea typeface="黑体" panose="02010609060101010101" pitchFamily="49" charset="-122"/>
              </a:rPr>
              <a:t>2025—2027</a:t>
            </a:r>
            <a:r>
              <a:rPr lang="zh-CN" altLang="en-US" sz="2400" b="1" dirty="0">
                <a:latin typeface="黑体" panose="02010609060101010101" pitchFamily="49" charset="-122"/>
                <a:ea typeface="黑体" panose="02010609060101010101" pitchFamily="49" charset="-122"/>
              </a:rPr>
              <a:t>年）</a:t>
            </a:r>
            <a:r>
              <a:rPr lang="en-US" altLang="zh-CN" sz="2400" b="1"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16" name="文本框 15"/>
          <p:cNvSpPr txBox="1"/>
          <p:nvPr/>
        </p:nvSpPr>
        <p:spPr>
          <a:xfrm>
            <a:off x="295334" y="1893457"/>
            <a:ext cx="11364686" cy="4524315"/>
          </a:xfrm>
          <a:prstGeom prst="rect">
            <a:avLst/>
          </a:prstGeom>
          <a:noFill/>
        </p:spPr>
        <p:txBody>
          <a:bodyPr wrap="square">
            <a:spAutoFit/>
          </a:bodyPr>
          <a:lstStyle/>
          <a:p>
            <a:r>
              <a:rPr lang="zh-CN" altLang="en-US" sz="2400" dirty="0" smtClean="0">
                <a:latin typeface="黑体" panose="02010609060101010101" pitchFamily="49" charset="-122"/>
                <a:ea typeface="黑体" panose="02010609060101010101" pitchFamily="49" charset="-122"/>
              </a:rPr>
              <a:t>    我国</a:t>
            </a:r>
            <a:r>
              <a:rPr lang="zh-CN" altLang="en-US" sz="2400" dirty="0">
                <a:latin typeface="黑体" panose="02010609060101010101" pitchFamily="49" charset="-122"/>
                <a:ea typeface="黑体" panose="02010609060101010101" pitchFamily="49" charset="-122"/>
              </a:rPr>
              <a:t>年均新增新能源装机规模突破</a:t>
            </a:r>
            <a:r>
              <a:rPr lang="en-US" altLang="zh-CN" sz="2400" b="1" dirty="0">
                <a:solidFill>
                  <a:srgbClr val="FF0000"/>
                </a:solidFill>
                <a:latin typeface="黑体" panose="02010609060101010101" pitchFamily="49" charset="-122"/>
                <a:ea typeface="黑体" panose="02010609060101010101" pitchFamily="49" charset="-122"/>
              </a:rPr>
              <a:t>2</a:t>
            </a:r>
            <a:r>
              <a:rPr lang="zh-CN" altLang="en-US" sz="2400" b="1" dirty="0">
                <a:solidFill>
                  <a:srgbClr val="FF0000"/>
                </a:solidFill>
                <a:latin typeface="黑体" panose="02010609060101010101" pitchFamily="49" charset="-122"/>
                <a:ea typeface="黑体" panose="02010609060101010101" pitchFamily="49" charset="-122"/>
              </a:rPr>
              <a:t>亿千瓦</a:t>
            </a:r>
            <a:r>
              <a:rPr lang="zh-CN" altLang="en-US" sz="2400" dirty="0">
                <a:latin typeface="黑体" panose="02010609060101010101" pitchFamily="49" charset="-122"/>
                <a:ea typeface="黑体" panose="02010609060101010101" pitchFamily="49" charset="-122"/>
              </a:rPr>
              <a:t>，预计“十五五”将延续快速增长态势，</a:t>
            </a:r>
            <a:r>
              <a:rPr lang="zh-CN" altLang="en-US" sz="2400" dirty="0">
                <a:solidFill>
                  <a:srgbClr val="FF0000"/>
                </a:solidFill>
                <a:latin typeface="黑体" panose="02010609060101010101" pitchFamily="49" charset="-122"/>
                <a:ea typeface="黑体" panose="02010609060101010101" pitchFamily="49" charset="-122"/>
              </a:rPr>
              <a:t>大幅增加系统消纳压力</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r>
              <a:rPr lang="en-US" altLang="zh-CN" sz="2400" dirty="0" smtClean="0">
                <a:latin typeface="黑体" panose="02010609060101010101" pitchFamily="49" charset="-122"/>
                <a:ea typeface="黑体" panose="02010609060101010101" pitchFamily="49" charset="-122"/>
              </a:rPr>
              <a:t>    2024</a:t>
            </a:r>
            <a:r>
              <a:rPr lang="zh-CN" altLang="en-US" sz="2400" dirty="0">
                <a:latin typeface="黑体" panose="02010609060101010101" pitchFamily="49" charset="-122"/>
                <a:ea typeface="黑体" panose="02010609060101010101" pitchFamily="49" charset="-122"/>
              </a:rPr>
              <a:t>年</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至</a:t>
            </a:r>
            <a:r>
              <a:rPr lang="en-US" altLang="zh-CN" sz="2400" dirty="0">
                <a:latin typeface="黑体" panose="02010609060101010101" pitchFamily="49" charset="-122"/>
                <a:ea typeface="黑体" panose="02010609060101010101" pitchFamily="49" charset="-122"/>
              </a:rPr>
              <a:t>10</a:t>
            </a:r>
            <a:r>
              <a:rPr lang="zh-CN" altLang="en-US" sz="2400" dirty="0">
                <a:latin typeface="黑体" panose="02010609060101010101" pitchFamily="49" charset="-122"/>
                <a:ea typeface="黑体" panose="02010609060101010101" pitchFamily="49" charset="-122"/>
              </a:rPr>
              <a:t>月，全国风电利用率</a:t>
            </a:r>
            <a:r>
              <a:rPr lang="en-US" altLang="zh-CN" sz="2400" dirty="0">
                <a:latin typeface="黑体" panose="02010609060101010101" pitchFamily="49" charset="-122"/>
                <a:ea typeface="黑体" panose="02010609060101010101" pitchFamily="49" charset="-122"/>
              </a:rPr>
              <a:t>96.4%</a:t>
            </a:r>
            <a:r>
              <a:rPr lang="zh-CN" altLang="en-US" sz="2400" dirty="0">
                <a:latin typeface="黑体" panose="02010609060101010101" pitchFamily="49" charset="-122"/>
                <a:ea typeface="黑体" panose="02010609060101010101" pitchFamily="49" charset="-122"/>
              </a:rPr>
              <a:t>，同比</a:t>
            </a:r>
            <a:r>
              <a:rPr lang="zh-CN" altLang="en-US" sz="2400" dirty="0" smtClean="0">
                <a:latin typeface="黑体" panose="02010609060101010101" pitchFamily="49" charset="-122"/>
                <a:ea typeface="黑体" panose="02010609060101010101" pitchFamily="49" charset="-122"/>
              </a:rPr>
              <a:t>下降 </a:t>
            </a:r>
            <a:r>
              <a:rPr lang="en-US" altLang="zh-CN" sz="2400" dirty="0">
                <a:latin typeface="黑体" panose="02010609060101010101" pitchFamily="49" charset="-122"/>
                <a:ea typeface="黑体" panose="02010609060101010101" pitchFamily="49" charset="-122"/>
              </a:rPr>
              <a:t>0.7</a:t>
            </a:r>
            <a:r>
              <a:rPr lang="zh-CN" altLang="en-US" sz="2400" dirty="0">
                <a:latin typeface="黑体" panose="02010609060101010101" pitchFamily="49" charset="-122"/>
                <a:ea typeface="黑体" panose="02010609060101010101" pitchFamily="49" charset="-122"/>
              </a:rPr>
              <a:t>个百分点；光伏发电利用率</a:t>
            </a:r>
            <a:r>
              <a:rPr lang="en-US" altLang="zh-CN" sz="2400" dirty="0">
                <a:latin typeface="黑体" panose="02010609060101010101" pitchFamily="49" charset="-122"/>
                <a:ea typeface="黑体" panose="02010609060101010101" pitchFamily="49" charset="-122"/>
              </a:rPr>
              <a:t>97.1%</a:t>
            </a:r>
            <a:r>
              <a:rPr lang="zh-CN" altLang="en-US" sz="2400" dirty="0">
                <a:latin typeface="黑体" panose="02010609060101010101" pitchFamily="49" charset="-122"/>
                <a:ea typeface="黑体" panose="02010609060101010101" pitchFamily="49" charset="-122"/>
              </a:rPr>
              <a:t>，同比下降 </a:t>
            </a:r>
            <a:r>
              <a:rPr lang="en-US" altLang="zh-CN" sz="2400" dirty="0" smtClean="0">
                <a:latin typeface="黑体" panose="02010609060101010101" pitchFamily="49" charset="-122"/>
                <a:ea typeface="黑体" panose="02010609060101010101" pitchFamily="49" charset="-122"/>
              </a:rPr>
              <a:t>1.2</a:t>
            </a:r>
            <a:r>
              <a:rPr lang="zh-CN" altLang="en-US" sz="2400" dirty="0">
                <a:latin typeface="黑体" panose="02010609060101010101" pitchFamily="49" charset="-122"/>
                <a:ea typeface="黑体" panose="02010609060101010101" pitchFamily="49" charset="-122"/>
              </a:rPr>
              <a:t>个百分点</a:t>
            </a:r>
            <a:r>
              <a:rPr lang="zh-CN" altLang="en-US" sz="2400" dirty="0" smtClean="0">
                <a:latin typeface="黑体" panose="02010609060101010101" pitchFamily="49" charset="-122"/>
                <a:ea typeface="黑体" panose="02010609060101010101" pitchFamily="49" charset="-122"/>
              </a:rPr>
              <a:t>。</a:t>
            </a:r>
            <a:r>
              <a:rPr lang="en-US" altLang="zh-CN" sz="2400" dirty="0" smtClean="0">
                <a:latin typeface="黑体" panose="02010609060101010101" pitchFamily="49" charset="-122"/>
                <a:ea typeface="黑体" panose="02010609060101010101" pitchFamily="49" charset="-122"/>
              </a:rPr>
              <a:t>      </a:t>
            </a:r>
            <a:endParaRPr lang="en-US" altLang="zh-CN" sz="2400" dirty="0">
              <a:latin typeface="黑体" panose="02010609060101010101" pitchFamily="49" charset="-122"/>
              <a:ea typeface="黑体" panose="02010609060101010101" pitchFamily="49" charset="-122"/>
            </a:endParaRPr>
          </a:p>
          <a:p>
            <a:r>
              <a:rPr lang="en-US" altLang="zh-CN" sz="2400" dirty="0" smtClean="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部分</a:t>
            </a:r>
            <a:r>
              <a:rPr lang="zh-CN" altLang="en-US" sz="2400" dirty="0">
                <a:latin typeface="黑体" panose="02010609060101010101" pitchFamily="49" charset="-122"/>
                <a:ea typeface="黑体" panose="02010609060101010101" pitchFamily="49" charset="-122"/>
              </a:rPr>
              <a:t>新能源发展较快的省份消纳压力凸显。而调节能力建设缺乏统筹优化，存量调节资源未得到充分利用，价格、市场机制等有待完善，亟待做好调节资源科学规划建设，加强调节能力规模、布局与新能源发展的衔接，加大力度统筹现有调节资源高效调度利用。</a:t>
            </a:r>
            <a:endParaRPr lang="en-US" altLang="zh-CN" sz="2400" dirty="0">
              <a:latin typeface="黑体" panose="02010609060101010101" pitchFamily="49" charset="-122"/>
              <a:ea typeface="黑体" panose="02010609060101010101" pitchFamily="49" charset="-122"/>
            </a:endParaRPr>
          </a:p>
          <a:p>
            <a:r>
              <a:rPr lang="en-US" altLang="zh-CN" sz="2400" dirty="0" smtClean="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实施方案</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针对性提出举措，有助于指导各地各有关单位进一步</a:t>
            </a:r>
            <a:r>
              <a:rPr lang="zh-CN" altLang="en-US" sz="2400" dirty="0">
                <a:solidFill>
                  <a:srgbClr val="FF0000"/>
                </a:solidFill>
                <a:latin typeface="黑体" panose="02010609060101010101" pitchFamily="49" charset="-122"/>
                <a:ea typeface="黑体" panose="02010609060101010101" pitchFamily="49" charset="-122"/>
              </a:rPr>
              <a:t>加强电力系统调节能力建设</a:t>
            </a:r>
            <a:r>
              <a:rPr lang="zh-CN" altLang="en-US" sz="2400" dirty="0">
                <a:latin typeface="黑体" panose="02010609060101010101" pitchFamily="49" charset="-122"/>
                <a:ea typeface="黑体" panose="02010609060101010101" pitchFamily="49" charset="-122"/>
              </a:rPr>
              <a:t>，支撑新能源高质量发展，助力构建新型电力系统。</a:t>
            </a:r>
            <a:endParaRPr lang="en-US" altLang="zh-CN" sz="2400" dirty="0">
              <a:latin typeface="黑体" panose="02010609060101010101" pitchFamily="49" charset="-122"/>
              <a:ea typeface="黑体" panose="02010609060101010101" pitchFamily="49" charset="-122"/>
            </a:endParaRPr>
          </a:p>
          <a:p>
            <a:r>
              <a:rPr lang="en-US" altLang="zh-CN" sz="2400" dirty="0" smtClean="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实施方案</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在编制调节能力建设方案、完善调节资源调用方式、完善调节资源参与市场机制等三个方面提出重点任务</a:t>
            </a:r>
            <a:r>
              <a:rPr lang="zh-CN" altLang="en-US"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40" name="TextBox 32"/>
          <p:cNvSpPr txBox="1"/>
          <p:nvPr/>
        </p:nvSpPr>
        <p:spPr>
          <a:xfrm>
            <a:off x="129540" y="0"/>
            <a:ext cx="10001250" cy="826316"/>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custDataLst>
              <p:tags r:id="rId1"/>
            </p:custDataLst>
          </p:nvPr>
        </p:nvSpPr>
        <p:spPr bwMode="auto">
          <a:xfrm>
            <a:off x="670561" y="1234113"/>
            <a:ext cx="10845619"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3" name="文本框 2"/>
          <p:cNvSpPr txBox="1"/>
          <p:nvPr/>
        </p:nvSpPr>
        <p:spPr>
          <a:xfrm>
            <a:off x="790441" y="1289744"/>
            <a:ext cx="3355166" cy="461665"/>
          </a:xfrm>
          <a:prstGeom prst="rect">
            <a:avLst/>
          </a:prstGeom>
          <a:noFill/>
        </p:spPr>
        <p:txBody>
          <a:bodyPr wrap="square">
            <a:spAutoFit/>
          </a:bodyPr>
          <a:lstStyle/>
          <a:p>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效率与成本双突破</a:t>
            </a:r>
            <a:endParaRPr lang="zh-CN" altLang="en-US" dirty="0"/>
          </a:p>
        </p:txBody>
      </p:sp>
      <p:sp>
        <p:nvSpPr>
          <p:cNvPr id="7" name="文本框 6"/>
          <p:cNvSpPr txBox="1"/>
          <p:nvPr/>
        </p:nvSpPr>
        <p:spPr>
          <a:xfrm>
            <a:off x="670561" y="2017662"/>
            <a:ext cx="11155680" cy="4524315"/>
          </a:xfrm>
          <a:prstGeom prst="rect">
            <a:avLst/>
          </a:prstGeom>
          <a:noFill/>
        </p:spPr>
        <p:txBody>
          <a:bodyPr wrap="square">
            <a:spAutoFit/>
          </a:bodyPr>
          <a:lstStyle/>
          <a:p>
            <a:r>
              <a:rPr lang="en-US" altLang="zh-CN" sz="2400" b="0" i="0" dirty="0">
                <a:effectLst/>
                <a:latin typeface="黑体" panose="02010609060101010101" pitchFamily="49" charset="-122"/>
                <a:ea typeface="黑体" panose="02010609060101010101" pitchFamily="49" charset="-122"/>
              </a:rPr>
              <a:t>1</a:t>
            </a:r>
            <a:r>
              <a:rPr lang="zh-CN" altLang="en-US" sz="2400" b="0" i="0" dirty="0">
                <a:effectLst/>
                <a:latin typeface="黑体" panose="02010609060101010101" pitchFamily="49" charset="-122"/>
                <a:ea typeface="黑体" panose="02010609060101010101" pitchFamily="49" charset="-122"/>
              </a:rPr>
              <a:t>、光</a:t>
            </a:r>
            <a:r>
              <a:rPr lang="zh-CN" altLang="en-US" sz="2400" b="0" i="0" dirty="0" smtClean="0">
                <a:effectLst/>
                <a:latin typeface="黑体" panose="02010609060101010101" pitchFamily="49" charset="-122"/>
                <a:ea typeface="黑体" panose="02010609060101010101" pitchFamily="49" charset="-122"/>
              </a:rPr>
              <a:t>伏</a:t>
            </a:r>
            <a:endParaRPr lang="en-US" altLang="zh-CN" sz="2400" b="0" i="0" dirty="0">
              <a:effectLst/>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   </a:t>
            </a:r>
            <a:r>
              <a:rPr lang="zh-CN" altLang="en-US" sz="2400" b="0" i="0" dirty="0" smtClean="0">
                <a:effectLst/>
                <a:latin typeface="黑体" panose="02010609060101010101" pitchFamily="49" charset="-122"/>
                <a:ea typeface="黑体" panose="02010609060101010101" pitchFamily="49" charset="-122"/>
              </a:rPr>
              <a:t>我国</a:t>
            </a:r>
            <a:r>
              <a:rPr lang="zh-CN" altLang="en-US" sz="2400" b="0" i="0" dirty="0">
                <a:effectLst/>
                <a:latin typeface="黑体" panose="02010609060101010101" pitchFamily="49" charset="-122"/>
                <a:ea typeface="黑体" panose="02010609060101010101" pitchFamily="49" charset="-122"/>
              </a:rPr>
              <a:t>自主研发的</a:t>
            </a:r>
            <a:r>
              <a:rPr lang="en-US" altLang="zh-CN" sz="2400" b="0" i="0" dirty="0">
                <a:effectLst/>
                <a:latin typeface="黑体" panose="02010609060101010101" pitchFamily="49" charset="-122"/>
                <a:ea typeface="黑体" panose="02010609060101010101" pitchFamily="49" charset="-122"/>
              </a:rPr>
              <a:t>N</a:t>
            </a:r>
            <a:r>
              <a:rPr lang="zh-CN" altLang="en-US" sz="2400" b="0" i="0" dirty="0">
                <a:effectLst/>
                <a:latin typeface="黑体" panose="02010609060101010101" pitchFamily="49" charset="-122"/>
                <a:ea typeface="黑体" panose="02010609060101010101" pitchFamily="49" charset="-122"/>
              </a:rPr>
              <a:t>型</a:t>
            </a:r>
            <a:r>
              <a:rPr lang="en-US" altLang="zh-CN" sz="2400" b="0" i="0" dirty="0" err="1">
                <a:effectLst/>
                <a:latin typeface="黑体" panose="02010609060101010101" pitchFamily="49" charset="-122"/>
                <a:ea typeface="黑体" panose="02010609060101010101" pitchFamily="49" charset="-122"/>
              </a:rPr>
              <a:t>TOPCon</a:t>
            </a:r>
            <a:r>
              <a:rPr lang="en-US" altLang="zh-CN" sz="2400" b="0" i="0" dirty="0">
                <a:effectLst/>
                <a:latin typeface="黑体" panose="02010609060101010101" pitchFamily="49" charset="-122"/>
                <a:ea typeface="黑体" panose="02010609060101010101" pitchFamily="49" charset="-122"/>
              </a:rPr>
              <a:t> 5.0</a:t>
            </a:r>
            <a:r>
              <a:rPr lang="zh-CN" altLang="en-US" sz="2400" b="0" i="0" dirty="0">
                <a:effectLst/>
                <a:latin typeface="黑体" panose="02010609060101010101" pitchFamily="49" charset="-122"/>
                <a:ea typeface="黑体" panose="02010609060101010101" pitchFamily="49" charset="-122"/>
              </a:rPr>
              <a:t>电池量产效率已推升至</a:t>
            </a:r>
            <a:r>
              <a:rPr lang="en-US" altLang="zh-CN" sz="2400" b="0" i="0" dirty="0">
                <a:effectLst/>
                <a:latin typeface="黑体" panose="02010609060101010101" pitchFamily="49" charset="-122"/>
                <a:ea typeface="黑体" panose="02010609060101010101" pitchFamily="49" charset="-122"/>
              </a:rPr>
              <a:t>27%</a:t>
            </a:r>
            <a:r>
              <a:rPr lang="zh-CN" altLang="en-US" sz="2400" b="0" i="0" dirty="0">
                <a:effectLst/>
                <a:latin typeface="黑体" panose="02010609060101010101" pitchFamily="49" charset="-122"/>
                <a:ea typeface="黑体" panose="02010609060101010101" pitchFamily="49" charset="-122"/>
              </a:rPr>
              <a:t>，组件效率达</a:t>
            </a:r>
            <a:r>
              <a:rPr lang="en-US" altLang="zh-CN" sz="2400" b="0" i="0" dirty="0">
                <a:effectLst/>
                <a:latin typeface="黑体" panose="02010609060101010101" pitchFamily="49" charset="-122"/>
                <a:ea typeface="黑体" panose="02010609060101010101" pitchFamily="49" charset="-122"/>
              </a:rPr>
              <a:t>23.8%</a:t>
            </a:r>
            <a:r>
              <a:rPr lang="zh-CN" altLang="en-US" sz="2400" b="0" i="0" dirty="0">
                <a:effectLst/>
                <a:latin typeface="黑体" panose="02010609060101010101" pitchFamily="49" charset="-122"/>
                <a:ea typeface="黑体" panose="02010609060101010101" pitchFamily="49" charset="-122"/>
              </a:rPr>
              <a:t>，功率突破</a:t>
            </a:r>
            <a:r>
              <a:rPr lang="en-US" altLang="zh-CN" sz="2400" b="0" i="0" dirty="0">
                <a:effectLst/>
                <a:latin typeface="黑体" panose="02010609060101010101" pitchFamily="49" charset="-122"/>
                <a:ea typeface="黑体" panose="02010609060101010101" pitchFamily="49" charset="-122"/>
              </a:rPr>
              <a:t>670W</a:t>
            </a:r>
            <a:r>
              <a:rPr lang="zh-CN" altLang="en-US" sz="2400" b="0" i="0" dirty="0">
                <a:effectLst/>
                <a:latin typeface="黑体" panose="02010609060101010101" pitchFamily="49" charset="-122"/>
                <a:ea typeface="黑体" panose="02010609060101010101" pitchFamily="49" charset="-122"/>
              </a:rPr>
              <a:t>。组件成本</a:t>
            </a:r>
            <a:r>
              <a:rPr lang="en-US" altLang="zh-CN" sz="2400" b="0" i="0" dirty="0">
                <a:effectLst/>
                <a:latin typeface="黑体" panose="02010609060101010101" pitchFamily="49" charset="-122"/>
                <a:ea typeface="黑体" panose="02010609060101010101" pitchFamily="49" charset="-122"/>
              </a:rPr>
              <a:t>0.7</a:t>
            </a:r>
            <a:r>
              <a:rPr lang="zh-CN" altLang="en-US" sz="2400" b="0" i="0" dirty="0">
                <a:effectLst/>
                <a:latin typeface="黑体" panose="02010609060101010101" pitchFamily="49" charset="-122"/>
                <a:ea typeface="黑体" panose="02010609060101010101" pitchFamily="49" charset="-122"/>
              </a:rPr>
              <a:t>元</a:t>
            </a:r>
            <a:r>
              <a:rPr lang="en-US" altLang="zh-CN" sz="2400" b="0" i="0" dirty="0">
                <a:effectLst/>
                <a:latin typeface="黑体" panose="02010609060101010101" pitchFamily="49" charset="-122"/>
                <a:ea typeface="黑体" panose="02010609060101010101" pitchFamily="49" charset="-122"/>
              </a:rPr>
              <a:t>/W</a:t>
            </a:r>
            <a:r>
              <a:rPr lang="zh-CN" altLang="en-US" sz="2400" b="0" i="0" dirty="0">
                <a:effectLst/>
                <a:latin typeface="黑体" panose="02010609060101010101" pitchFamily="49" charset="-122"/>
                <a:ea typeface="黑体" panose="02010609060101010101" pitchFamily="49" charset="-122"/>
              </a:rPr>
              <a:t>。</a:t>
            </a:r>
            <a:endParaRPr lang="en-US" altLang="zh-CN" sz="2400" b="0" i="0" dirty="0">
              <a:effectLst/>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、风电：</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en-US" altLang="zh-CN" sz="2400" dirty="0" smtClean="0">
                <a:latin typeface="黑体" panose="02010609060101010101" pitchFamily="49" charset="-122"/>
                <a:ea typeface="黑体" panose="02010609060101010101" pitchFamily="49" charset="-122"/>
              </a:rPr>
              <a:t>18MW</a:t>
            </a:r>
            <a:r>
              <a:rPr lang="zh-CN" altLang="en-US" sz="2400" dirty="0">
                <a:latin typeface="黑体" panose="02010609060101010101" pitchFamily="49" charset="-122"/>
                <a:ea typeface="黑体" panose="02010609060101010101" pitchFamily="49" charset="-122"/>
              </a:rPr>
              <a:t>海上风机下线，深远</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en-US" altLang="zh-CN" sz="2400" dirty="0" smtClean="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海</a:t>
            </a:r>
            <a:r>
              <a:rPr lang="zh-CN" altLang="en-US" sz="2400" dirty="0">
                <a:latin typeface="黑体" panose="02010609060101010101" pitchFamily="49" charset="-122"/>
                <a:ea typeface="黑体" panose="02010609060101010101" pitchFamily="49" charset="-122"/>
              </a:rPr>
              <a:t>漂浮式风电项目启动。</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、储能：</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新型</a:t>
            </a:r>
            <a:r>
              <a:rPr lang="zh-CN" altLang="en-US" sz="2400" dirty="0">
                <a:latin typeface="黑体" panose="02010609060101010101" pitchFamily="49" charset="-122"/>
                <a:ea typeface="黑体" panose="02010609060101010101" pitchFamily="49" charset="-122"/>
              </a:rPr>
              <a:t>储能装机突破</a:t>
            </a:r>
            <a:r>
              <a:rPr lang="en-US" altLang="zh-CN" sz="2400" dirty="0">
                <a:latin typeface="黑体" panose="02010609060101010101" pitchFamily="49" charset="-122"/>
                <a:ea typeface="黑体" panose="02010609060101010101" pitchFamily="49" charset="-122"/>
              </a:rPr>
              <a:t>50GW,</a:t>
            </a:r>
            <a:r>
              <a:rPr lang="zh-CN" altLang="en-US" sz="2400" dirty="0">
                <a:latin typeface="黑体" panose="02010609060101010101" pitchFamily="49" charset="-122"/>
                <a:ea typeface="黑体" panose="02010609060101010101" pitchFamily="49" charset="-122"/>
              </a:rPr>
              <a:t>钠</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离子</a:t>
            </a:r>
            <a:r>
              <a:rPr lang="zh-CN" altLang="en-US" sz="2400" dirty="0">
                <a:latin typeface="黑体" panose="02010609060101010101" pitchFamily="49" charset="-122"/>
                <a:ea typeface="黑体" panose="02010609060101010101" pitchFamily="49" charset="-122"/>
              </a:rPr>
              <a:t>电池量产成本下降</a:t>
            </a:r>
            <a:r>
              <a:rPr lang="en-US" altLang="zh-CN" sz="2400" dirty="0">
                <a:latin typeface="黑体" panose="02010609060101010101" pitchFamily="49" charset="-122"/>
                <a:ea typeface="黑体" panose="02010609060101010101" pitchFamily="49" charset="-122"/>
              </a:rPr>
              <a:t>30%</a:t>
            </a:r>
            <a:r>
              <a:rPr lang="zh-CN" altLang="en-US" sz="2400" dirty="0" smtClean="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endParaRPr lang="zh-CN" altLang="en-US" sz="2400" dirty="0">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4"/>
          <a:stretch>
            <a:fillRect/>
          </a:stretch>
        </p:blipFill>
        <p:spPr>
          <a:xfrm>
            <a:off x="6428535" y="3192986"/>
            <a:ext cx="4787563" cy="3244164"/>
          </a:xfrm>
          <a:prstGeom prst="rect">
            <a:avLst/>
          </a:prstGeom>
        </p:spPr>
      </p:pic>
      <p:sp>
        <p:nvSpPr>
          <p:cNvPr id="4" name="TextBox 32"/>
          <p:cNvSpPr txBox="1"/>
          <p:nvPr/>
        </p:nvSpPr>
        <p:spPr>
          <a:xfrm>
            <a:off x="486394" y="109052"/>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新能源发电发展现状</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22</a:t>
            </a:fld>
            <a:endParaRPr lang="zh-CN" altLang="en-US" dirty="0">
              <a:solidFill>
                <a:prstClr val="black"/>
              </a:solidFill>
            </a:endParaRPr>
          </a:p>
        </p:txBody>
      </p:sp>
      <p:sp>
        <p:nvSpPr>
          <p:cNvPr id="3" name="矩形 2"/>
          <p:cNvSpPr/>
          <p:nvPr>
            <p:custDataLst>
              <p:tags r:id="rId1"/>
            </p:custDataLst>
          </p:nvPr>
        </p:nvSpPr>
        <p:spPr bwMode="auto">
          <a:xfrm>
            <a:off x="539887" y="1256147"/>
            <a:ext cx="10845619" cy="5729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kumimoji="1" lang="zh-CN" altLang="en-US" sz="28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4" name="文本框 3"/>
          <p:cNvSpPr txBox="1"/>
          <p:nvPr/>
        </p:nvSpPr>
        <p:spPr>
          <a:xfrm>
            <a:off x="671126" y="1311778"/>
            <a:ext cx="3355166" cy="461665"/>
          </a:xfrm>
          <a:prstGeom prst="rect">
            <a:avLst/>
          </a:prstGeom>
          <a:noFill/>
        </p:spPr>
        <p:txBody>
          <a:bodyPr wrap="square">
            <a:spAutoFit/>
          </a:bodyPr>
          <a:lstStyle/>
          <a:p>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政策与区域动态</a:t>
            </a:r>
          </a:p>
        </p:txBody>
      </p:sp>
      <p:sp>
        <p:nvSpPr>
          <p:cNvPr id="6" name="文本框 5"/>
          <p:cNvSpPr txBox="1"/>
          <p:nvPr/>
        </p:nvSpPr>
        <p:spPr>
          <a:xfrm>
            <a:off x="435429" y="1959429"/>
            <a:ext cx="11499396" cy="4493538"/>
          </a:xfrm>
          <a:prstGeom prst="rect">
            <a:avLst/>
          </a:prstGeom>
          <a:noFill/>
        </p:spPr>
        <p:txBody>
          <a:bodyPr wrap="square">
            <a:spAutoFit/>
          </a:bodyPr>
          <a:lstStyle/>
          <a:p>
            <a:r>
              <a:rPr lang="en-US" altLang="zh-CN" sz="2200" b="1" dirty="0">
                <a:latin typeface="黑体" panose="02010609060101010101" pitchFamily="49" charset="-122"/>
                <a:ea typeface="黑体" panose="02010609060101010101" pitchFamily="49" charset="-122"/>
              </a:rPr>
              <a:t>2025</a:t>
            </a:r>
            <a:r>
              <a:rPr lang="zh-CN" altLang="en-US" sz="2200" b="1" dirty="0">
                <a:latin typeface="黑体" panose="02010609060101010101" pitchFamily="49" charset="-122"/>
                <a:ea typeface="黑体" panose="02010609060101010101" pitchFamily="49" charset="-122"/>
              </a:rPr>
              <a:t>新政策</a:t>
            </a:r>
            <a:r>
              <a:rPr lang="zh-CN" altLang="en-US" sz="2200" b="1" dirty="0" smtClean="0">
                <a:latin typeface="黑体" panose="02010609060101010101" pitchFamily="49" charset="-122"/>
                <a:ea typeface="黑体" panose="02010609060101010101" pitchFamily="49" charset="-122"/>
              </a:rPr>
              <a:t>方向</a:t>
            </a:r>
            <a:endParaRPr lang="en-US" altLang="zh-CN" sz="2200" b="1" dirty="0">
              <a:latin typeface="黑体" panose="02010609060101010101" pitchFamily="49" charset="-122"/>
              <a:ea typeface="黑体" panose="02010609060101010101" pitchFamily="49" charset="-122"/>
            </a:endParaRPr>
          </a:p>
          <a:p>
            <a:r>
              <a:rPr lang="zh-CN" altLang="en-US" sz="2200" dirty="0" smtClean="0">
                <a:latin typeface="黑体" panose="02010609060101010101" pitchFamily="49" charset="-122"/>
                <a:ea typeface="黑体" panose="02010609060101010101" pitchFamily="49" charset="-122"/>
              </a:rPr>
              <a:t>（</a:t>
            </a:r>
            <a:r>
              <a:rPr lang="en-US" altLang="zh-CN" sz="2200" dirty="0" smtClean="0">
                <a:latin typeface="黑体" panose="02010609060101010101" pitchFamily="49" charset="-122"/>
                <a:ea typeface="黑体" panose="02010609060101010101" pitchFamily="49" charset="-122"/>
              </a:rPr>
              <a:t>1</a:t>
            </a:r>
            <a:r>
              <a:rPr lang="zh-CN" altLang="en-US" sz="2200" dirty="0" smtClean="0">
                <a:latin typeface="黑体" panose="02010609060101010101" pitchFamily="49" charset="-122"/>
                <a:ea typeface="黑体" panose="02010609060101010101" pitchFamily="49" charset="-122"/>
              </a:rPr>
              <a:t>）总量</a:t>
            </a:r>
            <a:r>
              <a:rPr lang="zh-CN" altLang="en-US" sz="2200" dirty="0">
                <a:latin typeface="黑体" panose="02010609060101010101" pitchFamily="49" charset="-122"/>
                <a:ea typeface="黑体" panose="02010609060101010101" pitchFamily="49" charset="-122"/>
              </a:rPr>
              <a:t>目标升级：</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新增装机中，新能源占比不低于</a:t>
            </a:r>
            <a:r>
              <a:rPr lang="en-US" altLang="zh-CN" sz="2200" dirty="0">
                <a:latin typeface="黑体" panose="02010609060101010101" pitchFamily="49" charset="-122"/>
                <a:ea typeface="黑体" panose="02010609060101010101" pitchFamily="49" charset="-122"/>
              </a:rPr>
              <a:t>60%</a:t>
            </a:r>
            <a:r>
              <a:rPr lang="zh-CN" altLang="en-US" sz="2200" dirty="0">
                <a:latin typeface="黑体" panose="02010609060101010101" pitchFamily="49" charset="-122"/>
                <a:ea typeface="黑体" panose="02010609060101010101" pitchFamily="49" charset="-122"/>
              </a:rPr>
              <a:t>。</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非化石能源发电量占比达</a:t>
            </a:r>
            <a:r>
              <a:rPr lang="en-US" altLang="zh-CN" sz="2200" dirty="0">
                <a:latin typeface="黑体" panose="02010609060101010101" pitchFamily="49" charset="-122"/>
                <a:ea typeface="黑体" panose="02010609060101010101" pitchFamily="49" charset="-122"/>
              </a:rPr>
              <a:t>20%</a:t>
            </a:r>
            <a:r>
              <a:rPr lang="zh-CN" altLang="en-US" sz="2200" dirty="0">
                <a:latin typeface="黑体" panose="02010609060101010101" pitchFamily="49" charset="-122"/>
                <a:ea typeface="黑体" panose="02010609060101010101" pitchFamily="49" charset="-122"/>
              </a:rPr>
              <a:t>。</a:t>
            </a:r>
            <a:endParaRPr lang="en-US" altLang="zh-CN" sz="2200" dirty="0">
              <a:latin typeface="黑体" panose="02010609060101010101" pitchFamily="49" charset="-122"/>
              <a:ea typeface="黑体" panose="02010609060101010101" pitchFamily="49" charset="-122"/>
            </a:endParaRPr>
          </a:p>
          <a:p>
            <a:r>
              <a:rPr lang="zh-CN" altLang="en-US" sz="2200" dirty="0" smtClean="0">
                <a:latin typeface="黑体" panose="02010609060101010101" pitchFamily="49" charset="-122"/>
                <a:ea typeface="黑体" panose="02010609060101010101" pitchFamily="49" charset="-122"/>
              </a:rPr>
              <a:t>（</a:t>
            </a:r>
            <a:r>
              <a:rPr lang="en-US" altLang="zh-CN" sz="2200" dirty="0" smtClean="0">
                <a:latin typeface="黑体" panose="02010609060101010101" pitchFamily="49" charset="-122"/>
                <a:ea typeface="黑体" panose="02010609060101010101" pitchFamily="49" charset="-122"/>
              </a:rPr>
              <a:t>2</a:t>
            </a:r>
            <a:r>
              <a:rPr lang="zh-CN" altLang="en-US" sz="2200" dirty="0" smtClean="0">
                <a:latin typeface="黑体" panose="02010609060101010101" pitchFamily="49" charset="-122"/>
                <a:ea typeface="黑体" panose="02010609060101010101" pitchFamily="49" charset="-122"/>
              </a:rPr>
              <a:t>）强制</a:t>
            </a:r>
            <a:r>
              <a:rPr lang="zh-CN" altLang="en-US" sz="2200" dirty="0">
                <a:latin typeface="黑体" panose="02010609060101010101" pitchFamily="49" charset="-122"/>
                <a:ea typeface="黑体" panose="02010609060101010101" pitchFamily="49" charset="-122"/>
              </a:rPr>
              <a:t>配储与电网消纳：</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新建风光项目配储比例≥</a:t>
            </a:r>
            <a:r>
              <a:rPr lang="en-US" altLang="zh-CN" sz="2200" dirty="0">
                <a:latin typeface="黑体" panose="02010609060101010101" pitchFamily="49" charset="-122"/>
                <a:ea typeface="黑体" panose="02010609060101010101" pitchFamily="49" charset="-122"/>
              </a:rPr>
              <a:t>15%</a:t>
            </a:r>
            <a:r>
              <a:rPr lang="zh-CN" altLang="en-US" sz="2200" dirty="0">
                <a:latin typeface="黑体" panose="02010609060101010101" pitchFamily="49" charset="-122"/>
                <a:ea typeface="黑体" panose="02010609060101010101" pitchFamily="49" charset="-122"/>
              </a:rPr>
              <a:t>，存量项目逐步改造。</a:t>
            </a:r>
            <a:endParaRPr lang="en-US" altLang="zh-CN" sz="2200" dirty="0">
              <a:latin typeface="黑体" panose="02010609060101010101" pitchFamily="49" charset="-122"/>
              <a:ea typeface="黑体" panose="02010609060101010101" pitchFamily="49" charset="-122"/>
            </a:endParaRPr>
          </a:p>
          <a:p>
            <a:r>
              <a:rPr lang="zh-CN" altLang="en-US" sz="2200" dirty="0">
                <a:latin typeface="黑体" panose="02010609060101010101" pitchFamily="49" charset="-122"/>
                <a:ea typeface="黑体" panose="02010609060101010101" pitchFamily="49" charset="-122"/>
              </a:rPr>
              <a:t>       独立储能电站享受容量电价（</a:t>
            </a:r>
            <a:r>
              <a:rPr lang="en-US" altLang="zh-CN" sz="2200" dirty="0">
                <a:latin typeface="黑体" panose="02010609060101010101" pitchFamily="49" charset="-122"/>
                <a:ea typeface="黑体" panose="02010609060101010101" pitchFamily="49" charset="-122"/>
              </a:rPr>
              <a:t>0.3-0.5</a:t>
            </a:r>
            <a:r>
              <a:rPr lang="zh-CN" altLang="en-US" sz="2200" dirty="0">
                <a:latin typeface="黑体" panose="02010609060101010101" pitchFamily="49" charset="-122"/>
                <a:ea typeface="黑体" panose="02010609060101010101" pitchFamily="49" charset="-122"/>
              </a:rPr>
              <a:t>元</a:t>
            </a:r>
            <a:r>
              <a:rPr lang="en-US" altLang="zh-CN" sz="2200" dirty="0">
                <a:latin typeface="黑体" panose="02010609060101010101" pitchFamily="49" charset="-122"/>
                <a:ea typeface="黑体" panose="02010609060101010101" pitchFamily="49" charset="-122"/>
              </a:rPr>
              <a:t>/kWh</a:t>
            </a:r>
            <a:r>
              <a:rPr lang="zh-CN" altLang="en-US" sz="2200" dirty="0">
                <a:latin typeface="黑体" panose="02010609060101010101" pitchFamily="49" charset="-122"/>
                <a:ea typeface="黑体" panose="02010609060101010101" pitchFamily="49" charset="-122"/>
              </a:rPr>
              <a:t>）</a:t>
            </a:r>
            <a:r>
              <a:rPr lang="en-US" altLang="zh-CN" sz="2200" dirty="0">
                <a:latin typeface="黑体" panose="02010609060101010101" pitchFamily="49" charset="-122"/>
                <a:ea typeface="黑体" panose="02010609060101010101" pitchFamily="49" charset="-122"/>
              </a:rPr>
              <a:t>,2025</a:t>
            </a:r>
            <a:r>
              <a:rPr lang="zh-CN" altLang="en-US" sz="2200" dirty="0">
                <a:latin typeface="黑体" panose="02010609060101010101" pitchFamily="49" charset="-122"/>
                <a:ea typeface="黑体" panose="02010609060101010101" pitchFamily="49" charset="-122"/>
              </a:rPr>
              <a:t>年试点省份扩至</a:t>
            </a:r>
            <a:r>
              <a:rPr lang="en-US" altLang="zh-CN" sz="2200" dirty="0">
                <a:latin typeface="黑体" panose="02010609060101010101" pitchFamily="49" charset="-122"/>
                <a:ea typeface="黑体" panose="02010609060101010101" pitchFamily="49" charset="-122"/>
              </a:rPr>
              <a:t>10</a:t>
            </a:r>
            <a:r>
              <a:rPr lang="zh-CN" altLang="en-US" sz="2200" dirty="0">
                <a:latin typeface="黑体" panose="02010609060101010101" pitchFamily="49" charset="-122"/>
                <a:ea typeface="黑体" panose="02010609060101010101" pitchFamily="49" charset="-122"/>
              </a:rPr>
              <a:t>个。</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绿电交易规模扩大至</a:t>
            </a:r>
            <a:r>
              <a:rPr lang="en-US" altLang="zh-CN" sz="2200" dirty="0">
                <a:latin typeface="黑体" panose="02010609060101010101" pitchFamily="49" charset="-122"/>
                <a:ea typeface="黑体" panose="02010609060101010101" pitchFamily="49" charset="-122"/>
              </a:rPr>
              <a:t>5000</a:t>
            </a:r>
            <a:r>
              <a:rPr lang="zh-CN" altLang="en-US" sz="2200" dirty="0">
                <a:latin typeface="黑体" panose="02010609060101010101" pitchFamily="49" charset="-122"/>
                <a:ea typeface="黑体" panose="02010609060101010101" pitchFamily="49" charset="-122"/>
              </a:rPr>
              <a:t>亿千瓦时，跨省区消纳比例提至</a:t>
            </a:r>
            <a:r>
              <a:rPr lang="en-US" altLang="zh-CN" sz="2200" dirty="0">
                <a:latin typeface="黑体" panose="02010609060101010101" pitchFamily="49" charset="-122"/>
                <a:ea typeface="黑体" panose="02010609060101010101" pitchFamily="49" charset="-122"/>
              </a:rPr>
              <a:t>35%</a:t>
            </a:r>
            <a:r>
              <a:rPr lang="zh-CN" altLang="en-US" sz="2200" dirty="0">
                <a:latin typeface="黑体" panose="02010609060101010101" pitchFamily="49" charset="-122"/>
                <a:ea typeface="黑体" panose="02010609060101010101" pitchFamily="49" charset="-122"/>
              </a:rPr>
              <a:t>。</a:t>
            </a:r>
            <a:endParaRPr lang="en-US" altLang="zh-CN" sz="2200" dirty="0">
              <a:latin typeface="黑体" panose="02010609060101010101" pitchFamily="49" charset="-122"/>
              <a:ea typeface="黑体" panose="02010609060101010101" pitchFamily="49" charset="-122"/>
            </a:endParaRPr>
          </a:p>
          <a:p>
            <a:r>
              <a:rPr lang="zh-CN" altLang="en-US" sz="2200" dirty="0" smtClean="0">
                <a:latin typeface="黑体" panose="02010609060101010101" pitchFamily="49" charset="-122"/>
                <a:ea typeface="黑体" panose="02010609060101010101" pitchFamily="49" charset="-122"/>
              </a:rPr>
              <a:t>（</a:t>
            </a:r>
            <a:r>
              <a:rPr lang="en-US" altLang="zh-CN" sz="2200" dirty="0" smtClean="0">
                <a:latin typeface="黑体" panose="02010609060101010101" pitchFamily="49" charset="-122"/>
                <a:ea typeface="黑体" panose="02010609060101010101" pitchFamily="49" charset="-122"/>
              </a:rPr>
              <a:t>3</a:t>
            </a:r>
            <a:r>
              <a:rPr lang="zh-CN" altLang="en-US" sz="2200" dirty="0" smtClean="0">
                <a:latin typeface="黑体" panose="02010609060101010101" pitchFamily="49" charset="-122"/>
                <a:ea typeface="黑体" panose="02010609060101010101" pitchFamily="49" charset="-122"/>
              </a:rPr>
              <a:t>）技术</a:t>
            </a:r>
            <a:r>
              <a:rPr lang="zh-CN" altLang="en-US" sz="2200" dirty="0">
                <a:latin typeface="黑体" panose="02010609060101010101" pitchFamily="49" charset="-122"/>
                <a:ea typeface="黑体" panose="02010609060101010101" pitchFamily="49" charset="-122"/>
              </a:rPr>
              <a:t>创新扶持：</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钙钛矿光伏、氢储能、智能柔性输电纳入“十四五”能源科技攻关专项（</a:t>
            </a:r>
            <a:r>
              <a:rPr lang="en-US" altLang="zh-CN" sz="2200" dirty="0">
                <a:latin typeface="黑体" panose="02010609060101010101" pitchFamily="49" charset="-122"/>
                <a:ea typeface="黑体" panose="02010609060101010101" pitchFamily="49" charset="-122"/>
              </a:rPr>
              <a:t>2025</a:t>
            </a:r>
            <a:r>
              <a:rPr lang="zh-CN" altLang="en-US" sz="2200" dirty="0">
                <a:latin typeface="黑体" panose="02010609060101010101" pitchFamily="49" charset="-122"/>
                <a:ea typeface="黑体" panose="02010609060101010101" pitchFamily="49" charset="-122"/>
              </a:rPr>
              <a:t>年</a:t>
            </a:r>
            <a:r>
              <a:rPr lang="zh-CN" altLang="en-US" sz="2200" dirty="0" smtClean="0">
                <a:latin typeface="黑体" panose="02010609060101010101" pitchFamily="49" charset="-122"/>
                <a:ea typeface="黑体" panose="02010609060101010101" pitchFamily="49" charset="-122"/>
              </a:rPr>
              <a:t>验收</a:t>
            </a:r>
            <a:r>
              <a:rPr lang="zh-CN" altLang="en-US" sz="2200" dirty="0">
                <a:latin typeface="黑体" panose="02010609060101010101" pitchFamily="49" charset="-122"/>
                <a:ea typeface="黑体" panose="02010609060101010101" pitchFamily="49" charset="-122"/>
              </a:rPr>
              <a:t>）</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深远海风电（</a:t>
            </a:r>
            <a:r>
              <a:rPr lang="en-US" altLang="zh-CN" sz="2200" dirty="0">
                <a:latin typeface="黑体" panose="02010609060101010101" pitchFamily="49" charset="-122"/>
                <a:ea typeface="黑体" panose="02010609060101010101" pitchFamily="49" charset="-122"/>
              </a:rPr>
              <a:t>20MW+</a:t>
            </a:r>
            <a:r>
              <a:rPr lang="zh-CN" altLang="en-US" sz="2200" dirty="0">
                <a:latin typeface="黑体" panose="02010609060101010101" pitchFamily="49" charset="-122"/>
                <a:ea typeface="黑体" panose="02010609060101010101" pitchFamily="49" charset="-122"/>
              </a:rPr>
              <a:t>风机）研发补贴提高至</a:t>
            </a:r>
            <a:r>
              <a:rPr lang="en-US" altLang="zh-CN" sz="2200" dirty="0">
                <a:latin typeface="黑体" panose="02010609060101010101" pitchFamily="49" charset="-122"/>
                <a:ea typeface="黑体" panose="02010609060101010101" pitchFamily="49" charset="-122"/>
              </a:rPr>
              <a:t>30%</a:t>
            </a:r>
            <a:r>
              <a:rPr lang="zh-CN" altLang="en-US" sz="2200" dirty="0">
                <a:latin typeface="黑体" panose="02010609060101010101" pitchFamily="49" charset="-122"/>
                <a:ea typeface="黑体" panose="02010609060101010101" pitchFamily="49" charset="-122"/>
              </a:rPr>
              <a:t>。</a:t>
            </a:r>
            <a:endParaRPr lang="en-US" altLang="zh-CN" sz="2200" dirty="0">
              <a:latin typeface="黑体" panose="02010609060101010101" pitchFamily="49" charset="-122"/>
              <a:ea typeface="黑体" panose="02010609060101010101" pitchFamily="49" charset="-122"/>
            </a:endParaRPr>
          </a:p>
          <a:p>
            <a:r>
              <a:rPr lang="zh-CN" altLang="en-US" sz="2200" dirty="0" smtClean="0">
                <a:latin typeface="黑体" panose="02010609060101010101" pitchFamily="49" charset="-122"/>
                <a:ea typeface="黑体" panose="02010609060101010101" pitchFamily="49" charset="-122"/>
              </a:rPr>
              <a:t>（</a:t>
            </a:r>
            <a:r>
              <a:rPr lang="en-US" altLang="zh-CN" sz="2200" dirty="0" smtClean="0">
                <a:latin typeface="黑体" panose="02010609060101010101" pitchFamily="49" charset="-122"/>
                <a:ea typeface="黑体" panose="02010609060101010101" pitchFamily="49" charset="-122"/>
              </a:rPr>
              <a:t>4</a:t>
            </a:r>
            <a:r>
              <a:rPr lang="zh-CN" altLang="en-US" sz="2200" dirty="0" smtClean="0">
                <a:latin typeface="黑体" panose="02010609060101010101" pitchFamily="49" charset="-122"/>
                <a:ea typeface="黑体" panose="02010609060101010101" pitchFamily="49" charset="-122"/>
              </a:rPr>
              <a:t>）贸易</a:t>
            </a:r>
            <a:r>
              <a:rPr lang="zh-CN" altLang="en-US" sz="2200" dirty="0">
                <a:latin typeface="黑体" panose="02010609060101010101" pitchFamily="49" charset="-122"/>
                <a:ea typeface="黑体" panose="02010609060101010101" pitchFamily="49" charset="-122"/>
              </a:rPr>
              <a:t>壁垒：</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欧盟碳关税（</a:t>
            </a:r>
            <a:r>
              <a:rPr lang="en-US" altLang="zh-CN" sz="2200" dirty="0">
                <a:latin typeface="黑体" panose="02010609060101010101" pitchFamily="49" charset="-122"/>
                <a:ea typeface="黑体" panose="02010609060101010101" pitchFamily="49" charset="-122"/>
              </a:rPr>
              <a:t>CBAM</a:t>
            </a:r>
            <a:r>
              <a:rPr lang="zh-CN" altLang="en-US" sz="2200" dirty="0">
                <a:latin typeface="黑体" panose="02010609060101010101" pitchFamily="49" charset="-122"/>
                <a:ea typeface="黑体" panose="02010609060101010101" pitchFamily="49" charset="-122"/>
              </a:rPr>
              <a:t>）</a:t>
            </a:r>
            <a:r>
              <a:rPr lang="en-US" altLang="zh-CN" sz="2200" dirty="0">
                <a:latin typeface="黑体" panose="02010609060101010101" pitchFamily="49" charset="-122"/>
                <a:ea typeface="黑体" panose="02010609060101010101" pitchFamily="49" charset="-122"/>
              </a:rPr>
              <a:t>2025</a:t>
            </a:r>
            <a:r>
              <a:rPr lang="zh-CN" altLang="en-US" sz="2200" dirty="0">
                <a:latin typeface="黑体" panose="02010609060101010101" pitchFamily="49" charset="-122"/>
                <a:ea typeface="黑体" panose="02010609060101010101" pitchFamily="49" charset="-122"/>
              </a:rPr>
              <a:t>年覆盖电力进口，组件出口成本再增</a:t>
            </a:r>
            <a:r>
              <a:rPr lang="en-US" altLang="zh-CN" sz="2200" dirty="0">
                <a:latin typeface="黑体" panose="02010609060101010101" pitchFamily="49" charset="-122"/>
                <a:ea typeface="黑体" panose="02010609060101010101" pitchFamily="49" charset="-122"/>
              </a:rPr>
              <a:t>5%-8%</a:t>
            </a:r>
            <a:r>
              <a:rPr lang="zh-CN" altLang="en-US" sz="2200" dirty="0" smtClean="0">
                <a:latin typeface="黑体" panose="02010609060101010101" pitchFamily="49" charset="-122"/>
                <a:ea typeface="黑体" panose="02010609060101010101" pitchFamily="49" charset="-122"/>
              </a:rPr>
              <a:t>。</a:t>
            </a:r>
            <a:endParaRPr lang="en-US" altLang="zh-CN" sz="2200" b="1" dirty="0">
              <a:latin typeface="黑体" panose="02010609060101010101" pitchFamily="49" charset="-122"/>
              <a:ea typeface="黑体" panose="02010609060101010101" pitchFamily="49" charset="-122"/>
            </a:endParaRPr>
          </a:p>
        </p:txBody>
      </p:sp>
      <p:sp>
        <p:nvSpPr>
          <p:cNvPr id="5" name="TextBox 32"/>
          <p:cNvSpPr txBox="1"/>
          <p:nvPr/>
        </p:nvSpPr>
        <p:spPr>
          <a:xfrm>
            <a:off x="622703" y="21643"/>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新能源发电发展现状</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23</a:t>
            </a:fld>
            <a:endParaRPr lang="zh-CN" altLang="en-US" dirty="0">
              <a:solidFill>
                <a:prstClr val="black"/>
              </a:solidFill>
            </a:endParaRPr>
          </a:p>
        </p:txBody>
      </p:sp>
      <p:sp>
        <p:nvSpPr>
          <p:cNvPr id="5" name="文本框 4"/>
          <p:cNvSpPr txBox="1"/>
          <p:nvPr/>
        </p:nvSpPr>
        <p:spPr>
          <a:xfrm>
            <a:off x="879567" y="1792166"/>
            <a:ext cx="10894422" cy="4437753"/>
          </a:xfrm>
          <a:prstGeom prst="rect">
            <a:avLst/>
          </a:prstGeom>
          <a:noFill/>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区域差异化政策</a:t>
            </a:r>
            <a:endParaRPr lang="en-US" altLang="zh-CN" sz="2400" b="1" dirty="0">
              <a:latin typeface="黑体" panose="02010609060101010101" pitchFamily="49" charset="-122"/>
              <a:ea typeface="黑体" panose="02010609060101010101" pitchFamily="49" charset="-122"/>
            </a:endParaRPr>
          </a:p>
          <a:p>
            <a:pPr>
              <a:lnSpc>
                <a:spcPct val="150000"/>
              </a:lnSpc>
            </a:pPr>
            <a:endParaRPr lang="zh-CN" altLang="en-US" sz="2400" b="1" dirty="0">
              <a:latin typeface="黑体" panose="02010609060101010101" pitchFamily="49" charset="-122"/>
              <a:ea typeface="黑体" panose="02010609060101010101" pitchFamily="49" charset="-122"/>
            </a:endParaRPr>
          </a:p>
          <a:p>
            <a:pPr>
              <a:lnSpc>
                <a:spcPct val="150000"/>
              </a:lnSpc>
            </a:pP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、西北区域（风光大基地）：</a:t>
            </a:r>
          </a:p>
          <a:p>
            <a:pPr>
              <a:lnSpc>
                <a:spcPct val="150000"/>
              </a:lnSpc>
            </a:pPr>
            <a:r>
              <a:rPr lang="zh-CN" altLang="en-US" sz="2400" dirty="0">
                <a:latin typeface="黑体" panose="02010609060101010101" pitchFamily="49" charset="-122"/>
                <a:ea typeface="黑体" panose="02010609060101010101" pitchFamily="49" charset="-122"/>
              </a:rPr>
              <a:t>       配套特高压外送通道（陇东</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山东、宁夏</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湖南等），保障利用率≥</a:t>
            </a:r>
            <a:r>
              <a:rPr lang="en-US" altLang="zh-CN" sz="2400" dirty="0">
                <a:latin typeface="黑体" panose="02010609060101010101" pitchFamily="49" charset="-122"/>
                <a:ea typeface="黑体" panose="02010609060101010101" pitchFamily="49" charset="-122"/>
              </a:rPr>
              <a:t>95%</a:t>
            </a:r>
            <a:r>
              <a:rPr lang="zh-CN" altLang="en-US" sz="2400" dirty="0">
                <a:latin typeface="黑体" panose="02010609060101010101" pitchFamily="49" charset="-122"/>
                <a:ea typeface="黑体" panose="02010609060101010101" pitchFamily="49" charset="-122"/>
              </a:rPr>
              <a:t>。</a:t>
            </a:r>
          </a:p>
          <a:p>
            <a:pPr>
              <a:lnSpc>
                <a:spcPct val="150000"/>
              </a:lnSpc>
            </a:pP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、东部沿海（分布式</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海上风电）：</a:t>
            </a:r>
          </a:p>
          <a:p>
            <a:pPr>
              <a:lnSpc>
                <a:spcPct val="150000"/>
              </a:lnSpc>
            </a:pPr>
            <a:r>
              <a:rPr lang="zh-CN" altLang="en-US" sz="2400" dirty="0">
                <a:latin typeface="黑体" panose="02010609060101010101" pitchFamily="49" charset="-122"/>
                <a:ea typeface="黑体" panose="02010609060101010101" pitchFamily="49" charset="-122"/>
              </a:rPr>
              <a:t>       整县推进</a:t>
            </a:r>
            <a:r>
              <a:rPr lang="en-US" altLang="zh-CN" sz="2400" dirty="0">
                <a:latin typeface="黑体" panose="02010609060101010101" pitchFamily="49" charset="-122"/>
                <a:ea typeface="黑体" panose="02010609060101010101" pitchFamily="49" charset="-122"/>
              </a:rPr>
              <a:t>2.0</a:t>
            </a:r>
            <a:r>
              <a:rPr lang="zh-CN" altLang="en-US" sz="2400" dirty="0">
                <a:latin typeface="黑体" panose="02010609060101010101" pitchFamily="49" charset="-122"/>
                <a:ea typeface="黑体" panose="02010609060101010101" pitchFamily="49" charset="-122"/>
              </a:rPr>
              <a:t>，公共机构屋顶光伏覆盖率</a:t>
            </a:r>
            <a:r>
              <a:rPr lang="en-US" altLang="zh-CN" sz="2400" dirty="0">
                <a:latin typeface="黑体" panose="02010609060101010101" pitchFamily="49" charset="-122"/>
                <a:ea typeface="黑体" panose="02010609060101010101" pitchFamily="49" charset="-122"/>
              </a:rPr>
              <a:t>100%</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2025</a:t>
            </a:r>
            <a:r>
              <a:rPr lang="zh-CN" altLang="en-US" sz="2400" dirty="0">
                <a:latin typeface="黑体" panose="02010609060101010101" pitchFamily="49" charset="-122"/>
                <a:ea typeface="黑体" panose="02010609060101010101" pitchFamily="49" charset="-122"/>
              </a:rPr>
              <a:t>年强制要求）</a:t>
            </a:r>
          </a:p>
          <a:p>
            <a:pPr>
              <a:lnSpc>
                <a:spcPct val="150000"/>
              </a:lnSpc>
            </a:pP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、西南地区（水光互补）：</a:t>
            </a:r>
          </a:p>
          <a:p>
            <a:pPr>
              <a:lnSpc>
                <a:spcPct val="150000"/>
              </a:lnSpc>
            </a:pPr>
            <a:r>
              <a:rPr lang="zh-CN" altLang="en-US" sz="2400" dirty="0">
                <a:latin typeface="黑体" panose="02010609060101010101" pitchFamily="49" charset="-122"/>
                <a:ea typeface="黑体" panose="02010609060101010101" pitchFamily="49" charset="-122"/>
              </a:rPr>
              <a:t>       水电调节能力绑定光伏项目审批（</a:t>
            </a:r>
            <a:r>
              <a:rPr lang="en-US" altLang="zh-CN" sz="2400" dirty="0">
                <a:latin typeface="黑体" panose="02010609060101010101" pitchFamily="49" charset="-122"/>
                <a:ea typeface="黑体" panose="02010609060101010101" pitchFamily="49" charset="-122"/>
              </a:rPr>
              <a:t>1:1</a:t>
            </a:r>
            <a:r>
              <a:rPr lang="zh-CN" altLang="en-US" sz="2400" dirty="0">
                <a:latin typeface="黑体" panose="02010609060101010101" pitchFamily="49" charset="-122"/>
                <a:ea typeface="黑体" panose="02010609060101010101" pitchFamily="49" charset="-122"/>
              </a:rPr>
              <a:t>容量匹配）</a:t>
            </a:r>
          </a:p>
        </p:txBody>
      </p:sp>
      <p:sp>
        <p:nvSpPr>
          <p:cNvPr id="3" name="TextBox 32"/>
          <p:cNvSpPr txBox="1"/>
          <p:nvPr/>
        </p:nvSpPr>
        <p:spPr>
          <a:xfrm>
            <a:off x="531534" y="68154"/>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新能源发电发展现状</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24</a:t>
            </a:fld>
            <a:endParaRPr lang="zh-CN" altLang="en-US" dirty="0">
              <a:solidFill>
                <a:prstClr val="black"/>
              </a:solidFill>
            </a:endParaRPr>
          </a:p>
        </p:txBody>
      </p:sp>
      <p:sp>
        <p:nvSpPr>
          <p:cNvPr id="40" name="TextBox 32"/>
          <p:cNvSpPr txBox="1"/>
          <p:nvPr/>
        </p:nvSpPr>
        <p:spPr>
          <a:xfrm>
            <a:off x="120015" y="95250"/>
            <a:ext cx="10001250" cy="709295"/>
          </a:xfrm>
          <a:prstGeom prst="rect">
            <a:avLst/>
          </a:prstGeom>
        </p:spPr>
        <p:txBody>
          <a:bodyPr vert="horz" wrap="square" lIns="123825" tIns="123825" rIns="57150" bIns="123825" rtlCol="0" anchor="t" anchorCtr="0">
            <a:spAutoFit/>
          </a:bodyPr>
          <a:lstStyle/>
          <a:p>
            <a:pPr indent="0" fontAlgn="auto">
              <a:lnSpc>
                <a:spcPct val="10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新能源发电技术</a:t>
            </a:r>
          </a:p>
        </p:txBody>
      </p:sp>
      <p:sp>
        <p:nvSpPr>
          <p:cNvPr id="5" name="文本框 4"/>
          <p:cNvSpPr txBox="1"/>
          <p:nvPr/>
        </p:nvSpPr>
        <p:spPr>
          <a:xfrm>
            <a:off x="531905" y="1390223"/>
            <a:ext cx="11242084" cy="1631216"/>
          </a:xfrm>
          <a:prstGeom prst="rect">
            <a:avLst/>
          </a:prstGeom>
          <a:noFill/>
        </p:spPr>
        <p:txBody>
          <a:bodyPr wrap="square">
            <a:spAutoFit/>
          </a:bodyPr>
          <a:lstStyle/>
          <a:p>
            <a:r>
              <a:rPr lang="zh-CN" altLang="en-US" sz="2000" dirty="0" smtClean="0">
                <a:latin typeface="黑体" panose="02010609060101010101" pitchFamily="49" charset="-122"/>
                <a:ea typeface="黑体" panose="02010609060101010101" pitchFamily="49" charset="-122"/>
              </a:rPr>
              <a:t>    截至</a:t>
            </a:r>
            <a:r>
              <a:rPr lang="en-US" altLang="zh-CN" sz="2000" dirty="0">
                <a:latin typeface="黑体" panose="02010609060101010101" pitchFamily="49" charset="-122"/>
                <a:ea typeface="黑体" panose="02010609060101010101" pitchFamily="49" charset="-122"/>
              </a:rPr>
              <a:t>2024</a:t>
            </a:r>
            <a:r>
              <a:rPr lang="zh-CN" altLang="en-US" sz="2000" dirty="0">
                <a:latin typeface="黑体" panose="02010609060101010101" pitchFamily="49" charset="-122"/>
                <a:ea typeface="黑体" panose="02010609060101010101" pitchFamily="49" charset="-122"/>
              </a:rPr>
              <a:t>年底，全国全口径发电装机容量达</a:t>
            </a:r>
            <a:r>
              <a:rPr lang="en-US" altLang="zh-CN" sz="2000" dirty="0">
                <a:latin typeface="黑体" panose="02010609060101010101" pitchFamily="49" charset="-122"/>
                <a:ea typeface="黑体" panose="02010609060101010101" pitchFamily="49" charset="-122"/>
              </a:rPr>
              <a:t>33.5</a:t>
            </a:r>
            <a:r>
              <a:rPr lang="zh-CN" altLang="en-US" sz="2000" dirty="0">
                <a:latin typeface="黑体" panose="02010609060101010101" pitchFamily="49" charset="-122"/>
                <a:ea typeface="黑体" panose="02010609060101010101" pitchFamily="49" charset="-122"/>
              </a:rPr>
              <a:t>亿千瓦，同比增长</a:t>
            </a:r>
            <a:r>
              <a:rPr lang="en-US" altLang="zh-CN" sz="2000" dirty="0">
                <a:latin typeface="黑体" panose="02010609060101010101" pitchFamily="49" charset="-122"/>
                <a:ea typeface="黑体" panose="02010609060101010101" pitchFamily="49" charset="-122"/>
              </a:rPr>
              <a:t>14.6%</a:t>
            </a:r>
            <a:r>
              <a:rPr lang="zh-CN" altLang="en-US" sz="2000" dirty="0">
                <a:latin typeface="黑体" panose="02010609060101010101" pitchFamily="49" charset="-122"/>
                <a:ea typeface="黑体" panose="02010609060101010101" pitchFamily="49" charset="-122"/>
              </a:rPr>
              <a:t>。全国新增发电装机容量</a:t>
            </a:r>
            <a:r>
              <a:rPr lang="en-US" altLang="zh-CN" sz="2000" dirty="0">
                <a:latin typeface="黑体" panose="02010609060101010101" pitchFamily="49" charset="-122"/>
                <a:ea typeface="黑体" panose="02010609060101010101" pitchFamily="49" charset="-122"/>
              </a:rPr>
              <a:t>4.3</a:t>
            </a:r>
            <a:r>
              <a:rPr lang="zh-CN" altLang="en-US" sz="2000" dirty="0">
                <a:latin typeface="黑体" panose="02010609060101010101" pitchFamily="49" charset="-122"/>
                <a:ea typeface="黑体" panose="02010609060101010101" pitchFamily="49" charset="-122"/>
              </a:rPr>
              <a:t>亿千瓦，再创新高。其中可再生能源新增装机仍是主力，已连续两年突破</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亿千瓦，在全球新增装机的占比超过</a:t>
            </a:r>
            <a:r>
              <a:rPr lang="en-US" altLang="zh-CN" sz="2000" dirty="0">
                <a:latin typeface="黑体" panose="02010609060101010101" pitchFamily="49" charset="-122"/>
                <a:ea typeface="黑体" panose="02010609060101010101" pitchFamily="49" charset="-122"/>
              </a:rPr>
              <a:t>50%</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2024</a:t>
            </a:r>
            <a:r>
              <a:rPr lang="zh-CN" altLang="en-US" sz="2000" dirty="0">
                <a:latin typeface="黑体" panose="02010609060101010101" pitchFamily="49" charset="-122"/>
                <a:ea typeface="黑体" panose="02010609060101010101" pitchFamily="49" charset="-122"/>
              </a:rPr>
              <a:t>年全国发电量</a:t>
            </a:r>
            <a:r>
              <a:rPr lang="en-US" altLang="zh-CN" sz="2000" dirty="0">
                <a:latin typeface="黑体" panose="02010609060101010101" pitchFamily="49" charset="-122"/>
                <a:ea typeface="黑体" panose="02010609060101010101" pitchFamily="49" charset="-122"/>
              </a:rPr>
              <a:t>10.1</a:t>
            </a:r>
            <a:r>
              <a:rPr lang="zh-CN" altLang="en-US" sz="2000" dirty="0">
                <a:latin typeface="黑体" panose="02010609060101010101" pitchFamily="49" charset="-122"/>
                <a:ea typeface="黑体" panose="02010609060101010101" pitchFamily="49" charset="-122"/>
              </a:rPr>
              <a:t>万亿千瓦时，同比增长</a:t>
            </a:r>
            <a:r>
              <a:rPr lang="en-US" altLang="zh-CN" sz="2000" dirty="0">
                <a:latin typeface="黑体" panose="02010609060101010101" pitchFamily="49" charset="-122"/>
                <a:ea typeface="黑体" panose="02010609060101010101" pitchFamily="49" charset="-122"/>
              </a:rPr>
              <a:t>6.7%</a:t>
            </a:r>
            <a:r>
              <a:rPr lang="zh-CN" altLang="en-US" sz="2000" dirty="0">
                <a:latin typeface="黑体" panose="02010609060101010101" pitchFamily="49" charset="-122"/>
                <a:ea typeface="黑体" panose="02010609060101010101" pitchFamily="49" charset="-122"/>
              </a:rPr>
              <a:t>，水电、核电、风电、太阳能发电等清洁能源发电量</a:t>
            </a:r>
            <a:r>
              <a:rPr lang="en-US" altLang="zh-CN" sz="2000" dirty="0">
                <a:latin typeface="黑体" panose="02010609060101010101" pitchFamily="49" charset="-122"/>
                <a:ea typeface="黑体" panose="02010609060101010101" pitchFamily="49" charset="-122"/>
              </a:rPr>
              <a:t>37126</a:t>
            </a:r>
            <a:r>
              <a:rPr lang="zh-CN" altLang="en-US" sz="2000" dirty="0">
                <a:latin typeface="黑体" panose="02010609060101010101" pitchFamily="49" charset="-122"/>
                <a:ea typeface="黑体" panose="02010609060101010101" pitchFamily="49" charset="-122"/>
              </a:rPr>
              <a:t>亿千瓦时，比上一年增长</a:t>
            </a:r>
            <a:r>
              <a:rPr lang="en-US" altLang="zh-CN" sz="2000" dirty="0">
                <a:latin typeface="黑体" panose="02010609060101010101" pitchFamily="49" charset="-122"/>
                <a:ea typeface="黑体" panose="02010609060101010101" pitchFamily="49" charset="-122"/>
              </a:rPr>
              <a:t>16.4%</a:t>
            </a:r>
            <a:r>
              <a:rPr lang="zh-CN" altLang="en-US" sz="2000" dirty="0">
                <a:latin typeface="黑体" panose="02010609060101010101" pitchFamily="49" charset="-122"/>
                <a:ea typeface="黑体" panose="02010609060101010101" pitchFamily="49" charset="-122"/>
              </a:rPr>
              <a:t>。全国可再生能源发电量同比增加</a:t>
            </a:r>
            <a:r>
              <a:rPr lang="en-US" altLang="zh-CN" sz="2000" dirty="0">
                <a:latin typeface="黑体" panose="02010609060101010101" pitchFamily="49" charset="-122"/>
                <a:ea typeface="黑体" panose="02010609060101010101" pitchFamily="49" charset="-122"/>
              </a:rPr>
              <a:t>19%</a:t>
            </a:r>
            <a:r>
              <a:rPr lang="zh-CN" altLang="en-US" sz="2000" dirty="0">
                <a:latin typeface="黑体" panose="02010609060101010101" pitchFamily="49" charset="-122"/>
                <a:ea typeface="黑体" panose="02010609060101010101" pitchFamily="49" charset="-122"/>
              </a:rPr>
              <a:t>，占全部发电量的三分之一以上。非化石能源发电量同比增量占总发电量增量的比重超过八成。</a:t>
            </a:r>
          </a:p>
        </p:txBody>
      </p:sp>
      <p:pic>
        <p:nvPicPr>
          <p:cNvPr id="6" name="图片 5"/>
          <p:cNvPicPr>
            <a:picLocks noChangeAspect="1"/>
          </p:cNvPicPr>
          <p:nvPr/>
        </p:nvPicPr>
        <p:blipFill>
          <a:blip r:embed="rId3"/>
          <a:stretch>
            <a:fillRect/>
          </a:stretch>
        </p:blipFill>
        <p:spPr>
          <a:xfrm>
            <a:off x="681317" y="3345375"/>
            <a:ext cx="5143500" cy="2747963"/>
          </a:xfrm>
          <a:prstGeom prst="rect">
            <a:avLst/>
          </a:prstGeom>
        </p:spPr>
      </p:pic>
      <p:sp>
        <p:nvSpPr>
          <p:cNvPr id="8" name="文本框 7"/>
          <p:cNvSpPr txBox="1"/>
          <p:nvPr/>
        </p:nvSpPr>
        <p:spPr>
          <a:xfrm>
            <a:off x="962212" y="6162346"/>
            <a:ext cx="6096000" cy="369332"/>
          </a:xfrm>
          <a:prstGeom prst="rect">
            <a:avLst/>
          </a:prstGeom>
          <a:noFill/>
        </p:spPr>
        <p:txBody>
          <a:bodyPr wrap="square">
            <a:spAutoFit/>
          </a:bodyPr>
          <a:lstStyle/>
          <a:p>
            <a:r>
              <a:rPr lang="en-US" altLang="zh-CN" dirty="0"/>
              <a:t>2024</a:t>
            </a:r>
            <a:r>
              <a:rPr lang="zh-CN" altLang="en-US" dirty="0"/>
              <a:t>全国电力装机增速达</a:t>
            </a:r>
            <a:r>
              <a:rPr lang="en-US" altLang="zh-CN" dirty="0"/>
              <a:t>14.6%</a:t>
            </a:r>
            <a:r>
              <a:rPr lang="zh-CN" altLang="en-US" dirty="0"/>
              <a:t>，为近十年最高</a:t>
            </a:r>
          </a:p>
        </p:txBody>
      </p:sp>
      <p:pic>
        <p:nvPicPr>
          <p:cNvPr id="10" name="图片 9"/>
          <p:cNvPicPr>
            <a:picLocks noChangeAspect="1"/>
          </p:cNvPicPr>
          <p:nvPr/>
        </p:nvPicPr>
        <p:blipFill>
          <a:blip r:embed="rId4"/>
          <a:stretch>
            <a:fillRect/>
          </a:stretch>
        </p:blipFill>
        <p:spPr>
          <a:xfrm>
            <a:off x="6494568" y="3345375"/>
            <a:ext cx="4332555" cy="274796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25</a:t>
            </a:fld>
            <a:endParaRPr lang="zh-CN" altLang="en-US" dirty="0">
              <a:solidFill>
                <a:prstClr val="black"/>
              </a:solidFill>
            </a:endParaRPr>
          </a:p>
        </p:txBody>
      </p:sp>
      <p:sp>
        <p:nvSpPr>
          <p:cNvPr id="5" name="TextBox 32"/>
          <p:cNvSpPr txBox="1"/>
          <p:nvPr/>
        </p:nvSpPr>
        <p:spPr>
          <a:xfrm>
            <a:off x="410645" y="225892"/>
            <a:ext cx="10001250" cy="709295"/>
          </a:xfrm>
          <a:prstGeom prst="rect">
            <a:avLst/>
          </a:prstGeom>
        </p:spPr>
        <p:txBody>
          <a:bodyPr vert="horz" wrap="square" lIns="123825" tIns="123825" rIns="57150" bIns="123825" rtlCol="0" anchor="t" anchorCtr="0">
            <a:spAutoFit/>
          </a:bodyPr>
          <a:lstStyle/>
          <a:p>
            <a:pPr indent="0" fontAlgn="auto">
              <a:lnSpc>
                <a:spcPct val="10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光伏发电</a:t>
            </a:r>
          </a:p>
        </p:txBody>
      </p:sp>
      <p:sp>
        <p:nvSpPr>
          <p:cNvPr id="7" name="文本框 6"/>
          <p:cNvSpPr txBox="1"/>
          <p:nvPr/>
        </p:nvSpPr>
        <p:spPr>
          <a:xfrm>
            <a:off x="410645" y="1102638"/>
            <a:ext cx="11524180" cy="5478423"/>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一、</a:t>
            </a:r>
            <a:r>
              <a:rPr lang="zh-CN" altLang="en-US" sz="2000" b="1" dirty="0">
                <a:latin typeface="黑体" panose="02010609060101010101" pitchFamily="49" charset="-122"/>
                <a:ea typeface="黑体" panose="02010609060101010101" pitchFamily="49" charset="-122"/>
              </a:rPr>
              <a:t>基本原理</a:t>
            </a:r>
          </a:p>
          <a:p>
            <a:r>
              <a:rPr lang="zh-CN" altLang="en-US" dirty="0">
                <a:latin typeface="黑体" panose="02010609060101010101" pitchFamily="49" charset="-122"/>
                <a:ea typeface="黑体" panose="02010609060101010101" pitchFamily="49" charset="-122"/>
              </a:rPr>
              <a:t>光伏发电基于光生伏特效应，通过半导体材料（如硅）吸收太阳光子能量，激发电子形成电流。核心组件为太阳能电池板，通过串联、并联组成发电系统，经逆变器将直流电转换为交流电供使用。</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 </a:t>
            </a:r>
            <a:r>
              <a:rPr lang="zh-CN" altLang="en-US" sz="1200"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   关键公式：光子能量（</a:t>
            </a:r>
            <a:r>
              <a:rPr lang="en-US" altLang="zh-CN" dirty="0">
                <a:latin typeface="黑体" panose="02010609060101010101" pitchFamily="49" charset="-122"/>
                <a:ea typeface="黑体" panose="02010609060101010101" pitchFamily="49" charset="-122"/>
              </a:rPr>
              <a:t>E</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普朗克常数（</a:t>
            </a:r>
            <a:r>
              <a:rPr lang="en-US" altLang="zh-CN" dirty="0">
                <a:latin typeface="黑体" panose="02010609060101010101" pitchFamily="49" charset="-122"/>
                <a:ea typeface="黑体" panose="02010609060101010101" pitchFamily="49" charset="-122"/>
              </a:rPr>
              <a:t>h</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光频率（</a:t>
            </a:r>
            <a:r>
              <a:rPr lang="el-GR" altLang="zh-CN" dirty="0">
                <a:latin typeface="黑体" panose="02010609060101010101" pitchFamily="49" charset="-122"/>
                <a:ea typeface="黑体" panose="02010609060101010101" pitchFamily="49" charset="-122"/>
              </a:rPr>
              <a:t> ν </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            </a:t>
            </a:r>
            <a:r>
              <a:rPr lang="en-US" altLang="zh-CN" sz="1200"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发电效率：取决于材料特性（单晶硅</a:t>
            </a:r>
            <a:r>
              <a:rPr lang="en-US" altLang="zh-CN" dirty="0">
                <a:latin typeface="黑体" panose="02010609060101010101" pitchFamily="49" charset="-122"/>
                <a:ea typeface="黑体" panose="02010609060101010101" pitchFamily="49" charset="-122"/>
              </a:rPr>
              <a:t>&gt;</a:t>
            </a:r>
            <a:r>
              <a:rPr lang="zh-CN" altLang="en-US" dirty="0">
                <a:latin typeface="黑体" panose="02010609060101010101" pitchFamily="49" charset="-122"/>
                <a:ea typeface="黑体" panose="02010609060101010101" pitchFamily="49" charset="-122"/>
              </a:rPr>
              <a:t>多晶硅</a:t>
            </a:r>
            <a:r>
              <a:rPr lang="en-US" altLang="zh-CN" dirty="0">
                <a:latin typeface="黑体" panose="02010609060101010101" pitchFamily="49" charset="-122"/>
                <a:ea typeface="黑体" panose="02010609060101010101" pitchFamily="49" charset="-122"/>
              </a:rPr>
              <a:t>&gt;</a:t>
            </a:r>
            <a:r>
              <a:rPr lang="zh-CN" altLang="en-US" dirty="0">
                <a:latin typeface="黑体" panose="02010609060101010101" pitchFamily="49" charset="-122"/>
                <a:ea typeface="黑体" panose="02010609060101010101" pitchFamily="49" charset="-122"/>
              </a:rPr>
              <a:t>薄膜）和工艺水平</a:t>
            </a:r>
            <a:endParaRPr lang="en-US" altLang="zh-CN"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二、发展历程</a:t>
            </a:r>
          </a:p>
          <a:p>
            <a:r>
              <a:rPr lang="zh-CN" altLang="en-US" dirty="0">
                <a:latin typeface="黑体" panose="02010609060101010101" pitchFamily="49" charset="-122"/>
                <a:ea typeface="黑体" panose="02010609060101010101" pitchFamily="49" charset="-122"/>
              </a:rPr>
              <a:t>早期探索（</a:t>
            </a:r>
            <a:r>
              <a:rPr lang="en-US" altLang="zh-CN" dirty="0">
                <a:latin typeface="黑体" panose="02010609060101010101" pitchFamily="49" charset="-122"/>
                <a:ea typeface="黑体" panose="02010609060101010101" pitchFamily="49" charset="-122"/>
              </a:rPr>
              <a:t>19</a:t>
            </a:r>
            <a:r>
              <a:rPr lang="zh-CN" altLang="en-US" dirty="0">
                <a:latin typeface="黑体" panose="02010609060101010101" pitchFamily="49" charset="-122"/>
                <a:ea typeface="黑体" panose="02010609060101010101" pitchFamily="49" charset="-122"/>
              </a:rPr>
              <a:t>世纪初）：法国科学家贝克勒尔发现光生电流现象。</a:t>
            </a:r>
          </a:p>
          <a:p>
            <a:r>
              <a:rPr lang="zh-CN" altLang="en-US" dirty="0">
                <a:latin typeface="黑体" panose="02010609060101010101" pitchFamily="49" charset="-122"/>
                <a:ea typeface="黑体" panose="02010609060101010101" pitchFamily="49" charset="-122"/>
              </a:rPr>
              <a:t>商业化起步（</a:t>
            </a:r>
            <a:r>
              <a:rPr lang="en-US" altLang="zh-CN" dirty="0">
                <a:latin typeface="黑体" panose="02010609060101010101" pitchFamily="49" charset="-122"/>
                <a:ea typeface="黑体" panose="02010609060101010101" pitchFamily="49" charset="-122"/>
              </a:rPr>
              <a:t>20</a:t>
            </a:r>
            <a:r>
              <a:rPr lang="zh-CN" altLang="en-US" dirty="0">
                <a:latin typeface="黑体" panose="02010609060101010101" pitchFamily="49" charset="-122"/>
                <a:ea typeface="黑体" panose="02010609060101010101" pitchFamily="49" charset="-122"/>
              </a:rPr>
              <a:t>世纪</a:t>
            </a:r>
            <a:r>
              <a:rPr lang="en-US" altLang="zh-CN" dirty="0">
                <a:latin typeface="黑体" panose="02010609060101010101" pitchFamily="49" charset="-122"/>
                <a:ea typeface="黑体" panose="02010609060101010101" pitchFamily="49" charset="-122"/>
              </a:rPr>
              <a:t>70</a:t>
            </a:r>
            <a:r>
              <a:rPr lang="zh-CN" altLang="en-US" dirty="0">
                <a:latin typeface="黑体" panose="02010609060101010101" pitchFamily="49" charset="-122"/>
                <a:ea typeface="黑体" panose="02010609060101010101" pitchFamily="49" charset="-122"/>
              </a:rPr>
              <a:t>年代）：</a:t>
            </a:r>
            <a:r>
              <a:rPr lang="en-US" altLang="zh-CN" dirty="0">
                <a:latin typeface="黑体" panose="02010609060101010101" pitchFamily="49" charset="-122"/>
                <a:ea typeface="黑体" panose="02010609060101010101" pitchFamily="49" charset="-122"/>
              </a:rPr>
              <a:t>1973</a:t>
            </a:r>
            <a:r>
              <a:rPr lang="zh-CN" altLang="en-US" dirty="0">
                <a:latin typeface="黑体" panose="02010609060101010101" pitchFamily="49" charset="-122"/>
                <a:ea typeface="黑体" panose="02010609060101010101" pitchFamily="49" charset="-122"/>
              </a:rPr>
              <a:t>年美国建成首座商业化太阳能电站。</a:t>
            </a:r>
          </a:p>
          <a:p>
            <a:r>
              <a:rPr lang="zh-CN" altLang="en-US" dirty="0">
                <a:latin typeface="黑体" panose="02010609060101010101" pitchFamily="49" charset="-122"/>
                <a:ea typeface="黑体" panose="02010609060101010101" pitchFamily="49" charset="-122"/>
              </a:rPr>
              <a:t>技术突破（</a:t>
            </a:r>
            <a:r>
              <a:rPr lang="en-US" altLang="zh-CN" dirty="0">
                <a:latin typeface="黑体" panose="02010609060101010101" pitchFamily="49" charset="-122"/>
                <a:ea typeface="黑体" panose="02010609060101010101" pitchFamily="49" charset="-122"/>
              </a:rPr>
              <a:t>21</a:t>
            </a:r>
            <a:r>
              <a:rPr lang="zh-CN" altLang="en-US" dirty="0">
                <a:latin typeface="黑体" panose="02010609060101010101" pitchFamily="49" charset="-122"/>
                <a:ea typeface="黑体" panose="02010609060101010101" pitchFamily="49" charset="-122"/>
              </a:rPr>
              <a:t>世纪）：中国推动晶体硅电池量产，光伏发电成本大幅下降，成为第二大电力来源。</a:t>
            </a:r>
            <a:endParaRPr lang="en-US" altLang="zh-CN"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三、产业链全景</a:t>
            </a:r>
            <a:endParaRPr lang="en-US" altLang="zh-CN" sz="2000" b="1"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、上游：</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硅料：</a:t>
            </a:r>
            <a:r>
              <a:rPr lang="en-US" altLang="zh-CN" dirty="0">
                <a:latin typeface="黑体" panose="02010609060101010101" pitchFamily="49" charset="-122"/>
                <a:ea typeface="黑体" panose="02010609060101010101" pitchFamily="49" charset="-122"/>
              </a:rPr>
              <a:t>2024</a:t>
            </a:r>
            <a:r>
              <a:rPr lang="zh-CN" altLang="en-US" dirty="0">
                <a:latin typeface="黑体" panose="02010609060101010101" pitchFamily="49" charset="-122"/>
                <a:ea typeface="黑体" panose="02010609060101010101" pitchFamily="49" charset="-122"/>
              </a:rPr>
              <a:t>年全球多晶硅产能预计超过 </a:t>
            </a:r>
            <a:r>
              <a:rPr lang="en-US" altLang="zh-CN" dirty="0">
                <a:latin typeface="黑体" panose="02010609060101010101" pitchFamily="49" charset="-122"/>
                <a:ea typeface="黑体" panose="02010609060101010101" pitchFamily="49" charset="-122"/>
              </a:rPr>
              <a:t>300</a:t>
            </a:r>
            <a:r>
              <a:rPr lang="zh-CN" altLang="en-US" dirty="0">
                <a:latin typeface="黑体" panose="02010609060101010101" pitchFamily="49" charset="-122"/>
                <a:ea typeface="黑体" panose="02010609060101010101" pitchFamily="49" charset="-122"/>
              </a:rPr>
              <a:t>万吨，中国占比约 </a:t>
            </a:r>
            <a:r>
              <a:rPr lang="en-US" altLang="zh-CN" dirty="0">
                <a:latin typeface="黑体" panose="02010609060101010101" pitchFamily="49" charset="-122"/>
                <a:ea typeface="黑体" panose="02010609060101010101" pitchFamily="49" charset="-122"/>
              </a:rPr>
              <a:t>90%</a:t>
            </a:r>
            <a:r>
              <a:rPr lang="zh-CN" altLang="en-US" dirty="0">
                <a:latin typeface="黑体" panose="02010609060101010101" pitchFamily="49" charset="-122"/>
                <a:ea typeface="黑体" panose="02010609060101010101" pitchFamily="49" charset="-122"/>
              </a:rPr>
              <a:t>以上。</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硅片：大尺寸化成趋势。</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、中游：</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电池片：</a:t>
            </a:r>
            <a:r>
              <a:rPr lang="en-US" altLang="zh-CN" dirty="0">
                <a:latin typeface="黑体" panose="02010609060101010101" pitchFamily="49" charset="-122"/>
                <a:ea typeface="黑体" panose="02010609060101010101" pitchFamily="49" charset="-122"/>
              </a:rPr>
              <a:t>N</a:t>
            </a:r>
            <a:r>
              <a:rPr lang="zh-CN" altLang="en-US" dirty="0">
                <a:latin typeface="黑体" panose="02010609060101010101" pitchFamily="49" charset="-122"/>
                <a:ea typeface="黑体" panose="02010609060101010101" pitchFamily="49" charset="-122"/>
              </a:rPr>
              <a:t>型电池（</a:t>
            </a:r>
            <a:r>
              <a:rPr lang="en-US" altLang="zh-CN" dirty="0" err="1">
                <a:latin typeface="黑体" panose="02010609060101010101" pitchFamily="49" charset="-122"/>
                <a:ea typeface="黑体" panose="02010609060101010101" pitchFamily="49" charset="-122"/>
              </a:rPr>
              <a:t>TOPCon</a:t>
            </a:r>
            <a:r>
              <a:rPr lang="en-US" altLang="zh-CN" dirty="0">
                <a:latin typeface="黑体" panose="02010609060101010101" pitchFamily="49" charset="-122"/>
                <a:ea typeface="黑体" panose="02010609060101010101" pitchFamily="49" charset="-122"/>
              </a:rPr>
              <a:t>/HJT</a:t>
            </a:r>
            <a:r>
              <a:rPr lang="zh-CN" altLang="en-US" dirty="0">
                <a:latin typeface="黑体" panose="02010609060101010101" pitchFamily="49" charset="-122"/>
                <a:ea typeface="黑体" panose="02010609060101010101" pitchFamily="49" charset="-122"/>
              </a:rPr>
              <a:t>）占比快速提升。</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组件：一体化产能扩张，头部企业产能超</a:t>
            </a:r>
            <a:r>
              <a:rPr lang="en-US" altLang="zh-CN" dirty="0">
                <a:latin typeface="黑体" panose="02010609060101010101" pitchFamily="49" charset="-122"/>
                <a:ea typeface="黑体" panose="02010609060101010101" pitchFamily="49" charset="-122"/>
              </a:rPr>
              <a:t>80GW/</a:t>
            </a:r>
            <a:r>
              <a:rPr lang="zh-CN" altLang="en-US" dirty="0">
                <a:latin typeface="黑体" panose="02010609060101010101" pitchFamily="49" charset="-122"/>
                <a:ea typeface="黑体" panose="02010609060101010101" pitchFamily="49" charset="-122"/>
              </a:rPr>
              <a:t>年。</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、下游：</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集中式电站：西北部“风光大基地”项目</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分布式光伏：</a:t>
            </a:r>
            <a:r>
              <a:rPr lang="en-US" altLang="zh-CN" dirty="0">
                <a:latin typeface="黑体" panose="02010609060101010101" pitchFamily="49" charset="-122"/>
                <a:ea typeface="黑体" panose="02010609060101010101" pitchFamily="49" charset="-122"/>
              </a:rPr>
              <a:t>2023</a:t>
            </a:r>
            <a:r>
              <a:rPr lang="zh-CN" altLang="en-US" dirty="0">
                <a:latin typeface="黑体" panose="02010609060101010101" pitchFamily="49" charset="-122"/>
                <a:ea typeface="黑体" panose="02010609060101010101" pitchFamily="49" charset="-122"/>
              </a:rPr>
              <a:t>年中国新增分布式装机占比达</a:t>
            </a:r>
            <a:r>
              <a:rPr lang="en-US" altLang="zh-CN" dirty="0">
                <a:latin typeface="黑体" panose="02010609060101010101" pitchFamily="49" charset="-122"/>
                <a:ea typeface="黑体" panose="02010609060101010101" pitchFamily="49" charset="-122"/>
              </a:rPr>
              <a:t>58%</a:t>
            </a:r>
            <a:r>
              <a:rPr lang="zh-CN" altLang="en-US" dirty="0">
                <a:latin typeface="黑体" panose="02010609060101010101" pitchFamily="49" charset="-122"/>
                <a:ea typeface="黑体" panose="02010609060101010101" pitchFamily="49" charset="-122"/>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271138" y="6407488"/>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0" name="TextBox 32"/>
          <p:cNvSpPr txBox="1"/>
          <p:nvPr/>
        </p:nvSpPr>
        <p:spPr>
          <a:xfrm>
            <a:off x="149225" y="135890"/>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光伏发电</a:t>
            </a:r>
            <a:endPar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504055" y="1146931"/>
            <a:ext cx="8500607" cy="1846659"/>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四、关键技术类型</a:t>
            </a:r>
          </a:p>
          <a:p>
            <a:endParaRPr lang="en-US" altLang="zh-CN" dirty="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a:p>
            <a:endParaRPr lang="zh-CN" altLang="en-US"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      单晶硅：转换效率最高（约</a:t>
            </a:r>
            <a:r>
              <a:rPr lang="en-US" altLang="zh-CN" sz="2000" dirty="0">
                <a:latin typeface="黑体" panose="02010609060101010101" pitchFamily="49" charset="-122"/>
                <a:ea typeface="黑体" panose="02010609060101010101" pitchFamily="49" charset="-122"/>
              </a:rPr>
              <a:t>22%-26%</a:t>
            </a:r>
            <a:r>
              <a:rPr lang="zh-CN" altLang="en-US" sz="2000" dirty="0" smtClean="0">
                <a:latin typeface="黑体" panose="02010609060101010101" pitchFamily="49" charset="-122"/>
                <a:ea typeface="黑体" panose="02010609060101010101" pitchFamily="49" charset="-122"/>
              </a:rPr>
              <a:t>），稳定性</a:t>
            </a:r>
            <a:r>
              <a:rPr lang="zh-CN" altLang="en-US" sz="2000" dirty="0">
                <a:latin typeface="黑体" panose="02010609060101010101" pitchFamily="49" charset="-122"/>
                <a:ea typeface="黑体" panose="02010609060101010101" pitchFamily="49" charset="-122"/>
              </a:rPr>
              <a:t>强，成本较高。</a:t>
            </a:r>
          </a:p>
          <a:p>
            <a:r>
              <a:rPr lang="zh-CN" altLang="en-US" sz="2000" dirty="0">
                <a:latin typeface="黑体" panose="02010609060101010101" pitchFamily="49" charset="-122"/>
                <a:ea typeface="黑体" panose="02010609060101010101" pitchFamily="49" charset="-122"/>
              </a:rPr>
              <a:t>      多晶硅：成本低但效率略低于单晶硅。</a:t>
            </a:r>
          </a:p>
        </p:txBody>
      </p:sp>
      <p:sp>
        <p:nvSpPr>
          <p:cNvPr id="11" name="矩形 10"/>
          <p:cNvSpPr/>
          <p:nvPr/>
        </p:nvSpPr>
        <p:spPr>
          <a:xfrm>
            <a:off x="806490" y="1619705"/>
            <a:ext cx="1539146" cy="37759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dirty="0">
                <a:latin typeface="黑体" panose="02010609060101010101" pitchFamily="49" charset="-122"/>
                <a:ea typeface="黑体" panose="02010609060101010101" pitchFamily="49" charset="-122"/>
              </a:rPr>
              <a:t>晶体硅电池</a:t>
            </a:r>
          </a:p>
        </p:txBody>
      </p:sp>
      <p:pic>
        <p:nvPicPr>
          <p:cNvPr id="14" name="图片 13"/>
          <p:cNvPicPr>
            <a:picLocks noChangeAspect="1"/>
          </p:cNvPicPr>
          <p:nvPr/>
        </p:nvPicPr>
        <p:blipFill>
          <a:blip r:embed="rId3"/>
          <a:stretch>
            <a:fillRect/>
          </a:stretch>
        </p:blipFill>
        <p:spPr>
          <a:xfrm>
            <a:off x="806490" y="3401894"/>
            <a:ext cx="10556344" cy="254765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05A8B804-741E-4CC3-9B8B-2BD4F06B7503}" type="slidenum">
              <a:rPr lang="zh-CN" altLang="en-US" smtClean="0"/>
              <a:t>27</a:t>
            </a:fld>
            <a:endParaRPr lang="zh-CN" altLang="en-US" dirty="0"/>
          </a:p>
        </p:txBody>
      </p:sp>
      <p:sp>
        <p:nvSpPr>
          <p:cNvPr id="3" name="TextBox 32"/>
          <p:cNvSpPr txBox="1"/>
          <p:nvPr/>
        </p:nvSpPr>
        <p:spPr>
          <a:xfrm>
            <a:off x="149224" y="136525"/>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光伏发电</a:t>
            </a:r>
            <a:endPar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0" y="936916"/>
            <a:ext cx="12192000" cy="48768"/>
          </a:xfrm>
          <a:prstGeom prst="rect">
            <a:avLst/>
          </a:prstGeom>
        </p:spPr>
      </p:pic>
      <p:sp>
        <p:nvSpPr>
          <p:cNvPr id="5" name="矩形 4"/>
          <p:cNvSpPr/>
          <p:nvPr/>
        </p:nvSpPr>
        <p:spPr>
          <a:xfrm>
            <a:off x="613195" y="1149993"/>
            <a:ext cx="1539146" cy="37759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dirty="0">
                <a:latin typeface="黑体" panose="02010609060101010101" pitchFamily="49" charset="-122"/>
                <a:ea typeface="黑体" panose="02010609060101010101" pitchFamily="49" charset="-122"/>
              </a:rPr>
              <a:t>薄膜电池</a:t>
            </a:r>
          </a:p>
        </p:txBody>
      </p:sp>
      <p:sp>
        <p:nvSpPr>
          <p:cNvPr id="7" name="文本框 6"/>
          <p:cNvSpPr txBox="1"/>
          <p:nvPr/>
        </p:nvSpPr>
        <p:spPr>
          <a:xfrm>
            <a:off x="943428" y="1668920"/>
            <a:ext cx="10145485"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使用微米级（</a:t>
            </a:r>
            <a:r>
              <a:rPr lang="en-US" altLang="zh-CN" sz="2000" dirty="0">
                <a:latin typeface="黑体" panose="02010609060101010101" pitchFamily="49" charset="-122"/>
                <a:ea typeface="黑体" panose="02010609060101010101" pitchFamily="49" charset="-122"/>
              </a:rPr>
              <a:t>1-3</a:t>
            </a:r>
            <a:r>
              <a:rPr lang="el-GR" altLang="zh-CN" sz="2000" dirty="0">
                <a:latin typeface="黑体" panose="02010609060101010101" pitchFamily="49" charset="-122"/>
                <a:ea typeface="黑体" panose="02010609060101010101" pitchFamily="49" charset="-122"/>
              </a:rPr>
              <a:t>μ</a:t>
            </a:r>
            <a:r>
              <a:rPr lang="en-US" altLang="zh-CN" sz="2000" dirty="0">
                <a:latin typeface="黑体" panose="02010609060101010101" pitchFamily="49" charset="-122"/>
                <a:ea typeface="黑体" panose="02010609060101010101" pitchFamily="49" charset="-122"/>
              </a:rPr>
              <a:t>m</a:t>
            </a:r>
            <a:r>
              <a:rPr lang="zh-CN" altLang="en-US" sz="2000" dirty="0">
                <a:latin typeface="黑体" panose="02010609060101010101" pitchFamily="49" charset="-122"/>
                <a:ea typeface="黑体" panose="02010609060101010101" pitchFamily="49" charset="-122"/>
              </a:rPr>
              <a:t>）半导体材料层，相比晶硅电池（</a:t>
            </a:r>
            <a:r>
              <a:rPr lang="en-US" altLang="zh-CN" sz="2000" dirty="0">
                <a:latin typeface="黑体" panose="02010609060101010101" pitchFamily="49" charset="-122"/>
                <a:ea typeface="黑体" panose="02010609060101010101" pitchFamily="49" charset="-122"/>
              </a:rPr>
              <a:t>200</a:t>
            </a:r>
            <a:r>
              <a:rPr lang="el-GR" altLang="zh-CN" sz="2000" dirty="0">
                <a:latin typeface="黑体" panose="02010609060101010101" pitchFamily="49" charset="-122"/>
                <a:ea typeface="黑体" panose="02010609060101010101" pitchFamily="49" charset="-122"/>
              </a:rPr>
              <a:t>μ</a:t>
            </a:r>
            <a:r>
              <a:rPr lang="en-US" altLang="zh-CN" sz="2000" dirty="0">
                <a:latin typeface="黑体" panose="02010609060101010101" pitchFamily="49" charset="-122"/>
                <a:ea typeface="黑体" panose="02010609060101010101" pitchFamily="49" charset="-122"/>
              </a:rPr>
              <a:t>m</a:t>
            </a:r>
            <a:r>
              <a:rPr lang="zh-CN" altLang="en-US" sz="2000" dirty="0">
                <a:latin typeface="黑体" panose="02010609060101010101" pitchFamily="49" charset="-122"/>
                <a:ea typeface="黑体" panose="02010609060101010101" pitchFamily="49" charset="-122"/>
              </a:rPr>
              <a:t>）厚度减少</a:t>
            </a:r>
            <a:r>
              <a:rPr lang="en-US" altLang="zh-CN" sz="2000" dirty="0">
                <a:latin typeface="黑体" panose="02010609060101010101" pitchFamily="49" charset="-122"/>
                <a:ea typeface="黑体" panose="02010609060101010101" pitchFamily="49" charset="-122"/>
              </a:rPr>
              <a:t>99%</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p:txBody>
      </p:sp>
      <p:pic>
        <p:nvPicPr>
          <p:cNvPr id="35" name="图片 34"/>
          <p:cNvPicPr>
            <a:picLocks noChangeAspect="1"/>
          </p:cNvPicPr>
          <p:nvPr/>
        </p:nvPicPr>
        <p:blipFill>
          <a:blip r:embed="rId3"/>
          <a:srcRect/>
          <a:stretch>
            <a:fillRect/>
          </a:stretch>
        </p:blipFill>
        <p:spPr>
          <a:xfrm>
            <a:off x="943428" y="2260785"/>
            <a:ext cx="2417826" cy="571373"/>
          </a:xfrm>
          <a:prstGeom prst="rect">
            <a:avLst/>
          </a:prstGeom>
        </p:spPr>
      </p:pic>
      <p:pic>
        <p:nvPicPr>
          <p:cNvPr id="36" name="图片 35"/>
          <p:cNvPicPr>
            <a:picLocks noChangeAspect="1"/>
          </p:cNvPicPr>
          <p:nvPr/>
        </p:nvPicPr>
        <p:blipFill>
          <a:blip r:embed="rId4"/>
          <a:srcRect/>
          <a:stretch>
            <a:fillRect/>
          </a:stretch>
        </p:blipFill>
        <p:spPr>
          <a:xfrm>
            <a:off x="963113" y="2369371"/>
            <a:ext cx="2398268" cy="353949"/>
          </a:xfrm>
          <a:prstGeom prst="rect">
            <a:avLst/>
          </a:prstGeom>
        </p:spPr>
      </p:pic>
      <p:sp>
        <p:nvSpPr>
          <p:cNvPr id="37" name="文本框 36"/>
          <p:cNvSpPr txBox="1"/>
          <p:nvPr/>
        </p:nvSpPr>
        <p:spPr>
          <a:xfrm>
            <a:off x="963113" y="2369371"/>
            <a:ext cx="2387600" cy="355600"/>
          </a:xfrm>
          <a:prstGeom prst="rect">
            <a:avLst/>
          </a:prstGeom>
        </p:spPr>
        <p:txBody>
          <a:bodyPr vert="horz" wrap="square" lIns="0" tIns="38102" rIns="0" bIns="38102" rtlCol="0" anchor="ctr" anchorCtr="0">
            <a:noAutofit/>
          </a:bodyPr>
          <a:lstStyle/>
          <a:p>
            <a:pPr algn="ctr">
              <a:lnSpc>
                <a:spcPct val="100000"/>
              </a:lnSpc>
            </a:pPr>
            <a:r>
              <a:rPr lang="zh-CN" altLang="en-US" sz="2000" b="1" i="0" dirty="0">
                <a:solidFill>
                  <a:srgbClr val="FFFFFF"/>
                </a:solidFill>
                <a:latin typeface="黑体" panose="02010609060101010101" pitchFamily="49" charset="-122"/>
                <a:ea typeface="黑体" panose="02010609060101010101" pitchFamily="49" charset="-122"/>
              </a:rPr>
              <a:t>轻量化与柔性</a:t>
            </a:r>
            <a:endParaRPr lang="zh-CN" altLang="en-US" sz="2000" b="1" dirty="0">
              <a:latin typeface="黑体" panose="02010609060101010101" pitchFamily="49" charset="-122"/>
              <a:ea typeface="黑体" panose="02010609060101010101" pitchFamily="49" charset="-122"/>
            </a:endParaRPr>
          </a:p>
        </p:txBody>
      </p:sp>
      <p:pic>
        <p:nvPicPr>
          <p:cNvPr id="38" name="图片 37"/>
          <p:cNvPicPr>
            <a:picLocks noChangeAspect="1"/>
          </p:cNvPicPr>
          <p:nvPr/>
        </p:nvPicPr>
        <p:blipFill>
          <a:blip r:embed="rId5"/>
          <a:srcRect/>
          <a:stretch>
            <a:fillRect/>
          </a:stretch>
        </p:blipFill>
        <p:spPr>
          <a:xfrm>
            <a:off x="1228670" y="2984432"/>
            <a:ext cx="2078989" cy="882396"/>
          </a:xfrm>
          <a:prstGeom prst="rect">
            <a:avLst/>
          </a:prstGeom>
        </p:spPr>
      </p:pic>
      <p:sp>
        <p:nvSpPr>
          <p:cNvPr id="39" name="文本框 38"/>
          <p:cNvSpPr txBox="1"/>
          <p:nvPr/>
        </p:nvSpPr>
        <p:spPr>
          <a:xfrm>
            <a:off x="1254070" y="2946332"/>
            <a:ext cx="2057400" cy="889000"/>
          </a:xfrm>
          <a:prstGeom prst="rect">
            <a:avLst/>
          </a:prstGeom>
        </p:spPr>
        <p:txBody>
          <a:bodyPr vert="horz" wrap="square" lIns="0" tIns="38102" rIns="0" bIns="38102" rtlCol="0" anchor="ctr" anchorCtr="0">
            <a:noAutofit/>
          </a:bodyPr>
          <a:lstStyle/>
          <a:p>
            <a:pPr algn="l">
              <a:lnSpc>
                <a:spcPct val="125000"/>
              </a:lnSpc>
            </a:pPr>
            <a:r>
              <a:rPr lang="zh-CN" altLang="en-US" sz="2000" b="0" i="0" dirty="0">
                <a:solidFill>
                  <a:srgbClr val="404040"/>
                </a:solidFill>
                <a:latin typeface="黑体" panose="02010609060101010101" pitchFamily="49" charset="-122"/>
                <a:ea typeface="黑体" panose="02010609060101010101" pitchFamily="49" charset="-122"/>
              </a:rPr>
              <a:t>可弯曲、贴合曲面</a:t>
            </a:r>
            <a:endParaRPr lang="zh-CN" altLang="en-US" sz="2000" dirty="0">
              <a:latin typeface="黑体" panose="02010609060101010101" pitchFamily="49" charset="-122"/>
              <a:ea typeface="黑体" panose="02010609060101010101" pitchFamily="49" charset="-122"/>
            </a:endParaRPr>
          </a:p>
        </p:txBody>
      </p:sp>
      <p:pic>
        <p:nvPicPr>
          <p:cNvPr id="40" name="图片 39"/>
          <p:cNvPicPr>
            <a:picLocks noChangeAspect="1"/>
          </p:cNvPicPr>
          <p:nvPr/>
        </p:nvPicPr>
        <p:blipFill>
          <a:blip r:embed="rId5"/>
          <a:srcRect/>
          <a:stretch>
            <a:fillRect/>
          </a:stretch>
        </p:blipFill>
        <p:spPr>
          <a:xfrm>
            <a:off x="1228670" y="3996241"/>
            <a:ext cx="2078989" cy="882396"/>
          </a:xfrm>
          <a:prstGeom prst="rect">
            <a:avLst/>
          </a:prstGeom>
        </p:spPr>
      </p:pic>
      <p:sp>
        <p:nvSpPr>
          <p:cNvPr id="41" name="文本框 40"/>
          <p:cNvSpPr txBox="1"/>
          <p:nvPr/>
        </p:nvSpPr>
        <p:spPr>
          <a:xfrm>
            <a:off x="1254070" y="4059301"/>
            <a:ext cx="2057400" cy="889000"/>
          </a:xfrm>
          <a:prstGeom prst="rect">
            <a:avLst/>
          </a:prstGeom>
        </p:spPr>
        <p:txBody>
          <a:bodyPr vert="horz" wrap="square" lIns="0" tIns="38102" rIns="0" bIns="38102" rtlCol="0" anchor="ctr" anchorCtr="0">
            <a:noAutofit/>
          </a:bodyPr>
          <a:lstStyle/>
          <a:p>
            <a:pPr algn="l">
              <a:lnSpc>
                <a:spcPct val="125000"/>
              </a:lnSpc>
            </a:pPr>
            <a:r>
              <a:rPr lang="zh-CN" altLang="en-US" sz="2000" dirty="0">
                <a:latin typeface="黑体" panose="02010609060101010101" pitchFamily="49" charset="-122"/>
                <a:ea typeface="黑体" panose="02010609060101010101" pitchFamily="49" charset="-122"/>
              </a:rPr>
              <a:t>适合应用于建筑幕墙、汽车车顶、无人机电源等</a:t>
            </a:r>
          </a:p>
        </p:txBody>
      </p:sp>
      <p:pic>
        <p:nvPicPr>
          <p:cNvPr id="42" name="图片 41"/>
          <p:cNvPicPr>
            <a:picLocks noChangeAspect="1"/>
          </p:cNvPicPr>
          <p:nvPr/>
        </p:nvPicPr>
        <p:blipFill>
          <a:blip r:embed="rId5"/>
          <a:srcRect/>
          <a:stretch>
            <a:fillRect/>
          </a:stretch>
        </p:blipFill>
        <p:spPr>
          <a:xfrm>
            <a:off x="1228670" y="5008177"/>
            <a:ext cx="2078989" cy="882396"/>
          </a:xfrm>
          <a:prstGeom prst="rect">
            <a:avLst/>
          </a:prstGeom>
        </p:spPr>
      </p:pic>
      <p:pic>
        <p:nvPicPr>
          <p:cNvPr id="45" name="图片 44"/>
          <p:cNvPicPr>
            <a:picLocks noChangeAspect="1"/>
          </p:cNvPicPr>
          <p:nvPr/>
        </p:nvPicPr>
        <p:blipFill>
          <a:blip r:embed="rId6"/>
          <a:srcRect/>
          <a:stretch>
            <a:fillRect/>
          </a:stretch>
        </p:blipFill>
        <p:spPr>
          <a:xfrm>
            <a:off x="1036010" y="3056949"/>
            <a:ext cx="82296" cy="246253"/>
          </a:xfrm>
          <a:prstGeom prst="rect">
            <a:avLst/>
          </a:prstGeom>
        </p:spPr>
      </p:pic>
      <p:sp>
        <p:nvSpPr>
          <p:cNvPr id="46" name="文本框 45"/>
          <p:cNvSpPr txBox="1"/>
          <p:nvPr/>
        </p:nvSpPr>
        <p:spPr>
          <a:xfrm>
            <a:off x="1036010" y="3056949"/>
            <a:ext cx="63500" cy="254000"/>
          </a:xfrm>
          <a:prstGeom prst="rect">
            <a:avLst/>
          </a:prstGeom>
        </p:spPr>
        <p:txBody>
          <a:bodyPr vert="horz" wrap="square" lIns="0" tIns="38102" rIns="0" bIns="38102" rtlCol="0" anchor="ctr" anchorCtr="0">
            <a:noAutofit/>
          </a:bodyPr>
          <a:lstStyle/>
          <a:p>
            <a:pPr algn="ctr">
              <a:lnSpc>
                <a:spcPct val="100000"/>
              </a:lnSpc>
            </a:pPr>
            <a:r>
              <a:rPr lang="zh-CN" sz="2000" b="0" i="0" dirty="0">
                <a:solidFill>
                  <a:srgbClr val="FFFFFF"/>
                </a:solidFill>
                <a:latin typeface="黑体" panose="02010609060101010101" pitchFamily="49" charset="-122"/>
                <a:ea typeface="黑体" panose="02010609060101010101" pitchFamily="49" charset="-122"/>
              </a:rPr>
              <a:t>1</a:t>
            </a:r>
            <a:endParaRPr lang="zh-CN" altLang="en-US" sz="2000">
              <a:latin typeface="黑体" panose="02010609060101010101" pitchFamily="49" charset="-122"/>
              <a:ea typeface="黑体" panose="02010609060101010101" pitchFamily="49" charset="-122"/>
            </a:endParaRPr>
          </a:p>
        </p:txBody>
      </p:sp>
      <p:pic>
        <p:nvPicPr>
          <p:cNvPr id="47" name="图片 46"/>
          <p:cNvPicPr>
            <a:picLocks noChangeAspect="1"/>
          </p:cNvPicPr>
          <p:nvPr/>
        </p:nvPicPr>
        <p:blipFill>
          <a:blip r:embed="rId7"/>
          <a:srcRect/>
          <a:stretch>
            <a:fillRect/>
          </a:stretch>
        </p:blipFill>
        <p:spPr>
          <a:xfrm>
            <a:off x="979622" y="4079934"/>
            <a:ext cx="212725" cy="212852"/>
          </a:xfrm>
          <a:prstGeom prst="rect">
            <a:avLst/>
          </a:prstGeom>
        </p:spPr>
      </p:pic>
      <p:pic>
        <p:nvPicPr>
          <p:cNvPr id="48" name="图片 47"/>
          <p:cNvPicPr>
            <a:picLocks noChangeAspect="1"/>
          </p:cNvPicPr>
          <p:nvPr/>
        </p:nvPicPr>
        <p:blipFill>
          <a:blip r:embed="rId6"/>
          <a:srcRect/>
          <a:stretch>
            <a:fillRect/>
          </a:stretch>
        </p:blipFill>
        <p:spPr>
          <a:xfrm>
            <a:off x="1036010" y="4064186"/>
            <a:ext cx="82296" cy="246253"/>
          </a:xfrm>
          <a:prstGeom prst="rect">
            <a:avLst/>
          </a:prstGeom>
        </p:spPr>
      </p:pic>
      <p:sp>
        <p:nvSpPr>
          <p:cNvPr id="49" name="文本框 48"/>
          <p:cNvSpPr txBox="1"/>
          <p:nvPr/>
        </p:nvSpPr>
        <p:spPr>
          <a:xfrm>
            <a:off x="1036010" y="4064186"/>
            <a:ext cx="63500" cy="254000"/>
          </a:xfrm>
          <a:prstGeom prst="rect">
            <a:avLst/>
          </a:prstGeom>
        </p:spPr>
        <p:txBody>
          <a:bodyPr vert="horz" wrap="square" lIns="0" tIns="38102" rIns="0" bIns="38102" rtlCol="0" anchor="ctr" anchorCtr="0">
            <a:noAutofit/>
          </a:bodyPr>
          <a:lstStyle/>
          <a:p>
            <a:pPr algn="ctr">
              <a:lnSpc>
                <a:spcPct val="100000"/>
              </a:lnSpc>
            </a:pPr>
            <a:endParaRPr lang="zh-CN" altLang="en-US" sz="2000" dirty="0">
              <a:latin typeface="黑体" panose="02010609060101010101" pitchFamily="49" charset="-122"/>
              <a:ea typeface="黑体" panose="02010609060101010101" pitchFamily="49" charset="-122"/>
            </a:endParaRPr>
          </a:p>
        </p:txBody>
      </p:sp>
      <p:pic>
        <p:nvPicPr>
          <p:cNvPr id="50" name="图片 49"/>
          <p:cNvPicPr>
            <a:picLocks noChangeAspect="1"/>
          </p:cNvPicPr>
          <p:nvPr/>
        </p:nvPicPr>
        <p:blipFill>
          <a:blip r:embed="rId7"/>
          <a:srcRect/>
          <a:stretch>
            <a:fillRect/>
          </a:stretch>
        </p:blipFill>
        <p:spPr>
          <a:xfrm>
            <a:off x="994990" y="3291778"/>
            <a:ext cx="212725" cy="212852"/>
          </a:xfrm>
          <a:prstGeom prst="rect">
            <a:avLst/>
          </a:prstGeom>
        </p:spPr>
      </p:pic>
      <p:pic>
        <p:nvPicPr>
          <p:cNvPr id="51" name="图片 50"/>
          <p:cNvPicPr>
            <a:picLocks noChangeAspect="1"/>
          </p:cNvPicPr>
          <p:nvPr/>
        </p:nvPicPr>
        <p:blipFill>
          <a:blip r:embed="rId6"/>
          <a:srcRect/>
          <a:stretch>
            <a:fillRect/>
          </a:stretch>
        </p:blipFill>
        <p:spPr>
          <a:xfrm>
            <a:off x="1051378" y="3276030"/>
            <a:ext cx="82296" cy="246253"/>
          </a:xfrm>
          <a:prstGeom prst="rect">
            <a:avLst/>
          </a:prstGeom>
        </p:spPr>
      </p:pic>
      <p:pic>
        <p:nvPicPr>
          <p:cNvPr id="53" name="图片 52"/>
          <p:cNvPicPr>
            <a:picLocks noChangeAspect="1"/>
          </p:cNvPicPr>
          <p:nvPr/>
        </p:nvPicPr>
        <p:blipFill>
          <a:blip r:embed="rId3"/>
          <a:srcRect/>
          <a:stretch>
            <a:fillRect/>
          </a:stretch>
        </p:blipFill>
        <p:spPr>
          <a:xfrm>
            <a:off x="7169931" y="2247617"/>
            <a:ext cx="2417826" cy="571373"/>
          </a:xfrm>
          <a:prstGeom prst="rect">
            <a:avLst/>
          </a:prstGeom>
        </p:spPr>
      </p:pic>
      <p:pic>
        <p:nvPicPr>
          <p:cNvPr id="54" name="图片 53"/>
          <p:cNvPicPr>
            <a:picLocks noChangeAspect="1"/>
          </p:cNvPicPr>
          <p:nvPr/>
        </p:nvPicPr>
        <p:blipFill>
          <a:blip r:embed="rId4"/>
          <a:srcRect/>
          <a:stretch>
            <a:fillRect/>
          </a:stretch>
        </p:blipFill>
        <p:spPr>
          <a:xfrm>
            <a:off x="7189616" y="2356203"/>
            <a:ext cx="2398268" cy="353949"/>
          </a:xfrm>
          <a:prstGeom prst="rect">
            <a:avLst/>
          </a:prstGeom>
        </p:spPr>
      </p:pic>
      <p:sp>
        <p:nvSpPr>
          <p:cNvPr id="55" name="文本框 54"/>
          <p:cNvSpPr txBox="1"/>
          <p:nvPr/>
        </p:nvSpPr>
        <p:spPr>
          <a:xfrm>
            <a:off x="7189616" y="2356203"/>
            <a:ext cx="2387600" cy="355600"/>
          </a:xfrm>
          <a:prstGeom prst="rect">
            <a:avLst/>
          </a:prstGeom>
        </p:spPr>
        <p:txBody>
          <a:bodyPr vert="horz" wrap="square" lIns="0" tIns="38102" rIns="0" bIns="38102" rtlCol="0" anchor="ctr" anchorCtr="0">
            <a:noAutofit/>
          </a:bodyPr>
          <a:lstStyle/>
          <a:p>
            <a:pPr algn="ctr">
              <a:lnSpc>
                <a:spcPct val="100000"/>
              </a:lnSpc>
            </a:pPr>
            <a:r>
              <a:rPr lang="zh-CN" altLang="en-US" sz="2000" b="1" dirty="0">
                <a:solidFill>
                  <a:srgbClr val="FFFFFF"/>
                </a:solidFill>
                <a:latin typeface="黑体" panose="02010609060101010101" pitchFamily="49" charset="-122"/>
                <a:ea typeface="黑体" panose="02010609060101010101" pitchFamily="49" charset="-122"/>
              </a:rPr>
              <a:t>低碳制造</a:t>
            </a:r>
            <a:endParaRPr lang="zh-CN" altLang="en-US" sz="2000" b="1" dirty="0">
              <a:latin typeface="黑体" panose="02010609060101010101" pitchFamily="49" charset="-122"/>
              <a:ea typeface="黑体" panose="02010609060101010101" pitchFamily="49" charset="-122"/>
            </a:endParaRPr>
          </a:p>
        </p:txBody>
      </p:sp>
      <p:pic>
        <p:nvPicPr>
          <p:cNvPr id="71" name="图片 70"/>
          <p:cNvPicPr>
            <a:picLocks noChangeAspect="1"/>
          </p:cNvPicPr>
          <p:nvPr/>
        </p:nvPicPr>
        <p:blipFill>
          <a:blip r:embed="rId3"/>
          <a:srcRect/>
          <a:stretch>
            <a:fillRect/>
          </a:stretch>
        </p:blipFill>
        <p:spPr>
          <a:xfrm>
            <a:off x="4064391" y="2257302"/>
            <a:ext cx="2417826" cy="571373"/>
          </a:xfrm>
          <a:prstGeom prst="rect">
            <a:avLst/>
          </a:prstGeom>
        </p:spPr>
      </p:pic>
      <p:pic>
        <p:nvPicPr>
          <p:cNvPr id="72" name="图片 71"/>
          <p:cNvPicPr>
            <a:picLocks noChangeAspect="1"/>
          </p:cNvPicPr>
          <p:nvPr/>
        </p:nvPicPr>
        <p:blipFill>
          <a:blip r:embed="rId4"/>
          <a:srcRect/>
          <a:stretch>
            <a:fillRect/>
          </a:stretch>
        </p:blipFill>
        <p:spPr>
          <a:xfrm>
            <a:off x="4084076" y="2365888"/>
            <a:ext cx="2398268" cy="353949"/>
          </a:xfrm>
          <a:prstGeom prst="rect">
            <a:avLst/>
          </a:prstGeom>
        </p:spPr>
      </p:pic>
      <p:sp>
        <p:nvSpPr>
          <p:cNvPr id="73" name="文本框 72"/>
          <p:cNvSpPr txBox="1"/>
          <p:nvPr/>
        </p:nvSpPr>
        <p:spPr>
          <a:xfrm>
            <a:off x="4084076" y="2365888"/>
            <a:ext cx="2387600" cy="355600"/>
          </a:xfrm>
          <a:prstGeom prst="rect">
            <a:avLst/>
          </a:prstGeom>
        </p:spPr>
        <p:txBody>
          <a:bodyPr vert="horz" wrap="square" lIns="0" tIns="38102" rIns="0" bIns="38102" rtlCol="0" anchor="ctr" anchorCtr="0">
            <a:noAutofit/>
          </a:bodyPr>
          <a:lstStyle/>
          <a:p>
            <a:pPr algn="ctr">
              <a:lnSpc>
                <a:spcPct val="100000"/>
              </a:lnSpc>
            </a:pPr>
            <a:r>
              <a:rPr lang="zh-CN" altLang="en-US" sz="2000" b="1" i="0" dirty="0">
                <a:solidFill>
                  <a:srgbClr val="FFFFFF"/>
                </a:solidFill>
                <a:latin typeface="黑体" panose="02010609060101010101" pitchFamily="49" charset="-122"/>
                <a:ea typeface="黑体" panose="02010609060101010101" pitchFamily="49" charset="-122"/>
              </a:rPr>
              <a:t>弱光性能</a:t>
            </a:r>
            <a:endParaRPr lang="zh-CN" altLang="en-US" sz="2000" b="1" dirty="0">
              <a:latin typeface="黑体" panose="02010609060101010101" pitchFamily="49" charset="-122"/>
              <a:ea typeface="黑体" panose="02010609060101010101" pitchFamily="49" charset="-122"/>
            </a:endParaRPr>
          </a:p>
        </p:txBody>
      </p:sp>
      <p:sp>
        <p:nvSpPr>
          <p:cNvPr id="90" name="文本框 89"/>
          <p:cNvSpPr txBox="1"/>
          <p:nvPr/>
        </p:nvSpPr>
        <p:spPr>
          <a:xfrm>
            <a:off x="4440403" y="3169904"/>
            <a:ext cx="2057400" cy="889000"/>
          </a:xfrm>
          <a:prstGeom prst="rect">
            <a:avLst/>
          </a:prstGeom>
        </p:spPr>
        <p:txBody>
          <a:bodyPr vert="horz" wrap="square" lIns="0" tIns="38102" rIns="0" bIns="38102" rtlCol="0" anchor="ctr" anchorCtr="0">
            <a:noAutofit/>
          </a:bodyPr>
          <a:lstStyle/>
          <a:p>
            <a:pPr algn="l">
              <a:lnSpc>
                <a:spcPct val="125000"/>
              </a:lnSpc>
            </a:pPr>
            <a:r>
              <a:rPr lang="zh-CN" altLang="en-US" sz="2000" dirty="0">
                <a:solidFill>
                  <a:srgbClr val="404040"/>
                </a:solidFill>
                <a:latin typeface="黑体" panose="02010609060101010101" pitchFamily="49" charset="-122"/>
                <a:ea typeface="黑体" panose="02010609060101010101" pitchFamily="49" charset="-122"/>
              </a:rPr>
              <a:t>阴雨天发电效率衰减＜</a:t>
            </a:r>
            <a:r>
              <a:rPr lang="en-US" altLang="zh-CN" sz="2000" dirty="0">
                <a:solidFill>
                  <a:srgbClr val="404040"/>
                </a:solidFill>
                <a:latin typeface="黑体" panose="02010609060101010101" pitchFamily="49" charset="-122"/>
                <a:ea typeface="黑体" panose="02010609060101010101" pitchFamily="49" charset="-122"/>
              </a:rPr>
              <a:t>10%</a:t>
            </a:r>
            <a:endParaRPr lang="zh-CN" altLang="en-US" sz="2000" dirty="0">
              <a:latin typeface="黑体" panose="02010609060101010101" pitchFamily="49" charset="-122"/>
              <a:ea typeface="黑体" panose="02010609060101010101" pitchFamily="49" charset="-122"/>
            </a:endParaRPr>
          </a:p>
        </p:txBody>
      </p:sp>
      <p:pic>
        <p:nvPicPr>
          <p:cNvPr id="91" name="图片 90"/>
          <p:cNvPicPr>
            <a:picLocks noChangeAspect="1"/>
          </p:cNvPicPr>
          <p:nvPr/>
        </p:nvPicPr>
        <p:blipFill>
          <a:blip r:embed="rId5"/>
          <a:srcRect/>
          <a:stretch>
            <a:fillRect/>
          </a:stretch>
        </p:blipFill>
        <p:spPr>
          <a:xfrm>
            <a:off x="4388876" y="4034409"/>
            <a:ext cx="2078989" cy="882396"/>
          </a:xfrm>
          <a:prstGeom prst="rect">
            <a:avLst/>
          </a:prstGeom>
        </p:spPr>
      </p:pic>
      <p:sp>
        <p:nvSpPr>
          <p:cNvPr id="92" name="文本框 91"/>
          <p:cNvSpPr txBox="1"/>
          <p:nvPr/>
        </p:nvSpPr>
        <p:spPr>
          <a:xfrm>
            <a:off x="4414276" y="3996309"/>
            <a:ext cx="2057400" cy="889000"/>
          </a:xfrm>
          <a:prstGeom prst="rect">
            <a:avLst/>
          </a:prstGeom>
        </p:spPr>
        <p:txBody>
          <a:bodyPr vert="horz" wrap="square" lIns="0" tIns="38102" rIns="0" bIns="38102" rtlCol="0" anchor="ctr" anchorCtr="0">
            <a:noAutofit/>
          </a:bodyPr>
          <a:lstStyle/>
          <a:p>
            <a:pPr algn="l">
              <a:lnSpc>
                <a:spcPct val="125000"/>
              </a:lnSpc>
            </a:pPr>
            <a:r>
              <a:rPr lang="zh-CN" altLang="en-US" sz="2000" dirty="0">
                <a:latin typeface="黑体" panose="02010609060101010101" pitchFamily="49" charset="-122"/>
                <a:ea typeface="黑体" panose="02010609060101010101" pitchFamily="49" charset="-122"/>
              </a:rPr>
              <a:t>晶硅电池衰减</a:t>
            </a:r>
            <a:r>
              <a:rPr lang="en-US" altLang="zh-CN" sz="2000" dirty="0">
                <a:latin typeface="黑体" panose="02010609060101010101" pitchFamily="49" charset="-122"/>
                <a:ea typeface="黑体" panose="02010609060101010101" pitchFamily="49" charset="-122"/>
              </a:rPr>
              <a:t>20-30%</a:t>
            </a:r>
            <a:endParaRPr lang="zh-CN" altLang="en-US" sz="2000" dirty="0">
              <a:latin typeface="黑体" panose="02010609060101010101" pitchFamily="49" charset="-122"/>
              <a:ea typeface="黑体" panose="02010609060101010101" pitchFamily="49" charset="-122"/>
            </a:endParaRPr>
          </a:p>
        </p:txBody>
      </p:sp>
      <p:pic>
        <p:nvPicPr>
          <p:cNvPr id="93" name="图片 92"/>
          <p:cNvPicPr>
            <a:picLocks noChangeAspect="1"/>
          </p:cNvPicPr>
          <p:nvPr/>
        </p:nvPicPr>
        <p:blipFill>
          <a:blip r:embed="rId6"/>
          <a:srcRect/>
          <a:stretch>
            <a:fillRect/>
          </a:stretch>
        </p:blipFill>
        <p:spPr>
          <a:xfrm>
            <a:off x="4196216" y="3095117"/>
            <a:ext cx="82296" cy="246253"/>
          </a:xfrm>
          <a:prstGeom prst="rect">
            <a:avLst/>
          </a:prstGeom>
        </p:spPr>
      </p:pic>
      <p:sp>
        <p:nvSpPr>
          <p:cNvPr id="94" name="文本框 93"/>
          <p:cNvSpPr txBox="1"/>
          <p:nvPr/>
        </p:nvSpPr>
        <p:spPr>
          <a:xfrm>
            <a:off x="4196216" y="3095117"/>
            <a:ext cx="63500" cy="254000"/>
          </a:xfrm>
          <a:prstGeom prst="rect">
            <a:avLst/>
          </a:prstGeom>
        </p:spPr>
        <p:txBody>
          <a:bodyPr vert="horz" wrap="square" lIns="0" tIns="38102" rIns="0" bIns="38102" rtlCol="0" anchor="ctr" anchorCtr="0">
            <a:noAutofit/>
          </a:bodyPr>
          <a:lstStyle/>
          <a:p>
            <a:pPr algn="ctr">
              <a:lnSpc>
                <a:spcPct val="100000"/>
              </a:lnSpc>
            </a:pPr>
            <a:r>
              <a:rPr lang="zh-CN" sz="2000" b="0" i="0" dirty="0">
                <a:solidFill>
                  <a:srgbClr val="FFFFFF"/>
                </a:solidFill>
                <a:latin typeface="黑体" panose="02010609060101010101" pitchFamily="49" charset="-122"/>
                <a:ea typeface="黑体" panose="02010609060101010101" pitchFamily="49" charset="-122"/>
              </a:rPr>
              <a:t>1</a:t>
            </a:r>
            <a:endParaRPr lang="zh-CN" altLang="en-US" sz="2000">
              <a:latin typeface="黑体" panose="02010609060101010101" pitchFamily="49" charset="-122"/>
              <a:ea typeface="黑体" panose="02010609060101010101" pitchFamily="49" charset="-122"/>
            </a:endParaRPr>
          </a:p>
        </p:txBody>
      </p:sp>
      <p:pic>
        <p:nvPicPr>
          <p:cNvPr id="95" name="图片 94"/>
          <p:cNvPicPr>
            <a:picLocks noChangeAspect="1"/>
          </p:cNvPicPr>
          <p:nvPr/>
        </p:nvPicPr>
        <p:blipFill>
          <a:blip r:embed="rId7"/>
          <a:srcRect/>
          <a:stretch>
            <a:fillRect/>
          </a:stretch>
        </p:blipFill>
        <p:spPr>
          <a:xfrm>
            <a:off x="4139828" y="4118102"/>
            <a:ext cx="212725" cy="212852"/>
          </a:xfrm>
          <a:prstGeom prst="rect">
            <a:avLst/>
          </a:prstGeom>
        </p:spPr>
      </p:pic>
      <p:pic>
        <p:nvPicPr>
          <p:cNvPr id="96" name="图片 95"/>
          <p:cNvPicPr>
            <a:picLocks noChangeAspect="1"/>
          </p:cNvPicPr>
          <p:nvPr/>
        </p:nvPicPr>
        <p:blipFill>
          <a:blip r:embed="rId6"/>
          <a:srcRect/>
          <a:stretch>
            <a:fillRect/>
          </a:stretch>
        </p:blipFill>
        <p:spPr>
          <a:xfrm>
            <a:off x="4203744" y="3967999"/>
            <a:ext cx="82296" cy="246253"/>
          </a:xfrm>
          <a:prstGeom prst="rect">
            <a:avLst/>
          </a:prstGeom>
        </p:spPr>
      </p:pic>
      <p:sp>
        <p:nvSpPr>
          <p:cNvPr id="97" name="文本框 96"/>
          <p:cNvSpPr txBox="1"/>
          <p:nvPr/>
        </p:nvSpPr>
        <p:spPr>
          <a:xfrm>
            <a:off x="4196216" y="4102354"/>
            <a:ext cx="63500" cy="254000"/>
          </a:xfrm>
          <a:prstGeom prst="rect">
            <a:avLst/>
          </a:prstGeom>
        </p:spPr>
        <p:txBody>
          <a:bodyPr vert="horz" wrap="square" lIns="0" tIns="38102" rIns="0" bIns="38102" rtlCol="0" anchor="ctr" anchorCtr="0">
            <a:noAutofit/>
          </a:bodyPr>
          <a:lstStyle/>
          <a:p>
            <a:pPr algn="ctr">
              <a:lnSpc>
                <a:spcPct val="100000"/>
              </a:lnSpc>
            </a:pPr>
            <a:endParaRPr lang="zh-CN" altLang="en-US" sz="2000" dirty="0">
              <a:latin typeface="黑体" panose="02010609060101010101" pitchFamily="49" charset="-122"/>
              <a:ea typeface="黑体" panose="02010609060101010101" pitchFamily="49" charset="-122"/>
            </a:endParaRPr>
          </a:p>
        </p:txBody>
      </p:sp>
      <p:pic>
        <p:nvPicPr>
          <p:cNvPr id="98" name="图片 97"/>
          <p:cNvPicPr>
            <a:picLocks noChangeAspect="1"/>
          </p:cNvPicPr>
          <p:nvPr/>
        </p:nvPicPr>
        <p:blipFill>
          <a:blip r:embed="rId7"/>
          <a:srcRect/>
          <a:stretch>
            <a:fillRect/>
          </a:stretch>
        </p:blipFill>
        <p:spPr>
          <a:xfrm>
            <a:off x="4155196" y="3329946"/>
            <a:ext cx="212725" cy="212852"/>
          </a:xfrm>
          <a:prstGeom prst="rect">
            <a:avLst/>
          </a:prstGeom>
        </p:spPr>
      </p:pic>
      <p:pic>
        <p:nvPicPr>
          <p:cNvPr id="99" name="图片 98"/>
          <p:cNvPicPr>
            <a:picLocks noChangeAspect="1"/>
          </p:cNvPicPr>
          <p:nvPr/>
        </p:nvPicPr>
        <p:blipFill>
          <a:blip r:embed="rId6"/>
          <a:srcRect/>
          <a:stretch>
            <a:fillRect/>
          </a:stretch>
        </p:blipFill>
        <p:spPr>
          <a:xfrm>
            <a:off x="4065946" y="3314198"/>
            <a:ext cx="227934" cy="682043"/>
          </a:xfrm>
          <a:prstGeom prst="rect">
            <a:avLst/>
          </a:prstGeom>
        </p:spPr>
      </p:pic>
      <p:pic>
        <p:nvPicPr>
          <p:cNvPr id="100" name="图片 99"/>
          <p:cNvPicPr>
            <a:picLocks noChangeAspect="1"/>
          </p:cNvPicPr>
          <p:nvPr/>
        </p:nvPicPr>
        <p:blipFill>
          <a:blip r:embed="rId5"/>
          <a:srcRect/>
          <a:stretch>
            <a:fillRect/>
          </a:stretch>
        </p:blipFill>
        <p:spPr>
          <a:xfrm>
            <a:off x="7498227" y="3162844"/>
            <a:ext cx="2078989" cy="882396"/>
          </a:xfrm>
          <a:prstGeom prst="rect">
            <a:avLst/>
          </a:prstGeom>
        </p:spPr>
      </p:pic>
      <p:sp>
        <p:nvSpPr>
          <p:cNvPr id="101" name="文本框 100"/>
          <p:cNvSpPr txBox="1"/>
          <p:nvPr/>
        </p:nvSpPr>
        <p:spPr>
          <a:xfrm>
            <a:off x="7498227" y="3060130"/>
            <a:ext cx="2387117" cy="889000"/>
          </a:xfrm>
          <a:prstGeom prst="rect">
            <a:avLst/>
          </a:prstGeom>
        </p:spPr>
        <p:txBody>
          <a:bodyPr vert="horz" wrap="square" lIns="0" tIns="38102" rIns="0" bIns="38102" rtlCol="0" anchor="ctr" anchorCtr="0">
            <a:noAutofit/>
          </a:bodyPr>
          <a:lstStyle/>
          <a:p>
            <a:pPr algn="l">
              <a:lnSpc>
                <a:spcPct val="125000"/>
              </a:lnSpc>
            </a:pPr>
            <a:r>
              <a:rPr lang="zh-CN" altLang="en-US" sz="2000" dirty="0">
                <a:solidFill>
                  <a:srgbClr val="404040"/>
                </a:solidFill>
                <a:latin typeface="黑体" panose="02010609060101010101" pitchFamily="49" charset="-122"/>
                <a:ea typeface="黑体" panose="02010609060101010101" pitchFamily="49" charset="-122"/>
              </a:rPr>
              <a:t>能耗仅为晶硅电池的</a:t>
            </a:r>
            <a:r>
              <a:rPr lang="en-US" altLang="zh-CN" sz="2000" dirty="0">
                <a:solidFill>
                  <a:srgbClr val="404040"/>
                </a:solidFill>
                <a:latin typeface="黑体" panose="02010609060101010101" pitchFamily="49" charset="-122"/>
                <a:ea typeface="黑体" panose="02010609060101010101" pitchFamily="49" charset="-122"/>
              </a:rPr>
              <a:t>1/3</a:t>
            </a:r>
            <a:r>
              <a:rPr lang="zh-CN" altLang="en-US" sz="2000" dirty="0">
                <a:solidFill>
                  <a:srgbClr val="404040"/>
                </a:solidFill>
                <a:latin typeface="黑体" panose="02010609060101010101" pitchFamily="49" charset="-122"/>
                <a:ea typeface="黑体" panose="02010609060101010101" pitchFamily="49" charset="-122"/>
              </a:rPr>
              <a:t>，碳足迹低</a:t>
            </a:r>
            <a:r>
              <a:rPr lang="en-US" altLang="zh-CN" sz="2000" dirty="0">
                <a:solidFill>
                  <a:srgbClr val="404040"/>
                </a:solidFill>
                <a:latin typeface="黑体" panose="02010609060101010101" pitchFamily="49" charset="-122"/>
                <a:ea typeface="黑体" panose="02010609060101010101" pitchFamily="49" charset="-122"/>
              </a:rPr>
              <a:t>50%</a:t>
            </a:r>
            <a:r>
              <a:rPr lang="zh-CN" altLang="en-US" sz="2000" dirty="0">
                <a:solidFill>
                  <a:srgbClr val="404040"/>
                </a:solidFill>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sp>
        <p:nvSpPr>
          <p:cNvPr id="103" name="文本框 102"/>
          <p:cNvSpPr txBox="1"/>
          <p:nvPr/>
        </p:nvSpPr>
        <p:spPr>
          <a:xfrm>
            <a:off x="7453569" y="4027805"/>
            <a:ext cx="2057400" cy="889000"/>
          </a:xfrm>
          <a:prstGeom prst="rect">
            <a:avLst/>
          </a:prstGeom>
        </p:spPr>
        <p:txBody>
          <a:bodyPr vert="horz" wrap="square" lIns="0" tIns="38102" rIns="0" bIns="38102" rtlCol="0" anchor="ctr" anchorCtr="0">
            <a:noAutofit/>
          </a:bodyPr>
          <a:lstStyle/>
          <a:p>
            <a:pPr algn="l">
              <a:lnSpc>
                <a:spcPct val="125000"/>
              </a:lnSpc>
            </a:pPr>
            <a:endParaRPr lang="zh-CN" altLang="en-US" sz="2000" dirty="0">
              <a:latin typeface="黑体" panose="02010609060101010101" pitchFamily="49" charset="-122"/>
              <a:ea typeface="黑体" panose="02010609060101010101" pitchFamily="49" charset="-122"/>
            </a:endParaRPr>
          </a:p>
        </p:txBody>
      </p:sp>
      <p:pic>
        <p:nvPicPr>
          <p:cNvPr id="104" name="图片 103"/>
          <p:cNvPicPr>
            <a:picLocks noChangeAspect="1"/>
          </p:cNvPicPr>
          <p:nvPr/>
        </p:nvPicPr>
        <p:blipFill>
          <a:blip r:embed="rId6"/>
          <a:srcRect/>
          <a:stretch>
            <a:fillRect/>
          </a:stretch>
        </p:blipFill>
        <p:spPr>
          <a:xfrm>
            <a:off x="7235509" y="3126613"/>
            <a:ext cx="82296" cy="246253"/>
          </a:xfrm>
          <a:prstGeom prst="rect">
            <a:avLst/>
          </a:prstGeom>
        </p:spPr>
      </p:pic>
      <p:sp>
        <p:nvSpPr>
          <p:cNvPr id="105" name="文本框 104"/>
          <p:cNvSpPr txBox="1"/>
          <p:nvPr/>
        </p:nvSpPr>
        <p:spPr>
          <a:xfrm>
            <a:off x="7235509" y="3126613"/>
            <a:ext cx="63500" cy="254000"/>
          </a:xfrm>
          <a:prstGeom prst="rect">
            <a:avLst/>
          </a:prstGeom>
        </p:spPr>
        <p:txBody>
          <a:bodyPr vert="horz" wrap="square" lIns="0" tIns="38102" rIns="0" bIns="38102" rtlCol="0" anchor="ctr" anchorCtr="0">
            <a:noAutofit/>
          </a:bodyPr>
          <a:lstStyle/>
          <a:p>
            <a:pPr algn="ctr">
              <a:lnSpc>
                <a:spcPct val="100000"/>
              </a:lnSpc>
            </a:pPr>
            <a:r>
              <a:rPr lang="zh-CN" sz="2000" b="0" i="0" dirty="0">
                <a:solidFill>
                  <a:srgbClr val="FFFFFF"/>
                </a:solidFill>
                <a:latin typeface="黑体" panose="02010609060101010101" pitchFamily="49" charset="-122"/>
                <a:ea typeface="黑体" panose="02010609060101010101" pitchFamily="49" charset="-122"/>
              </a:rPr>
              <a:t>1</a:t>
            </a:r>
            <a:endParaRPr lang="zh-CN" altLang="en-US" sz="2000">
              <a:latin typeface="黑体" panose="02010609060101010101" pitchFamily="49" charset="-122"/>
              <a:ea typeface="黑体" panose="02010609060101010101" pitchFamily="49" charset="-122"/>
            </a:endParaRPr>
          </a:p>
        </p:txBody>
      </p:sp>
      <p:sp>
        <p:nvSpPr>
          <p:cNvPr id="108" name="文本框 107"/>
          <p:cNvSpPr txBox="1"/>
          <p:nvPr/>
        </p:nvSpPr>
        <p:spPr>
          <a:xfrm>
            <a:off x="7235509" y="4133850"/>
            <a:ext cx="63500" cy="254000"/>
          </a:xfrm>
          <a:prstGeom prst="rect">
            <a:avLst/>
          </a:prstGeom>
        </p:spPr>
        <p:txBody>
          <a:bodyPr vert="horz" wrap="square" lIns="0" tIns="38102" rIns="0" bIns="38102" rtlCol="0" anchor="ctr" anchorCtr="0">
            <a:noAutofit/>
          </a:bodyPr>
          <a:lstStyle/>
          <a:p>
            <a:pPr algn="ctr">
              <a:lnSpc>
                <a:spcPct val="100000"/>
              </a:lnSpc>
            </a:pPr>
            <a:endParaRPr lang="zh-CN" altLang="en-US" sz="2000" dirty="0">
              <a:latin typeface="黑体" panose="02010609060101010101" pitchFamily="49" charset="-122"/>
              <a:ea typeface="黑体" panose="02010609060101010101" pitchFamily="49" charset="-122"/>
            </a:endParaRPr>
          </a:p>
        </p:txBody>
      </p:sp>
      <p:pic>
        <p:nvPicPr>
          <p:cNvPr id="109" name="图片 108"/>
          <p:cNvPicPr>
            <a:picLocks noChangeAspect="1"/>
          </p:cNvPicPr>
          <p:nvPr/>
        </p:nvPicPr>
        <p:blipFill>
          <a:blip r:embed="rId7"/>
          <a:srcRect/>
          <a:stretch>
            <a:fillRect/>
          </a:stretch>
        </p:blipFill>
        <p:spPr>
          <a:xfrm>
            <a:off x="7202744" y="3247644"/>
            <a:ext cx="212725" cy="212852"/>
          </a:xfrm>
          <a:prstGeom prst="rect">
            <a:avLst/>
          </a:prstGeom>
        </p:spPr>
      </p:pic>
      <p:pic>
        <p:nvPicPr>
          <p:cNvPr id="110" name="图片 109"/>
          <p:cNvPicPr>
            <a:picLocks noChangeAspect="1"/>
          </p:cNvPicPr>
          <p:nvPr/>
        </p:nvPicPr>
        <p:blipFill>
          <a:blip r:embed="rId6"/>
          <a:srcRect/>
          <a:stretch>
            <a:fillRect/>
          </a:stretch>
        </p:blipFill>
        <p:spPr>
          <a:xfrm>
            <a:off x="7250877" y="3345694"/>
            <a:ext cx="82296" cy="24625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68907"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32"/>
          <p:cNvSpPr txBox="1"/>
          <p:nvPr/>
        </p:nvSpPr>
        <p:spPr>
          <a:xfrm>
            <a:off x="168374" y="106578"/>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光伏发电</a:t>
            </a:r>
            <a:endPar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nvSpPr>
        <p:spPr>
          <a:xfrm>
            <a:off x="443001" y="1569054"/>
            <a:ext cx="11199980" cy="4708981"/>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、当前效率水平</a:t>
            </a:r>
          </a:p>
          <a:p>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r>
              <a:rPr lang="zh-CN" altLang="en-US" sz="2000" dirty="0" smtClean="0">
                <a:latin typeface="黑体" panose="02010609060101010101" pitchFamily="49" charset="-122"/>
                <a:ea typeface="黑体" panose="02010609060101010101" pitchFamily="49" charset="-122"/>
              </a:rPr>
              <a:t>    大面积</a:t>
            </a:r>
            <a:r>
              <a:rPr lang="zh-CN" altLang="en-US" sz="2000" dirty="0">
                <a:latin typeface="黑体" panose="02010609060101010101" pitchFamily="49" charset="-122"/>
                <a:ea typeface="黑体" panose="02010609060101010101" pitchFamily="49" charset="-122"/>
              </a:rPr>
              <a:t>组件效率：光因科技</a:t>
            </a:r>
            <a:r>
              <a:rPr lang="en-US" altLang="zh-CN" sz="2000" dirty="0">
                <a:latin typeface="黑体" panose="02010609060101010101" pitchFamily="49" charset="-122"/>
                <a:ea typeface="黑体" panose="02010609060101010101" pitchFamily="49" charset="-122"/>
              </a:rPr>
              <a:t>2025</a:t>
            </a:r>
            <a:r>
              <a:rPr lang="zh-CN" altLang="en-US"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月</a:t>
            </a:r>
            <a:r>
              <a:rPr lang="en-US" altLang="zh-CN" sz="2000" dirty="0">
                <a:latin typeface="黑体" panose="02010609060101010101" pitchFamily="49" charset="-122"/>
                <a:ea typeface="黑体" panose="02010609060101010101" pitchFamily="49" charset="-122"/>
              </a:rPr>
              <a:t>30</a:t>
            </a:r>
            <a:r>
              <a:rPr lang="zh-CN" altLang="en-US" sz="2000" dirty="0">
                <a:latin typeface="黑体" panose="02010609060101010101" pitchFamily="49" charset="-122"/>
                <a:ea typeface="黑体" panose="02010609060101010101" pitchFamily="49" charset="-122"/>
              </a:rPr>
              <a:t>日实现 </a:t>
            </a:r>
            <a:r>
              <a:rPr lang="en-US" altLang="zh-CN" sz="2000" dirty="0">
                <a:latin typeface="黑体" panose="02010609060101010101" pitchFamily="49" charset="-122"/>
                <a:ea typeface="黑体" panose="02010609060101010101" pitchFamily="49" charset="-122"/>
              </a:rPr>
              <a:t>22.57%</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1200cm²</a:t>
            </a:r>
            <a:r>
              <a:rPr lang="zh-CN" altLang="en-US" sz="2000" dirty="0">
                <a:latin typeface="黑体" panose="02010609060101010101" pitchFamily="49" charset="-122"/>
                <a:ea typeface="黑体" panose="02010609060101010101" pitchFamily="49" charset="-122"/>
              </a:rPr>
              <a:t>组件），极电光能</a:t>
            </a:r>
            <a:r>
              <a:rPr lang="en-US" altLang="zh-CN" sz="2000" dirty="0">
                <a:latin typeface="黑体" panose="02010609060101010101" pitchFamily="49" charset="-122"/>
                <a:ea typeface="黑体" panose="02010609060101010101" pitchFamily="49" charset="-122"/>
              </a:rPr>
              <a:t>2025</a:t>
            </a:r>
            <a:r>
              <a:rPr lang="zh-CN" altLang="en-US"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5</a:t>
            </a:r>
            <a:r>
              <a:rPr lang="zh-CN" altLang="en-US" sz="2000" dirty="0">
                <a:latin typeface="黑体" panose="02010609060101010101" pitchFamily="49" charset="-122"/>
                <a:ea typeface="黑体" panose="02010609060101010101" pitchFamily="49" charset="-122"/>
              </a:rPr>
              <a:t>月</a:t>
            </a:r>
            <a:r>
              <a:rPr lang="en-US" altLang="zh-CN" sz="2000" dirty="0">
                <a:latin typeface="黑体" panose="02010609060101010101" pitchFamily="49" charset="-122"/>
                <a:ea typeface="黑体" panose="02010609060101010101" pitchFamily="49" charset="-122"/>
              </a:rPr>
              <a:t>2.82</a:t>
            </a:r>
            <a:r>
              <a:rPr lang="en-US" altLang="zh-CN" sz="2000" dirty="0">
                <a:latin typeface="+mn-ea"/>
              </a:rPr>
              <a:t>㎡</a:t>
            </a:r>
            <a:r>
              <a:rPr lang="zh-CN" altLang="en-US" sz="2000" dirty="0">
                <a:latin typeface="黑体" panose="02010609060101010101" pitchFamily="49" charset="-122"/>
                <a:ea typeface="黑体" panose="02010609060101010101" pitchFamily="49" charset="-122"/>
              </a:rPr>
              <a:t>组件效率破世界纪录（具体数值未公开）。</a:t>
            </a:r>
          </a:p>
          <a:p>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、量产线建设</a:t>
            </a:r>
          </a:p>
          <a:p>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光</a:t>
            </a:r>
            <a:r>
              <a:rPr lang="zh-CN" altLang="en-US" sz="2000" dirty="0">
                <a:latin typeface="黑体" panose="02010609060101010101" pitchFamily="49" charset="-122"/>
                <a:ea typeface="黑体" panose="02010609060101010101" pitchFamily="49" charset="-122"/>
              </a:rPr>
              <a:t>因科技</a:t>
            </a:r>
            <a:r>
              <a:rPr lang="en-US" altLang="zh-CN" sz="2000" dirty="0">
                <a:latin typeface="黑体" panose="02010609060101010101" pitchFamily="49" charset="-122"/>
                <a:ea typeface="黑体" panose="02010609060101010101" pitchFamily="49" charset="-122"/>
              </a:rPr>
              <a:t>2025</a:t>
            </a:r>
            <a:r>
              <a:rPr lang="zh-CN" altLang="en-US"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月</a:t>
            </a:r>
            <a:r>
              <a:rPr lang="zh-CN" altLang="en-US" sz="2000" dirty="0" smtClean="0">
                <a:latin typeface="黑体" panose="02010609060101010101" pitchFamily="49" charset="-122"/>
                <a:ea typeface="黑体" panose="02010609060101010101" pitchFamily="49" charset="-122"/>
              </a:rPr>
              <a:t>建成</a:t>
            </a:r>
            <a:r>
              <a:rPr lang="en-US" altLang="zh-CN" sz="2000" dirty="0" smtClean="0">
                <a:latin typeface="黑体" panose="02010609060101010101" pitchFamily="49" charset="-122"/>
                <a:ea typeface="黑体" panose="02010609060101010101" pitchFamily="49" charset="-122"/>
              </a:rPr>
              <a:t>200MW </a:t>
            </a:r>
            <a:r>
              <a:rPr lang="zh-CN" altLang="en-US" sz="2000" dirty="0">
                <a:latin typeface="黑体" panose="02010609060101010101" pitchFamily="49" charset="-122"/>
                <a:ea typeface="黑体" panose="02010609060101010101" pitchFamily="49" charset="-122"/>
              </a:rPr>
              <a:t>产线，徐州基地</a:t>
            </a:r>
            <a:r>
              <a:rPr lang="en-US" altLang="zh-CN" sz="2000" dirty="0">
                <a:latin typeface="黑体" panose="02010609060101010101" pitchFamily="49" charset="-122"/>
                <a:ea typeface="黑体" panose="02010609060101010101" pitchFamily="49" charset="-122"/>
              </a:rPr>
              <a:t>29</a:t>
            </a:r>
            <a:r>
              <a:rPr lang="zh-CN" altLang="en-US" sz="2000" dirty="0">
                <a:latin typeface="黑体" panose="02010609060101010101" pitchFamily="49" charset="-122"/>
                <a:ea typeface="黑体" panose="02010609060101010101" pitchFamily="49" charset="-122"/>
              </a:rPr>
              <a:t>天完成贯通出片，计划启动 </a:t>
            </a:r>
            <a:r>
              <a:rPr lang="en-US" altLang="zh-CN" sz="2000" dirty="0">
                <a:latin typeface="黑体" panose="02010609060101010101" pitchFamily="49" charset="-122"/>
                <a:ea typeface="黑体" panose="02010609060101010101" pitchFamily="49" charset="-122"/>
              </a:rPr>
              <a:t>GW</a:t>
            </a:r>
            <a:r>
              <a:rPr lang="zh-CN" altLang="en-US" sz="2000" dirty="0" smtClean="0">
                <a:latin typeface="黑体" panose="02010609060101010101" pitchFamily="49" charset="-122"/>
                <a:ea typeface="黑体" panose="02010609060101010101" pitchFamily="49" charset="-122"/>
              </a:rPr>
              <a:t>级产</a:t>
            </a:r>
            <a:r>
              <a:rPr lang="zh-CN" altLang="en-US" sz="2000" dirty="0">
                <a:latin typeface="黑体" panose="02010609060101010101" pitchFamily="49" charset="-122"/>
                <a:ea typeface="黑体" panose="02010609060101010101" pitchFamily="49" charset="-122"/>
              </a:rPr>
              <a:t>能规划。</a:t>
            </a:r>
          </a:p>
          <a:p>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协</a:t>
            </a:r>
            <a:r>
              <a:rPr lang="zh-CN" altLang="en-US" sz="2000" dirty="0">
                <a:latin typeface="黑体" panose="02010609060101010101" pitchFamily="49" charset="-122"/>
                <a:ea typeface="黑体" panose="02010609060101010101" pitchFamily="49" charset="-122"/>
              </a:rPr>
              <a:t>鑫纳米、纤纳光电等企业已实现 </a:t>
            </a:r>
            <a:r>
              <a:rPr lang="en-US" altLang="zh-CN" sz="2000" dirty="0">
                <a:latin typeface="黑体" panose="02010609060101010101" pitchFamily="49" charset="-122"/>
                <a:ea typeface="黑体" panose="02010609060101010101" pitchFamily="49" charset="-122"/>
              </a:rPr>
              <a:t>100-200MW </a:t>
            </a:r>
            <a:r>
              <a:rPr lang="zh-CN" altLang="en-US" sz="2000" dirty="0">
                <a:latin typeface="黑体" panose="02010609060101010101" pitchFamily="49" charset="-122"/>
                <a:ea typeface="黑体" panose="02010609060101010101" pitchFamily="49" charset="-122"/>
              </a:rPr>
              <a:t>产线落地，组件</a:t>
            </a:r>
            <a:r>
              <a:rPr lang="zh-CN" altLang="en-US" sz="2000" dirty="0" smtClean="0">
                <a:latin typeface="黑体" panose="02010609060101010101" pitchFamily="49" charset="-122"/>
                <a:ea typeface="黑体" panose="02010609060101010101" pitchFamily="49" charset="-122"/>
              </a:rPr>
              <a:t>效率</a:t>
            </a:r>
            <a:r>
              <a:rPr lang="en-US" altLang="zh-CN" sz="2000" dirty="0" smtClean="0">
                <a:latin typeface="黑体" panose="02010609060101010101" pitchFamily="49" charset="-122"/>
                <a:ea typeface="黑体" panose="02010609060101010101" pitchFamily="49" charset="-122"/>
              </a:rPr>
              <a:t>18</a:t>
            </a:r>
            <a:r>
              <a:rPr lang="en-US" altLang="zh-CN" sz="2000" dirty="0">
                <a:latin typeface="黑体" panose="02010609060101010101" pitchFamily="49" charset="-122"/>
                <a:ea typeface="黑体" panose="02010609060101010101" pitchFamily="49" charset="-122"/>
              </a:rPr>
              <a:t>%-22%</a:t>
            </a:r>
            <a:r>
              <a:rPr lang="zh-CN" altLang="en-US" sz="2000" dirty="0">
                <a:latin typeface="黑体" panose="02010609060101010101" pitchFamily="49" charset="-122"/>
                <a:ea typeface="黑体" panose="02010609060101010101" pitchFamily="49" charset="-122"/>
              </a:rPr>
              <a:t>。</a:t>
            </a:r>
          </a:p>
          <a:p>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、未来趋势</a:t>
            </a:r>
          </a:p>
          <a:p>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效率</a:t>
            </a:r>
            <a:r>
              <a:rPr lang="zh-CN" altLang="en-US" sz="2000" dirty="0">
                <a:latin typeface="黑体" panose="02010609060101010101" pitchFamily="49" charset="-122"/>
                <a:ea typeface="黑体" panose="02010609060101010101" pitchFamily="49" charset="-122"/>
              </a:rPr>
              <a:t>目标：单结钙钛矿</a:t>
            </a:r>
            <a:r>
              <a:rPr lang="zh-CN" altLang="en-US" sz="2000" dirty="0" smtClean="0">
                <a:latin typeface="黑体" panose="02010609060101010101" pitchFamily="49" charset="-122"/>
                <a:ea typeface="黑体" panose="02010609060101010101" pitchFamily="49" charset="-122"/>
              </a:rPr>
              <a:t>向</a:t>
            </a:r>
            <a:r>
              <a:rPr lang="en-US" altLang="zh-CN" sz="2000" dirty="0" smtClean="0">
                <a:latin typeface="黑体" panose="02010609060101010101" pitchFamily="49" charset="-122"/>
                <a:ea typeface="黑体" panose="02010609060101010101" pitchFamily="49" charset="-122"/>
              </a:rPr>
              <a:t>30%</a:t>
            </a:r>
            <a:r>
              <a:rPr lang="zh-CN" altLang="en-US" sz="2000" dirty="0" smtClean="0">
                <a:latin typeface="黑体" panose="02010609060101010101" pitchFamily="49" charset="-122"/>
                <a:ea typeface="黑体" panose="02010609060101010101" pitchFamily="49" charset="-122"/>
              </a:rPr>
              <a:t>进发</a:t>
            </a:r>
            <a:r>
              <a:rPr lang="zh-CN" altLang="en-US" sz="2000" dirty="0">
                <a:latin typeface="黑体" panose="02010609060101010101" pitchFamily="49" charset="-122"/>
                <a:ea typeface="黑体" panose="02010609060101010101" pitchFamily="49" charset="-122"/>
              </a:rPr>
              <a:t>，叠层电池</a:t>
            </a:r>
            <a:r>
              <a:rPr lang="zh-CN" altLang="en-US" sz="2000" dirty="0" smtClean="0">
                <a:latin typeface="黑体" panose="02010609060101010101" pitchFamily="49" charset="-122"/>
                <a:ea typeface="黑体" panose="02010609060101010101" pitchFamily="49" charset="-122"/>
              </a:rPr>
              <a:t>突破</a:t>
            </a:r>
            <a:r>
              <a:rPr lang="en-US" altLang="zh-CN" sz="2000" dirty="0" smtClean="0">
                <a:latin typeface="黑体" panose="02010609060101010101" pitchFamily="49" charset="-122"/>
                <a:ea typeface="黑体" panose="02010609060101010101" pitchFamily="49" charset="-122"/>
              </a:rPr>
              <a:t>35</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（晶硅</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钙钛矿）</a:t>
            </a:r>
            <a:r>
              <a:rPr lang="zh-CN" altLang="en-US" sz="2000" dirty="0" smtClean="0">
                <a:latin typeface="黑体" panose="02010609060101010101" pitchFamily="49" charset="-122"/>
                <a:ea typeface="黑体" panose="02010609060101010101" pitchFamily="49" charset="-122"/>
              </a:rPr>
              <a:t>或</a:t>
            </a:r>
            <a:r>
              <a:rPr lang="en-US" altLang="zh-CN" sz="2000" dirty="0" smtClean="0">
                <a:latin typeface="黑体" panose="02010609060101010101" pitchFamily="49" charset="-122"/>
                <a:ea typeface="黑体" panose="02010609060101010101" pitchFamily="49" charset="-122"/>
              </a:rPr>
              <a:t>45</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（全钙钛矿）。</a:t>
            </a:r>
          </a:p>
          <a:p>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应用</a:t>
            </a:r>
            <a:r>
              <a:rPr lang="zh-CN" altLang="en-US" sz="2000" dirty="0">
                <a:latin typeface="黑体" panose="02010609060101010101" pitchFamily="49" charset="-122"/>
                <a:ea typeface="黑体" panose="02010609060101010101" pitchFamily="49" charset="-122"/>
              </a:rPr>
              <a:t>场景：</a:t>
            </a:r>
            <a:r>
              <a:rPr lang="en-US" altLang="zh-CN" sz="2000" dirty="0">
                <a:latin typeface="黑体" panose="02010609060101010101" pitchFamily="49" charset="-122"/>
                <a:ea typeface="黑体" panose="02010609060101010101" pitchFamily="49" charset="-122"/>
              </a:rPr>
              <a:t>BIPV</a:t>
            </a:r>
            <a:r>
              <a:rPr lang="zh-CN" altLang="en-US" sz="2000" dirty="0">
                <a:latin typeface="黑体" panose="02010609060101010101" pitchFamily="49" charset="-122"/>
                <a:ea typeface="黑体" panose="02010609060101010101" pitchFamily="49" charset="-122"/>
              </a:rPr>
              <a:t>（建筑光伏一体化）、车顶光伏玻璃、柔性可穿戴设备等新兴领域潜力巨大。</a:t>
            </a:r>
          </a:p>
          <a:p>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技术</a:t>
            </a:r>
            <a:r>
              <a:rPr lang="zh-CN" altLang="en-US" sz="2000" dirty="0">
                <a:latin typeface="黑体" panose="02010609060101010101" pitchFamily="49" charset="-122"/>
                <a:ea typeface="黑体" panose="02010609060101010101" pitchFamily="49" charset="-122"/>
              </a:rPr>
              <a:t>路线：晶硅</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钙钛矿叠层或成主流，兼顾效率与产业化成熟度。</a:t>
            </a:r>
          </a:p>
        </p:txBody>
      </p:sp>
      <p:pic>
        <p:nvPicPr>
          <p:cNvPr id="77" name="图片 76"/>
          <p:cNvPicPr>
            <a:picLocks noChangeAspect="1"/>
          </p:cNvPicPr>
          <p:nvPr/>
        </p:nvPicPr>
        <p:blipFill>
          <a:blip r:embed="rId3"/>
          <a:stretch>
            <a:fillRect/>
          </a:stretch>
        </p:blipFill>
        <p:spPr>
          <a:xfrm>
            <a:off x="2695025" y="1646726"/>
            <a:ext cx="8244077" cy="1577851"/>
          </a:xfrm>
          <a:prstGeom prst="rect">
            <a:avLst/>
          </a:prstGeom>
        </p:spPr>
      </p:pic>
      <p:sp>
        <p:nvSpPr>
          <p:cNvPr id="78" name="矩形 77"/>
          <p:cNvSpPr/>
          <p:nvPr/>
        </p:nvSpPr>
        <p:spPr>
          <a:xfrm>
            <a:off x="545233" y="1068793"/>
            <a:ext cx="1539146" cy="37759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zh-CN" altLang="en-US" sz="2000" dirty="0">
                <a:latin typeface="黑体" panose="02010609060101010101" pitchFamily="49" charset="-122"/>
                <a:ea typeface="黑体" panose="02010609060101010101" pitchFamily="49" charset="-122"/>
              </a:rPr>
              <a:t>钙钛矿电池</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91625"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0" name="TextBox 32"/>
          <p:cNvSpPr txBox="1"/>
          <p:nvPr/>
        </p:nvSpPr>
        <p:spPr>
          <a:xfrm>
            <a:off x="149225" y="104140"/>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光伏发电</a:t>
            </a:r>
            <a:endPar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390939" y="1070908"/>
            <a:ext cx="11410122" cy="2000548"/>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五、应用领域</a:t>
            </a:r>
          </a:p>
          <a:p>
            <a:r>
              <a:rPr lang="zh-CN" altLang="en-US" sz="2000" dirty="0" smtClean="0">
                <a:latin typeface="黑体" panose="02010609060101010101" pitchFamily="49" charset="-122"/>
                <a:ea typeface="黑体" panose="02010609060101010101" pitchFamily="49" charset="-122"/>
              </a:rPr>
              <a:t>  能源</a:t>
            </a:r>
            <a:r>
              <a:rPr lang="zh-CN" altLang="en-US" sz="2000" dirty="0">
                <a:latin typeface="黑体" panose="02010609060101010101" pitchFamily="49" charset="-122"/>
                <a:ea typeface="黑体" panose="02010609060101010101" pitchFamily="49" charset="-122"/>
              </a:rPr>
              <a:t>生产：大型地面电站（如塔拉滩光伏</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牧场）、分布式屋顶发电。</a:t>
            </a:r>
          </a:p>
          <a:p>
            <a:r>
              <a:rPr lang="zh-CN" altLang="en-US" sz="2000" dirty="0" smtClean="0">
                <a:latin typeface="黑体" panose="02010609060101010101" pitchFamily="49" charset="-122"/>
                <a:ea typeface="黑体" panose="02010609060101010101" pitchFamily="49" charset="-122"/>
              </a:rPr>
              <a:t>  建筑</a:t>
            </a:r>
            <a:r>
              <a:rPr lang="zh-CN" altLang="en-US" sz="2000" dirty="0">
                <a:latin typeface="黑体" panose="02010609060101010101" pitchFamily="49" charset="-122"/>
                <a:ea typeface="黑体" panose="02010609060101010101" pitchFamily="49" charset="-122"/>
              </a:rPr>
              <a:t>集成：光伏建筑一体化（</a:t>
            </a:r>
            <a:r>
              <a:rPr lang="en-US" altLang="zh-CN" sz="2000" dirty="0">
                <a:latin typeface="黑体" panose="02010609060101010101" pitchFamily="49" charset="-122"/>
                <a:ea typeface="黑体" panose="02010609060101010101" pitchFamily="49" charset="-122"/>
              </a:rPr>
              <a:t>BIPV</a:t>
            </a:r>
            <a:r>
              <a:rPr lang="zh-CN" altLang="en-US" sz="2000" dirty="0">
                <a:latin typeface="黑体" panose="02010609060101010101" pitchFamily="49" charset="-122"/>
                <a:ea typeface="黑体" panose="02010609060101010101" pitchFamily="49" charset="-122"/>
              </a:rPr>
              <a:t>），外墙</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屋顶发电，助力城市低碳化。</a:t>
            </a:r>
          </a:p>
          <a:p>
            <a:r>
              <a:rPr lang="zh-CN" altLang="en-US" sz="2000" dirty="0" smtClean="0">
                <a:latin typeface="黑体" panose="02010609060101010101" pitchFamily="49" charset="-122"/>
                <a:ea typeface="黑体" panose="02010609060101010101" pitchFamily="49" charset="-122"/>
              </a:rPr>
              <a:t>  特殊</a:t>
            </a:r>
            <a:r>
              <a:rPr lang="zh-CN" altLang="en-US" sz="2000" dirty="0">
                <a:latin typeface="黑体" panose="02010609060101010101" pitchFamily="49" charset="-122"/>
                <a:ea typeface="黑体" panose="02010609060101010101" pitchFamily="49" charset="-122"/>
              </a:rPr>
              <a:t>场景：农村电气化、无电网地区供电、光伏治沙</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农业复合系统。</a:t>
            </a:r>
          </a:p>
          <a:p>
            <a:r>
              <a:rPr lang="zh-CN" altLang="en-US" sz="2000" dirty="0" smtClean="0">
                <a:latin typeface="黑体" panose="02010609060101010101" pitchFamily="49" charset="-122"/>
                <a:ea typeface="黑体" panose="02010609060101010101" pitchFamily="49" charset="-122"/>
              </a:rPr>
              <a:t>  新兴</a:t>
            </a:r>
            <a:r>
              <a:rPr lang="zh-CN" altLang="en-US" sz="2000" dirty="0">
                <a:latin typeface="黑体" panose="02010609060101010101" pitchFamily="49" charset="-122"/>
                <a:ea typeface="黑体" panose="02010609060101010101" pitchFamily="49" charset="-122"/>
              </a:rPr>
              <a:t>领域：光伏储能、电动充电站、海上</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航空设备供电。</a:t>
            </a:r>
            <a:endParaRPr lang="en-US" altLang="zh-CN" sz="2000" dirty="0">
              <a:latin typeface="黑体" panose="02010609060101010101" pitchFamily="49" charset="-122"/>
              <a:ea typeface="黑体" panose="02010609060101010101" pitchFamily="49" charset="-122"/>
            </a:endParaRPr>
          </a:p>
          <a:p>
            <a:r>
              <a:rPr lang="zh-CN" altLang="en-US" sz="2000" dirty="0" smtClean="0">
                <a:solidFill>
                  <a:srgbClr val="FF0000"/>
                </a:solidFill>
                <a:latin typeface="黑体" panose="02010609060101010101" pitchFamily="49" charset="-122"/>
                <a:ea typeface="黑体" panose="02010609060101010101" pitchFamily="49" charset="-122"/>
              </a:rPr>
              <a:t>  高速隧道：</a:t>
            </a:r>
            <a:endParaRPr lang="zh-CN" altLang="en-US" sz="2000" dirty="0">
              <a:solidFill>
                <a:srgbClr val="FF0000"/>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39" y="3133011"/>
            <a:ext cx="3410859" cy="312370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798" y="3133011"/>
            <a:ext cx="4191999" cy="3123702"/>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3797" y="3134270"/>
            <a:ext cx="3918458" cy="312244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a:t>
            </a:fld>
            <a:endParaRPr lang="zh-CN" altLang="en-US" dirty="0">
              <a:solidFill>
                <a:prstClr val="black"/>
              </a:solidFill>
            </a:endParaRPr>
          </a:p>
        </p:txBody>
      </p:sp>
      <p:sp>
        <p:nvSpPr>
          <p:cNvPr id="3" name="Freeform 2"/>
          <p:cNvSpPr/>
          <p:nvPr/>
        </p:nvSpPr>
        <p:spPr>
          <a:xfrm>
            <a:off x="1789380" y="1957978"/>
            <a:ext cx="3374508" cy="294204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chemeClr val="accent1">
              <a:alpha val="100000"/>
            </a:schemeClr>
          </a:solidFill>
        </p:spPr>
      </p:sp>
      <p:sp>
        <p:nvSpPr>
          <p:cNvPr id="4" name="Freeform 3"/>
          <p:cNvSpPr/>
          <p:nvPr/>
        </p:nvSpPr>
        <p:spPr>
          <a:xfrm>
            <a:off x="2018546" y="2121361"/>
            <a:ext cx="2933622" cy="262259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19050">
            <a:solidFill>
              <a:srgbClr val="FFFFFF">
                <a:alpha val="100000"/>
              </a:srgbClr>
            </a:solidFill>
            <a:prstDash val="solid"/>
          </a:ln>
          <a:effectLst>
            <a:outerShdw blurRad="571500" dist="342900" dir="2280000">
              <a:srgbClr val="000000">
                <a:alpha val="15000"/>
              </a:srgbClr>
            </a:outerShdw>
          </a:effectLst>
        </p:spPr>
      </p:sp>
      <p:sp>
        <p:nvSpPr>
          <p:cNvPr id="5" name="TextBox 5"/>
          <p:cNvSpPr txBox="1"/>
          <p:nvPr/>
        </p:nvSpPr>
        <p:spPr>
          <a:xfrm>
            <a:off x="5721958" y="2833602"/>
            <a:ext cx="5642728"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新能源发电的背景</a:t>
            </a:r>
            <a:endParaRPr lang="en-US" altLang="zh-CN"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与碳中和目标</a:t>
            </a:r>
          </a:p>
        </p:txBody>
      </p:sp>
      <p:sp>
        <p:nvSpPr>
          <p:cNvPr id="6" name="TextBox 4"/>
          <p:cNvSpPr txBox="1"/>
          <p:nvPr/>
        </p:nvSpPr>
        <p:spPr>
          <a:xfrm>
            <a:off x="2273968" y="2667000"/>
            <a:ext cx="2405332" cy="1384995"/>
          </a:xfrm>
          <a:prstGeom prst="rect">
            <a:avLst/>
          </a:prstGeom>
        </p:spPr>
        <p:txBody>
          <a:bodyPr vert="horz" wrap="square" lIns="91440" tIns="45720" rIns="91440" bIns="45720" rtlCol="0" anchor="ctr" anchorCtr="1">
            <a:spAutoFit/>
          </a:bodyPr>
          <a:lstStyle/>
          <a:p>
            <a:pPr algn="ctr">
              <a:lnSpc>
                <a:spcPct val="100000"/>
              </a:lnSpc>
              <a:spcBef>
                <a:spcPts val="375"/>
              </a:spcBef>
            </a:pPr>
            <a:r>
              <a:rPr lang="en-US" sz="8400"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91625"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0" name="TextBox 32"/>
          <p:cNvSpPr txBox="1"/>
          <p:nvPr/>
        </p:nvSpPr>
        <p:spPr>
          <a:xfrm>
            <a:off x="207010" y="100965"/>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2.2.1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光伏发电</a:t>
            </a:r>
            <a:endPar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766733" y="1347800"/>
            <a:ext cx="10484742" cy="4524315"/>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六、未来趋势</a:t>
            </a:r>
          </a:p>
          <a:p>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技术革新：钙钛矿</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叠层电池商业化，目标效率超</a:t>
            </a:r>
            <a:r>
              <a:rPr lang="en-US" altLang="zh-CN" sz="2400" dirty="0">
                <a:latin typeface="黑体" panose="02010609060101010101" pitchFamily="49" charset="-122"/>
                <a:ea typeface="黑体" panose="02010609060101010101" pitchFamily="49" charset="-122"/>
              </a:rPr>
              <a:t>30%</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智能化</a:t>
            </a:r>
            <a:r>
              <a:rPr lang="zh-CN" altLang="en-US" sz="2400" dirty="0">
                <a:latin typeface="黑体" panose="02010609060101010101" pitchFamily="49" charset="-122"/>
                <a:ea typeface="黑体" panose="02010609060101010101" pitchFamily="49" charset="-122"/>
              </a:rPr>
              <a:t>运维（</a:t>
            </a:r>
            <a:r>
              <a:rPr lang="en-US" altLang="zh-CN" sz="2400" dirty="0">
                <a:latin typeface="黑体" panose="02010609060101010101" pitchFamily="49" charset="-122"/>
                <a:ea typeface="黑体" panose="02010609060101010101" pitchFamily="49" charset="-122"/>
              </a:rPr>
              <a:t>AI</a:t>
            </a:r>
            <a:r>
              <a:rPr lang="zh-CN" altLang="en-US" sz="2400" dirty="0">
                <a:latin typeface="黑体" panose="02010609060101010101" pitchFamily="49" charset="-122"/>
                <a:ea typeface="黑体" panose="02010609060101010101" pitchFamily="49" charset="-122"/>
              </a:rPr>
              <a:t>监控、故障自诊断、智能清洗机器人降低运维成本</a:t>
            </a:r>
            <a:r>
              <a:rPr lang="en-US" altLang="zh-CN" sz="2400" dirty="0">
                <a:latin typeface="黑体" panose="02010609060101010101" pitchFamily="49" charset="-122"/>
                <a:ea typeface="黑体" panose="02010609060101010101" pitchFamily="49" charset="-122"/>
              </a:rPr>
              <a:t>30%</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硅</a:t>
            </a:r>
            <a:r>
              <a:rPr lang="zh-CN" altLang="en-US" sz="2400" dirty="0">
                <a:latin typeface="黑体" panose="02010609060101010101" pitchFamily="49" charset="-122"/>
                <a:ea typeface="黑体" panose="02010609060101010101" pitchFamily="49" charset="-122"/>
              </a:rPr>
              <a:t>料回收技术进一步提高，回收率可超</a:t>
            </a:r>
            <a:r>
              <a:rPr lang="en-US" altLang="zh-CN" sz="2400" dirty="0">
                <a:latin typeface="黑体" panose="02010609060101010101" pitchFamily="49" charset="-122"/>
                <a:ea typeface="黑体" panose="02010609060101010101" pitchFamily="49" charset="-122"/>
              </a:rPr>
              <a:t>95%</a:t>
            </a:r>
            <a:r>
              <a:rPr lang="zh-CN" altLang="en-US" sz="2400" dirty="0">
                <a:latin typeface="黑体" panose="02010609060101010101" pitchFamily="49" charset="-122"/>
                <a:ea typeface="黑体" panose="02010609060101010101" pitchFamily="49" charset="-122"/>
              </a:rPr>
              <a:t>。</a:t>
            </a:r>
          </a:p>
          <a:p>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市场扩展：光伏</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储能、氢能耦合，提升电网稳定性</a:t>
            </a:r>
            <a:r>
              <a:rPr lang="zh-CN" altLang="en-US" sz="2400" dirty="0" smtClean="0">
                <a:latin typeface="黑体" panose="02010609060101010101" pitchFamily="49" charset="-122"/>
                <a:ea typeface="黑体" panose="02010609060101010101" pitchFamily="49" charset="-122"/>
              </a:rPr>
              <a:t>。</a:t>
            </a:r>
          </a:p>
          <a:p>
            <a:r>
              <a:rPr lang="zh-CN" altLang="en-US" sz="2400" dirty="0" smtClean="0">
                <a:latin typeface="黑体" panose="02010609060101010101" pitchFamily="49" charset="-122"/>
                <a:ea typeface="黑体" panose="02010609060101010101" pitchFamily="49" charset="-122"/>
              </a:rPr>
              <a:t>          全球新兴市场（如非洲、东南亚）需求增长。</a:t>
            </a:r>
          </a:p>
          <a:p>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政策驱动：各国补贴与碳中和目标推动装机量提升。</a:t>
            </a:r>
          </a:p>
          <a:p>
            <a:r>
              <a:rPr lang="zh-CN" altLang="en-US" sz="2400" dirty="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中国</a:t>
            </a:r>
            <a:r>
              <a:rPr lang="zh-CN" altLang="en-US" sz="2400" dirty="0">
                <a:latin typeface="黑体" panose="02010609060101010101" pitchFamily="49" charset="-122"/>
                <a:ea typeface="黑体" panose="02010609060101010101" pitchFamily="49" charset="-122"/>
              </a:rPr>
              <a:t>领跑全球制造，技术出口潜力大。</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31</a:t>
            </a:fld>
            <a:endParaRPr lang="zh-CN" altLang="en-US" dirty="0">
              <a:solidFill>
                <a:prstClr val="black"/>
              </a:solidFill>
            </a:endParaRPr>
          </a:p>
        </p:txBody>
      </p:sp>
      <p:sp>
        <p:nvSpPr>
          <p:cNvPr id="40" name="TextBox 32"/>
          <p:cNvSpPr txBox="1"/>
          <p:nvPr/>
        </p:nvSpPr>
        <p:spPr>
          <a:xfrm>
            <a:off x="229870" y="0"/>
            <a:ext cx="10001250" cy="826316"/>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490537" y="1322568"/>
            <a:ext cx="11210925" cy="1077218"/>
          </a:xfrm>
          <a:prstGeom prst="rect">
            <a:avLst/>
          </a:prstGeom>
          <a:noFill/>
        </p:spPr>
        <p:txBody>
          <a:bodyPr wrap="square">
            <a:spAutoFit/>
          </a:bodyPr>
          <a:lstStyle/>
          <a:p>
            <a:pPr>
              <a:spcBef>
                <a:spcPts val="1800"/>
              </a:spcBef>
            </a:pPr>
            <a:r>
              <a:rPr lang="zh-CN" altLang="en-US" sz="2400" b="1" dirty="0">
                <a:solidFill>
                  <a:prstClr val="black"/>
                </a:solidFill>
                <a:latin typeface="黑体" panose="02010609060101010101" pitchFamily="49" charset="-122"/>
                <a:ea typeface="黑体" panose="02010609060101010101" pitchFamily="49" charset="-122"/>
              </a:rPr>
              <a:t>一、风力发电的基本原理</a:t>
            </a:r>
            <a:r>
              <a:rPr lang="zh-CN" altLang="en-US" sz="2000" dirty="0">
                <a:solidFill>
                  <a:prstClr val="black"/>
                </a:solidFill>
                <a:latin typeface="黑体" panose="02010609060101010101" pitchFamily="49" charset="-122"/>
                <a:ea typeface="黑体" panose="02010609060101010101" pitchFamily="49" charset="-122"/>
              </a:rPr>
              <a:t>是利用风能驱动风机叶片旋转，通过机械传动系统带动发电机发电，最终将风能转化为电能。因为其清洁无污染，减排效果显著等特点，是可再生能源领域的重要组成部分。</a:t>
            </a:r>
            <a:endParaRPr lang="zh-CN" altLang="en-US" sz="2400" dirty="0">
              <a:solidFill>
                <a:prstClr val="black"/>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3"/>
          <a:stretch>
            <a:fillRect/>
          </a:stretch>
        </p:blipFill>
        <p:spPr>
          <a:xfrm>
            <a:off x="2789645" y="2639640"/>
            <a:ext cx="6331614" cy="357845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32</a:t>
            </a:fld>
            <a:endParaRPr lang="zh-CN" altLang="en-US" dirty="0">
              <a:solidFill>
                <a:prstClr val="black"/>
              </a:solidFill>
            </a:endParaRPr>
          </a:p>
        </p:txBody>
      </p:sp>
      <p:sp>
        <p:nvSpPr>
          <p:cNvPr id="40" name="TextBox 32"/>
          <p:cNvSpPr txBox="1"/>
          <p:nvPr/>
        </p:nvSpPr>
        <p:spPr>
          <a:xfrm>
            <a:off x="261620" y="1905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72139" y="1032260"/>
            <a:ext cx="11401425" cy="1138773"/>
          </a:xfrm>
          <a:prstGeom prst="rect">
            <a:avLst/>
          </a:prstGeom>
          <a:noFill/>
        </p:spPr>
        <p:txBody>
          <a:bodyPr wrap="square">
            <a:spAutoFit/>
          </a:bodyPr>
          <a:lstStyle/>
          <a:p>
            <a:r>
              <a:rPr lang="zh-CN" altLang="en-US" sz="2800" b="1" dirty="0">
                <a:latin typeface="黑体" panose="02010609060101010101" pitchFamily="49" charset="-122"/>
                <a:ea typeface="黑体" panose="02010609060101010101" pitchFamily="49" charset="-122"/>
              </a:rPr>
              <a:t>二、陆上风电</a:t>
            </a:r>
            <a:r>
              <a:rPr lang="zh-CN" altLang="en-US" sz="2000" dirty="0">
                <a:latin typeface="黑体" panose="02010609060101010101" pitchFamily="49" charset="-122"/>
                <a:ea typeface="黑体" panose="02010609060101010101" pitchFamily="49" charset="-122"/>
              </a:rPr>
              <a:t>是指建设在陆地的风力发电系统，是目前最成熟、应用最广泛的风电形式。相较于海上风电，陆上风电具有</a:t>
            </a:r>
            <a:r>
              <a:rPr lang="zh-CN" altLang="en-US" sz="2000" b="1" dirty="0">
                <a:solidFill>
                  <a:srgbClr val="C00000"/>
                </a:solidFill>
                <a:latin typeface="黑体" panose="02010609060101010101" pitchFamily="49" charset="-122"/>
                <a:ea typeface="黑体" panose="02010609060101010101" pitchFamily="49" charset="-122"/>
              </a:rPr>
              <a:t>成本低、建设周期短、维护方便</a:t>
            </a:r>
            <a:r>
              <a:rPr lang="zh-CN" altLang="en-US" sz="2000" dirty="0">
                <a:latin typeface="黑体" panose="02010609060101010101" pitchFamily="49" charset="-122"/>
                <a:ea typeface="黑体" panose="02010609060101010101" pitchFamily="49" charset="-122"/>
              </a:rPr>
              <a:t>等优势，但同时也面临</a:t>
            </a:r>
            <a:r>
              <a:rPr lang="zh-CN" altLang="en-US" sz="2000" b="1" dirty="0">
                <a:solidFill>
                  <a:srgbClr val="C00000"/>
                </a:solidFill>
                <a:latin typeface="黑体" panose="02010609060101010101" pitchFamily="49" charset="-122"/>
                <a:ea typeface="黑体" panose="02010609060101010101" pitchFamily="49" charset="-122"/>
              </a:rPr>
              <a:t>土地占用、噪音、低风速区域效率低等</a:t>
            </a:r>
            <a:r>
              <a:rPr lang="zh-CN" altLang="en-US" sz="2000" dirty="0">
                <a:latin typeface="黑体" panose="02010609060101010101" pitchFamily="49" charset="-122"/>
                <a:ea typeface="黑体" panose="02010609060101010101" pitchFamily="49" charset="-122"/>
              </a:rPr>
              <a:t>挑战。</a:t>
            </a:r>
          </a:p>
        </p:txBody>
      </p:sp>
      <p:sp>
        <p:nvSpPr>
          <p:cNvPr id="12" name="文本框 11"/>
          <p:cNvSpPr txBox="1"/>
          <p:nvPr/>
        </p:nvSpPr>
        <p:spPr>
          <a:xfrm>
            <a:off x="272138" y="2141658"/>
            <a:ext cx="8650091" cy="4401205"/>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1. </a:t>
            </a:r>
            <a:r>
              <a:rPr lang="zh-CN" altLang="en-US" sz="2000" dirty="0">
                <a:latin typeface="黑体" panose="02010609060101010101" pitchFamily="49" charset="-122"/>
                <a:ea typeface="黑体" panose="02010609060101010101" pitchFamily="49" charset="-122"/>
              </a:rPr>
              <a:t>陆上风电的核心组成</a:t>
            </a: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）风力发电机组</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叶片：通常为</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叶片设计，长度</a:t>
            </a:r>
            <a:r>
              <a:rPr lang="en-US" altLang="zh-CN" sz="2000" dirty="0">
                <a:latin typeface="黑体" panose="02010609060101010101" pitchFamily="49" charset="-122"/>
                <a:ea typeface="黑体" panose="02010609060101010101" pitchFamily="49" charset="-122"/>
              </a:rPr>
              <a:t>50-80</a:t>
            </a:r>
            <a:r>
              <a:rPr lang="zh-CN" altLang="en-US" sz="2000" dirty="0">
                <a:latin typeface="黑体" panose="02010609060101010101" pitchFamily="49" charset="-122"/>
                <a:ea typeface="黑体" panose="02010609060101010101" pitchFamily="49" charset="-122"/>
              </a:rPr>
              <a:t>米（大功率机型可达</a:t>
            </a:r>
            <a:r>
              <a:rPr lang="en-US" altLang="zh-CN" sz="2000" dirty="0">
                <a:latin typeface="黑体" panose="02010609060101010101" pitchFamily="49" charset="-122"/>
                <a:ea typeface="黑体" panose="02010609060101010101" pitchFamily="49" charset="-122"/>
              </a:rPr>
              <a:t>90</a:t>
            </a:r>
            <a:r>
              <a:rPr lang="zh-CN" altLang="en-US" sz="2000" dirty="0">
                <a:latin typeface="黑体" panose="02010609060101010101" pitchFamily="49" charset="-122"/>
                <a:ea typeface="黑体" panose="02010609060101010101" pitchFamily="49" charset="-122"/>
              </a:rPr>
              <a:t>米以上），采用</a:t>
            </a:r>
            <a:r>
              <a:rPr lang="zh-CN" altLang="en-US" sz="2000" dirty="0" smtClean="0">
                <a:latin typeface="黑体" panose="02010609060101010101" pitchFamily="49" charset="-122"/>
                <a:ea typeface="黑体" panose="02010609060101010101" pitchFamily="49" charset="-122"/>
              </a:rPr>
              <a:t>玻璃纤维</a:t>
            </a:r>
            <a:r>
              <a:rPr lang="zh-CN" altLang="en-US" sz="2000" dirty="0">
                <a:latin typeface="黑体" panose="02010609060101010101" pitchFamily="49" charset="-122"/>
                <a:ea typeface="黑体" panose="02010609060101010101" pitchFamily="49" charset="-122"/>
              </a:rPr>
              <a:t>或碳纤维复合材料。</a:t>
            </a:r>
          </a:p>
          <a:p>
            <a:r>
              <a:rPr lang="zh-CN" altLang="en-US" sz="2000" dirty="0">
                <a:latin typeface="黑体" panose="02010609060101010101" pitchFamily="49" charset="-122"/>
                <a:ea typeface="黑体" panose="02010609060101010101" pitchFamily="49" charset="-122"/>
              </a:rPr>
              <a:t>机舱：包含齿轮箱（双馈机型）、发电机、控制系统、变流器等关键部件。</a:t>
            </a:r>
          </a:p>
          <a:p>
            <a:r>
              <a:rPr lang="zh-CN" altLang="en-US" sz="2000" dirty="0">
                <a:latin typeface="黑体" panose="02010609060101010101" pitchFamily="49" charset="-122"/>
                <a:ea typeface="黑体" panose="02010609060101010101" pitchFamily="49" charset="-122"/>
              </a:rPr>
              <a:t>塔筒：钢制或混凝土结构，高度</a:t>
            </a:r>
            <a:r>
              <a:rPr lang="en-US" altLang="zh-CN" sz="2000" dirty="0">
                <a:latin typeface="黑体" panose="02010609060101010101" pitchFamily="49" charset="-122"/>
                <a:ea typeface="黑体" panose="02010609060101010101" pitchFamily="49" charset="-122"/>
              </a:rPr>
              <a:t>80-160</a:t>
            </a:r>
            <a:r>
              <a:rPr lang="zh-CN" altLang="en-US" sz="2000" dirty="0">
                <a:latin typeface="黑体" panose="02010609060101010101" pitchFamily="49" charset="-122"/>
                <a:ea typeface="黑体" panose="02010609060101010101" pitchFamily="49" charset="-122"/>
              </a:rPr>
              <a:t>米，影响捕风效率（越高风速越大）。</a:t>
            </a:r>
          </a:p>
          <a:p>
            <a:r>
              <a:rPr lang="zh-CN" altLang="en-US" sz="2000" dirty="0">
                <a:latin typeface="黑体" panose="02010609060101010101" pitchFamily="49" charset="-122"/>
                <a:ea typeface="黑体" panose="02010609060101010101" pitchFamily="49" charset="-122"/>
              </a:rPr>
              <a:t>基础：通常为钢筋混凝土结构，确保风机稳定。</a:t>
            </a:r>
          </a:p>
          <a:p>
            <a:r>
              <a:rPr lang="zh-CN" altLang="en-US" sz="2000" dirty="0" smtClean="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）电气系统</a:t>
            </a:r>
          </a:p>
          <a:p>
            <a:r>
              <a:rPr lang="zh-CN" altLang="en-US" sz="2000" dirty="0">
                <a:latin typeface="黑体" panose="02010609060101010101" pitchFamily="49" charset="-122"/>
                <a:ea typeface="黑体" panose="02010609060101010101" pitchFamily="49" charset="-122"/>
              </a:rPr>
              <a:t>变流器：将风机发出的不稳定交流电（</a:t>
            </a:r>
            <a:r>
              <a:rPr lang="en-US" altLang="zh-CN" sz="2000" dirty="0">
                <a:latin typeface="黑体" panose="02010609060101010101" pitchFamily="49" charset="-122"/>
                <a:ea typeface="黑体" panose="02010609060101010101" pitchFamily="49" charset="-122"/>
              </a:rPr>
              <a:t>AC</a:t>
            </a:r>
            <a:r>
              <a:rPr lang="zh-CN" altLang="en-US" sz="2000" dirty="0">
                <a:latin typeface="黑体" panose="02010609060101010101" pitchFamily="49" charset="-122"/>
                <a:ea typeface="黑体" panose="02010609060101010101" pitchFamily="49" charset="-122"/>
              </a:rPr>
              <a:t>）转换为电网兼容的稳定电流。</a:t>
            </a:r>
          </a:p>
          <a:p>
            <a:r>
              <a:rPr lang="zh-CN" altLang="en-US" sz="2000" dirty="0">
                <a:latin typeface="黑体" panose="02010609060101010101" pitchFamily="49" charset="-122"/>
                <a:ea typeface="黑体" panose="02010609060101010101" pitchFamily="49" charset="-122"/>
              </a:rPr>
              <a:t>箱式变电站：将电压升高（如</a:t>
            </a:r>
            <a:r>
              <a:rPr lang="en-US" altLang="zh-CN" sz="2000" dirty="0">
                <a:latin typeface="黑体" panose="02010609060101010101" pitchFamily="49" charset="-122"/>
                <a:ea typeface="黑体" panose="02010609060101010101" pitchFamily="49" charset="-122"/>
              </a:rPr>
              <a:t>35kV→110kV/220kV</a:t>
            </a:r>
            <a:r>
              <a:rPr lang="zh-CN" altLang="en-US" sz="2000" dirty="0">
                <a:latin typeface="黑体" panose="02010609060101010101" pitchFamily="49" charset="-122"/>
                <a:ea typeface="黑体" panose="02010609060101010101" pitchFamily="49" charset="-122"/>
              </a:rPr>
              <a:t>）以减少输电损耗。</a:t>
            </a:r>
          </a:p>
          <a:p>
            <a:r>
              <a:rPr lang="zh-CN" altLang="en-US" sz="2000" dirty="0">
                <a:latin typeface="黑体" panose="02010609060101010101" pitchFamily="49" charset="-122"/>
                <a:ea typeface="黑体" panose="02010609060101010101" pitchFamily="49" charset="-122"/>
              </a:rPr>
              <a:t>集电线路：连接多台风机，汇集电能至升压站</a:t>
            </a:r>
            <a:r>
              <a:rPr lang="zh-CN" altLang="en-US" sz="2000" dirty="0" smtClean="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）监控与控制系统</a:t>
            </a:r>
          </a:p>
          <a:p>
            <a:r>
              <a:rPr lang="en-US" altLang="zh-CN" sz="2000" dirty="0">
                <a:latin typeface="黑体" panose="02010609060101010101" pitchFamily="49" charset="-122"/>
                <a:ea typeface="黑体" panose="02010609060101010101" pitchFamily="49" charset="-122"/>
              </a:rPr>
              <a:t>SCADA</a:t>
            </a:r>
            <a:r>
              <a:rPr lang="zh-CN" altLang="en-US" sz="2000" dirty="0">
                <a:latin typeface="黑体" panose="02010609060101010101" pitchFamily="49" charset="-122"/>
                <a:ea typeface="黑体" panose="02010609060101010101" pitchFamily="49" charset="-122"/>
              </a:rPr>
              <a:t>系统：远程监控风机运行状态，优化发电效率。</a:t>
            </a:r>
          </a:p>
          <a:p>
            <a:r>
              <a:rPr lang="zh-CN" altLang="en-US" sz="2000" dirty="0">
                <a:latin typeface="黑体" panose="02010609060101010101" pitchFamily="49" charset="-122"/>
                <a:ea typeface="黑体" panose="02010609060101010101" pitchFamily="49" charset="-122"/>
              </a:rPr>
              <a:t>预测系统：结合气象数据，预测未来发电量，辅助电网调度。</a:t>
            </a: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927" y="2141658"/>
            <a:ext cx="3012595" cy="43456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33</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62856" y="1073448"/>
            <a:ext cx="11306629" cy="5940088"/>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2. </a:t>
            </a:r>
            <a:r>
              <a:rPr lang="zh-CN" altLang="en-US" sz="2000" dirty="0">
                <a:latin typeface="黑体" panose="02010609060101010101" pitchFamily="49" charset="-122"/>
                <a:ea typeface="黑体" panose="02010609060101010101" pitchFamily="49" charset="-122"/>
              </a:rPr>
              <a:t>陆上风电的关键技术</a:t>
            </a: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）低风速风电技术</a:t>
            </a:r>
          </a:p>
          <a:p>
            <a:r>
              <a:rPr lang="zh-CN" altLang="en-US" sz="2000" dirty="0">
                <a:latin typeface="黑体" panose="02010609060101010101" pitchFamily="49" charset="-122"/>
                <a:ea typeface="黑体" panose="02010609060101010101" pitchFamily="49" charset="-122"/>
              </a:rPr>
              <a:t>适用地区：年平均风速 </a:t>
            </a:r>
            <a:r>
              <a:rPr lang="en-US" altLang="zh-CN" sz="2000" dirty="0">
                <a:latin typeface="黑体" panose="02010609060101010101" pitchFamily="49" charset="-122"/>
                <a:ea typeface="黑体" panose="02010609060101010101" pitchFamily="49" charset="-122"/>
              </a:rPr>
              <a:t>&lt;6.5 m/s </a:t>
            </a:r>
            <a:r>
              <a:rPr lang="zh-CN" altLang="en-US" sz="2000" dirty="0">
                <a:latin typeface="黑体" panose="02010609060101010101" pitchFamily="49" charset="-122"/>
                <a:ea typeface="黑体" panose="02010609060101010101" pitchFamily="49" charset="-122"/>
              </a:rPr>
              <a:t>的区域（如中国中东部）。</a:t>
            </a:r>
          </a:p>
          <a:p>
            <a:r>
              <a:rPr lang="zh-CN" altLang="en-US" sz="2000" dirty="0" smtClean="0">
                <a:latin typeface="黑体" panose="02010609060101010101" pitchFamily="49" charset="-122"/>
                <a:ea typeface="黑体" panose="02010609060101010101" pitchFamily="49" charset="-122"/>
              </a:rPr>
              <a:t>高</a:t>
            </a:r>
            <a:r>
              <a:rPr lang="zh-CN" altLang="en-US" sz="2000" dirty="0">
                <a:latin typeface="黑体" panose="02010609060101010101" pitchFamily="49" charset="-122"/>
                <a:ea typeface="黑体" panose="02010609060101010101" pitchFamily="49" charset="-122"/>
              </a:rPr>
              <a:t>塔筒（</a:t>
            </a:r>
            <a:r>
              <a:rPr lang="en-US" altLang="zh-CN" sz="2000" dirty="0">
                <a:latin typeface="黑体" panose="02010609060101010101" pitchFamily="49" charset="-122"/>
                <a:ea typeface="黑体" panose="02010609060101010101" pitchFamily="49" charset="-122"/>
              </a:rPr>
              <a:t>&gt;140m</a:t>
            </a:r>
            <a:r>
              <a:rPr lang="zh-CN" altLang="en-US" sz="2000" dirty="0">
                <a:latin typeface="黑体" panose="02010609060101010101" pitchFamily="49" charset="-122"/>
                <a:ea typeface="黑体" panose="02010609060101010101" pitchFamily="49" charset="-122"/>
              </a:rPr>
              <a:t>）：捕获更高空的风能。</a:t>
            </a:r>
          </a:p>
          <a:p>
            <a:r>
              <a:rPr lang="zh-CN" altLang="en-US" sz="2000" dirty="0">
                <a:latin typeface="黑体" panose="02010609060101010101" pitchFamily="49" charset="-122"/>
                <a:ea typeface="黑体" panose="02010609060101010101" pitchFamily="49" charset="-122"/>
              </a:rPr>
              <a:t>大叶轮（长叶片）：增加扫风面积，提升低风速下的发电量。</a:t>
            </a:r>
          </a:p>
          <a:p>
            <a:r>
              <a:rPr lang="zh-CN" altLang="en-US" sz="2000" dirty="0">
                <a:latin typeface="黑体" panose="02010609060101010101" pitchFamily="49" charset="-122"/>
                <a:ea typeface="黑体" panose="02010609060101010101" pitchFamily="49" charset="-122"/>
              </a:rPr>
              <a:t>智能控制：优化变桨和偏航策略，提高效率。</a:t>
            </a:r>
          </a:p>
          <a:p>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）大容量机组</a:t>
            </a:r>
          </a:p>
          <a:p>
            <a:r>
              <a:rPr lang="zh-CN" altLang="en-US" sz="2000" dirty="0">
                <a:latin typeface="黑体" panose="02010609060101010101" pitchFamily="49" charset="-122"/>
                <a:ea typeface="黑体" panose="02010609060101010101" pitchFamily="49" charset="-122"/>
              </a:rPr>
              <a:t>单机容量从早期的 </a:t>
            </a:r>
            <a:r>
              <a:rPr lang="en-US" altLang="zh-CN" sz="2000" dirty="0">
                <a:latin typeface="黑体" panose="02010609060101010101" pitchFamily="49" charset="-122"/>
                <a:ea typeface="黑体" panose="02010609060101010101" pitchFamily="49" charset="-122"/>
              </a:rPr>
              <a:t>1-2 MW </a:t>
            </a:r>
            <a:r>
              <a:rPr lang="zh-CN" altLang="en-US" sz="2000" dirty="0">
                <a:latin typeface="黑体" panose="02010609060101010101" pitchFamily="49" charset="-122"/>
                <a:ea typeface="黑体" panose="02010609060101010101" pitchFamily="49" charset="-122"/>
              </a:rPr>
              <a:t>提升至 </a:t>
            </a:r>
            <a:r>
              <a:rPr lang="en-US" altLang="zh-CN" sz="2000" dirty="0">
                <a:latin typeface="黑体" panose="02010609060101010101" pitchFamily="49" charset="-122"/>
                <a:ea typeface="黑体" panose="02010609060101010101" pitchFamily="49" charset="-122"/>
              </a:rPr>
              <a:t>6-8 MW</a:t>
            </a:r>
            <a:r>
              <a:rPr lang="zh-CN" altLang="en-US" sz="2000" dirty="0">
                <a:latin typeface="黑体" panose="02010609060101010101" pitchFamily="49" charset="-122"/>
                <a:ea typeface="黑体" panose="02010609060101010101" pitchFamily="49" charset="-122"/>
              </a:rPr>
              <a:t>（陆上），降低单位千瓦成本。</a:t>
            </a:r>
          </a:p>
          <a:p>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）模块化与快速安装</a:t>
            </a:r>
          </a:p>
          <a:p>
            <a:r>
              <a:rPr lang="zh-CN" altLang="en-US" sz="2000" dirty="0">
                <a:latin typeface="黑体" panose="02010609060101010101" pitchFamily="49" charset="-122"/>
                <a:ea typeface="黑体" panose="02010609060101010101" pitchFamily="49" charset="-122"/>
              </a:rPr>
              <a:t>分段式塔筒：便于运输和安装，适用于复杂地形。</a:t>
            </a:r>
          </a:p>
          <a:p>
            <a:r>
              <a:rPr lang="zh-CN" altLang="en-US" sz="2000" dirty="0">
                <a:latin typeface="黑体" panose="02010609060101010101" pitchFamily="49" charset="-122"/>
                <a:ea typeface="黑体" panose="02010609060101010101" pitchFamily="49" charset="-122"/>
              </a:rPr>
              <a:t>预装式变电站：缩短建设周期。</a:t>
            </a:r>
          </a:p>
          <a:p>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4</a:t>
            </a:r>
            <a:r>
              <a:rPr lang="zh-CN" altLang="en-US" sz="2000" dirty="0">
                <a:latin typeface="黑体" panose="02010609060101010101" pitchFamily="49" charset="-122"/>
                <a:ea typeface="黑体" panose="02010609060101010101" pitchFamily="49" charset="-122"/>
              </a:rPr>
              <a:t>）智慧运维（</a:t>
            </a:r>
            <a:r>
              <a:rPr lang="en-US" altLang="zh-CN" sz="2000" dirty="0">
                <a:latin typeface="黑体" panose="02010609060101010101" pitchFamily="49" charset="-122"/>
                <a:ea typeface="黑体" panose="02010609060101010101" pitchFamily="49" charset="-122"/>
              </a:rPr>
              <a:t>AI + IoT</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无人机巡检：检测叶片损伤、雷击等故障。</a:t>
            </a:r>
          </a:p>
          <a:p>
            <a:r>
              <a:rPr lang="zh-CN" altLang="en-US" sz="2000" dirty="0">
                <a:latin typeface="黑体" panose="02010609060101010101" pitchFamily="49" charset="-122"/>
                <a:ea typeface="黑体" panose="02010609060101010101" pitchFamily="49" charset="-122"/>
              </a:rPr>
              <a:t>振动监测：预测齿轮箱、轴承等关键部件的寿命。</a:t>
            </a:r>
          </a:p>
          <a:p>
            <a:r>
              <a:rPr lang="zh-CN" altLang="en-US" sz="2000" dirty="0">
                <a:latin typeface="黑体" panose="02010609060101010101" pitchFamily="49" charset="-122"/>
                <a:ea typeface="黑体" panose="02010609060101010101" pitchFamily="49" charset="-122"/>
              </a:rPr>
              <a:t>数字孪生（</a:t>
            </a:r>
            <a:r>
              <a:rPr lang="en-US" altLang="zh-CN" sz="2000" dirty="0">
                <a:latin typeface="黑体" panose="02010609060101010101" pitchFamily="49" charset="-122"/>
                <a:ea typeface="黑体" panose="02010609060101010101" pitchFamily="49" charset="-122"/>
              </a:rPr>
              <a:t>Digital Twin</a:t>
            </a:r>
            <a:r>
              <a:rPr lang="zh-CN" altLang="en-US" sz="2000" dirty="0">
                <a:latin typeface="黑体" panose="02010609060101010101" pitchFamily="49" charset="-122"/>
                <a:ea typeface="黑体" panose="02010609060101010101" pitchFamily="49" charset="-122"/>
              </a:rPr>
              <a:t>）：仿真风机运行，优化维护策略。</a:t>
            </a:r>
          </a:p>
          <a:p>
            <a:endParaRPr lang="zh-CN" altLang="en-US" sz="2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34</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417285" y="1271191"/>
            <a:ext cx="11517540" cy="3785652"/>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3</a:t>
            </a:r>
            <a:r>
              <a:rPr lang="en-US" altLang="zh-CN" sz="2400" dirty="0" smtClean="0">
                <a:latin typeface="黑体" panose="02010609060101010101" pitchFamily="49" charset="-122"/>
                <a:ea typeface="黑体" panose="02010609060101010101" pitchFamily="49" charset="-122"/>
              </a:rPr>
              <a:t>.</a:t>
            </a:r>
            <a:r>
              <a:rPr lang="zh-CN" altLang="en-US" sz="2400" dirty="0" smtClean="0">
                <a:latin typeface="黑体" panose="02010609060101010101" pitchFamily="49" charset="-122"/>
                <a:ea typeface="黑体" panose="02010609060101010101" pitchFamily="49" charset="-122"/>
              </a:rPr>
              <a:t>未来</a:t>
            </a:r>
            <a:r>
              <a:rPr lang="zh-CN" altLang="en-US" sz="2400" dirty="0">
                <a:latin typeface="黑体" panose="02010609060101010101" pitchFamily="49" charset="-122"/>
                <a:ea typeface="黑体" panose="02010609060101010101" pitchFamily="49" charset="-122"/>
              </a:rPr>
              <a:t>发展趋势</a:t>
            </a:r>
          </a:p>
          <a:p>
            <a:r>
              <a:rPr lang="zh-CN" altLang="en-US" sz="2400" dirty="0">
                <a:latin typeface="黑体" panose="02010609060101010101" pitchFamily="49" charset="-122"/>
                <a:ea typeface="黑体" panose="02010609060101010101" pitchFamily="49" charset="-122"/>
              </a:rPr>
              <a:t>✅ 超大型陆上风机（</a:t>
            </a:r>
            <a:r>
              <a:rPr lang="en-US" altLang="zh-CN" sz="2400" dirty="0">
                <a:latin typeface="黑体" panose="02010609060101010101" pitchFamily="49" charset="-122"/>
                <a:ea typeface="黑体" panose="02010609060101010101" pitchFamily="49" charset="-122"/>
              </a:rPr>
              <a:t>10MW+</a:t>
            </a:r>
            <a:r>
              <a:rPr lang="zh-CN" altLang="en-US" sz="2400" dirty="0">
                <a:latin typeface="黑体" panose="02010609060101010101" pitchFamily="49" charset="-122"/>
                <a:ea typeface="黑体" panose="02010609060101010101" pitchFamily="49" charset="-122"/>
              </a:rPr>
              <a:t>）：降低度电成本（</a:t>
            </a:r>
            <a:r>
              <a:rPr lang="en-US" altLang="zh-CN" sz="2400" dirty="0">
                <a:latin typeface="黑体" panose="02010609060101010101" pitchFamily="49" charset="-122"/>
                <a:ea typeface="黑体" panose="02010609060101010101" pitchFamily="49" charset="-122"/>
              </a:rPr>
              <a:t>LCOE</a:t>
            </a:r>
            <a:r>
              <a:rPr lang="zh-CN" altLang="en-US" sz="2400" dirty="0">
                <a:latin typeface="黑体" panose="02010609060101010101" pitchFamily="49" charset="-122"/>
                <a:ea typeface="黑体" panose="02010609060101010101" pitchFamily="49" charset="-122"/>
              </a:rPr>
              <a:t>）。</a:t>
            </a:r>
          </a:p>
          <a:p>
            <a:r>
              <a:rPr lang="zh-CN" altLang="en-US" sz="2400" dirty="0">
                <a:latin typeface="黑体" panose="02010609060101010101" pitchFamily="49" charset="-122"/>
                <a:ea typeface="黑体" panose="02010609060101010101" pitchFamily="49" charset="-122"/>
              </a:rPr>
              <a:t>✅ 风光储一体化：提高电网稳定性。</a:t>
            </a:r>
          </a:p>
          <a:p>
            <a:r>
              <a:rPr lang="zh-CN" altLang="en-US" sz="2400" dirty="0">
                <a:latin typeface="黑体" panose="02010609060101010101" pitchFamily="49" charset="-122"/>
                <a:ea typeface="黑体" panose="02010609060101010101" pitchFamily="49" charset="-122"/>
              </a:rPr>
              <a:t>✅ 绿氢耦合：利用富余风电制氢，解决储能问题。</a:t>
            </a:r>
          </a:p>
          <a:p>
            <a:r>
              <a:rPr lang="zh-CN" altLang="en-US" sz="2400" dirty="0">
                <a:latin typeface="黑体" panose="02010609060101010101" pitchFamily="49" charset="-122"/>
                <a:ea typeface="黑体" panose="02010609060101010101" pitchFamily="49" charset="-122"/>
              </a:rPr>
              <a:t>✅ 老旧机组改造（</a:t>
            </a:r>
            <a:r>
              <a:rPr lang="en-US" altLang="zh-CN" sz="2400" dirty="0">
                <a:latin typeface="黑体" panose="02010609060101010101" pitchFamily="49" charset="-122"/>
                <a:ea typeface="黑体" panose="02010609060101010101" pitchFamily="49" charset="-122"/>
              </a:rPr>
              <a:t>Repowering</a:t>
            </a:r>
            <a:r>
              <a:rPr lang="zh-CN" altLang="en-US" sz="2400" dirty="0">
                <a:latin typeface="黑体" panose="02010609060101010101" pitchFamily="49" charset="-122"/>
                <a:ea typeface="黑体" panose="02010609060101010101" pitchFamily="49" charset="-122"/>
              </a:rPr>
              <a:t>）：替换旧风机，提升发电量</a:t>
            </a:r>
            <a:r>
              <a:rPr lang="zh-CN" altLang="en-US" sz="2400" dirty="0" smtClean="0">
                <a:latin typeface="黑体" panose="02010609060101010101" pitchFamily="49" charset="-122"/>
                <a:ea typeface="黑体" panose="02010609060101010101" pitchFamily="49" charset="-122"/>
              </a:rPr>
              <a:t>。</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 </a:t>
            </a:r>
            <a:r>
              <a:rPr lang="zh-CN" altLang="en-US" sz="2400" dirty="0" smtClean="0">
                <a:solidFill>
                  <a:srgbClr val="FF0000"/>
                </a:solidFill>
                <a:latin typeface="黑体" panose="02010609060101010101" pitchFamily="49" charset="-122"/>
                <a:ea typeface="黑体" panose="02010609060101010101" pitchFamily="49" charset="-122"/>
              </a:rPr>
              <a:t>微风发电</a:t>
            </a:r>
            <a:r>
              <a:rPr lang="zh-CN" altLang="en-US"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endParaRPr lang="zh-CN" altLang="en-US" sz="2400" dirty="0">
              <a:latin typeface="黑体" panose="02010609060101010101" pitchFamily="49" charset="-122"/>
              <a:ea typeface="黑体" panose="02010609060101010101" pitchFamily="49" charset="-122"/>
            </a:endParaRPr>
          </a:p>
          <a:p>
            <a:endParaRPr lang="zh-CN" altLang="en-US" sz="2400" dirty="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    陆上</a:t>
            </a:r>
            <a:r>
              <a:rPr lang="zh-CN" altLang="en-US" sz="2400" dirty="0">
                <a:latin typeface="黑体" panose="02010609060101010101" pitchFamily="49" charset="-122"/>
                <a:ea typeface="黑体" panose="02010609060101010101" pitchFamily="49" charset="-122"/>
              </a:rPr>
              <a:t>风电技术成熟、成本低，是全球可再生能源的主力之一。未来发展方向包括大容量化、低风速优化、智慧运维和混合能源系统，以进一步提高经济性和可靠性。</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35</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19339" y="1050578"/>
            <a:ext cx="11298192" cy="1015663"/>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三、海上风电</a:t>
            </a:r>
            <a:r>
              <a:rPr lang="zh-CN" altLang="en-US" dirty="0">
                <a:latin typeface="黑体" panose="02010609060101010101" pitchFamily="49" charset="-122"/>
                <a:ea typeface="黑体" panose="02010609060101010101" pitchFamily="49" charset="-122"/>
              </a:rPr>
              <a:t>是指在海洋环境中建设的风力发电系统，相比陆上风电具有</a:t>
            </a:r>
            <a:r>
              <a:rPr lang="zh-CN" altLang="en-US" b="1" dirty="0">
                <a:solidFill>
                  <a:srgbClr val="C00000"/>
                </a:solidFill>
                <a:latin typeface="黑体" panose="02010609060101010101" pitchFamily="49" charset="-122"/>
                <a:ea typeface="黑体" panose="02010609060101010101" pitchFamily="49" charset="-122"/>
              </a:rPr>
              <a:t>风速更高、更稳定、单机容量更大</a:t>
            </a:r>
            <a:r>
              <a:rPr lang="zh-CN" altLang="en-US" dirty="0">
                <a:latin typeface="黑体" panose="02010609060101010101" pitchFamily="49" charset="-122"/>
                <a:ea typeface="黑体" panose="02010609060101010101" pitchFamily="49" charset="-122"/>
              </a:rPr>
              <a:t>等优势，但同时也面临</a:t>
            </a:r>
            <a:r>
              <a:rPr lang="zh-CN" altLang="en-US" b="1" dirty="0">
                <a:solidFill>
                  <a:srgbClr val="C00000"/>
                </a:solidFill>
                <a:latin typeface="黑体" panose="02010609060101010101" pitchFamily="49" charset="-122"/>
                <a:ea typeface="黑体" panose="02010609060101010101" pitchFamily="49" charset="-122"/>
              </a:rPr>
              <a:t>建设成本高、技术复杂、运维难度大</a:t>
            </a:r>
            <a:r>
              <a:rPr lang="zh-CN" altLang="en-US" dirty="0">
                <a:latin typeface="黑体" panose="02010609060101010101" pitchFamily="49" charset="-122"/>
                <a:ea typeface="黑体" panose="02010609060101010101" pitchFamily="49" charset="-122"/>
              </a:rPr>
              <a:t>等挑战。目前，海上风电已成为全球可再生能源发展的重要方向，尤其是欧洲、中国等国家和地区正在加速布局。</a:t>
            </a:r>
          </a:p>
        </p:txBody>
      </p:sp>
      <p:sp>
        <p:nvSpPr>
          <p:cNvPr id="7" name="文本框 6"/>
          <p:cNvSpPr txBox="1"/>
          <p:nvPr/>
        </p:nvSpPr>
        <p:spPr>
          <a:xfrm>
            <a:off x="580592" y="2227736"/>
            <a:ext cx="11354233" cy="2246769"/>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1. </a:t>
            </a:r>
            <a:r>
              <a:rPr lang="zh-CN" altLang="en-US" sz="2000" dirty="0">
                <a:latin typeface="黑体" panose="02010609060101010101" pitchFamily="49" charset="-122"/>
                <a:ea typeface="黑体" panose="02010609060101010101" pitchFamily="49" charset="-122"/>
              </a:rPr>
              <a:t>海上风电的核心组成</a:t>
            </a: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）风力发电机组</a:t>
            </a:r>
          </a:p>
          <a:p>
            <a:r>
              <a:rPr lang="zh-CN" altLang="en-US" sz="2000" dirty="0">
                <a:latin typeface="黑体" panose="02010609060101010101" pitchFamily="49" charset="-122"/>
                <a:ea typeface="黑体" panose="02010609060101010101" pitchFamily="49" charset="-122"/>
              </a:rPr>
              <a:t>大型化叶片：海上风机叶片长度普遍</a:t>
            </a:r>
            <a:r>
              <a:rPr lang="zh-CN" altLang="en-US" sz="2000" dirty="0" smtClean="0">
                <a:latin typeface="黑体" panose="02010609060101010101" pitchFamily="49" charset="-122"/>
                <a:ea typeface="黑体" panose="02010609060101010101" pitchFamily="49" charset="-122"/>
              </a:rPr>
              <a:t>超过 </a:t>
            </a:r>
            <a:r>
              <a:rPr lang="en-US" altLang="zh-CN" sz="2000" dirty="0" smtClean="0">
                <a:latin typeface="黑体" panose="02010609060101010101" pitchFamily="49" charset="-122"/>
                <a:ea typeface="黑体" panose="02010609060101010101" pitchFamily="49" charset="-122"/>
              </a:rPr>
              <a:t>80</a:t>
            </a:r>
            <a:r>
              <a:rPr lang="zh-CN" altLang="en-US" sz="2000" dirty="0">
                <a:latin typeface="黑体" panose="02010609060101010101" pitchFamily="49" charset="-122"/>
                <a:ea typeface="黑体" panose="02010609060101010101" pitchFamily="49" charset="-122"/>
              </a:rPr>
              <a:t>米</a:t>
            </a:r>
            <a:r>
              <a:rPr lang="zh-CN" altLang="en-US" sz="2000" dirty="0" smtClean="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高塔筒：海上风机塔筒高度</a:t>
            </a:r>
            <a:r>
              <a:rPr lang="zh-CN" altLang="en-US" sz="2000" dirty="0" smtClean="0">
                <a:latin typeface="黑体" panose="02010609060101010101" pitchFamily="49" charset="-122"/>
                <a:ea typeface="黑体" panose="02010609060101010101" pitchFamily="49" charset="-122"/>
              </a:rPr>
              <a:t>通常</a:t>
            </a:r>
            <a:r>
              <a:rPr lang="en-US" altLang="zh-CN" sz="2000" dirty="0" smtClean="0">
                <a:latin typeface="黑体" panose="02010609060101010101" pitchFamily="49" charset="-122"/>
                <a:ea typeface="黑体" panose="02010609060101010101" pitchFamily="49" charset="-122"/>
              </a:rPr>
              <a:t>100-150</a:t>
            </a:r>
            <a:r>
              <a:rPr lang="zh-CN" altLang="en-US" sz="2000" dirty="0">
                <a:latin typeface="黑体" panose="02010609060101010101" pitchFamily="49" charset="-122"/>
                <a:ea typeface="黑体" panose="02010609060101010101" pitchFamily="49" charset="-122"/>
              </a:rPr>
              <a:t>米，部分漂浮式风电可达 </a:t>
            </a:r>
            <a:r>
              <a:rPr lang="en-US" altLang="zh-CN" sz="2000" dirty="0">
                <a:latin typeface="黑体" panose="02010609060101010101" pitchFamily="49" charset="-122"/>
                <a:ea typeface="黑体" panose="02010609060101010101" pitchFamily="49" charset="-122"/>
              </a:rPr>
              <a:t>200</a:t>
            </a:r>
            <a:r>
              <a:rPr lang="zh-CN" altLang="en-US" sz="2000" dirty="0">
                <a:latin typeface="黑体" panose="02010609060101010101" pitchFamily="49" charset="-122"/>
                <a:ea typeface="黑体" panose="02010609060101010101" pitchFamily="49" charset="-122"/>
              </a:rPr>
              <a:t>米以上</a:t>
            </a:r>
            <a:r>
              <a:rPr lang="zh-CN" altLang="en-US" sz="2000" dirty="0" smtClean="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大容量机组：单机容量已突破 </a:t>
            </a:r>
            <a:r>
              <a:rPr lang="en-US" altLang="zh-CN" sz="2000" dirty="0">
                <a:latin typeface="黑体" panose="02010609060101010101" pitchFamily="49" charset="-122"/>
                <a:ea typeface="黑体" panose="02010609060101010101" pitchFamily="49" charset="-122"/>
              </a:rPr>
              <a:t>22 MW</a:t>
            </a:r>
            <a:r>
              <a:rPr lang="zh-CN" altLang="en-US" sz="2000" dirty="0" smtClean="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）支撑结构</a:t>
            </a:r>
            <a:endParaRPr lang="en-US" altLang="zh-CN" sz="2000" dirty="0">
              <a:latin typeface="黑体" panose="02010609060101010101" pitchFamily="49" charset="-122"/>
              <a:ea typeface="黑体" panose="02010609060101010101" pitchFamily="49" charset="-122"/>
            </a:endParaRPr>
          </a:p>
          <a:p>
            <a:endParaRPr lang="zh-CN" altLang="en-US" sz="2000"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3"/>
          <a:stretch>
            <a:fillRect/>
          </a:stretch>
        </p:blipFill>
        <p:spPr>
          <a:xfrm>
            <a:off x="2446265" y="4057650"/>
            <a:ext cx="7246375" cy="254862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36</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459093" y="1218081"/>
            <a:ext cx="11273814" cy="4154984"/>
          </a:xfrm>
          <a:prstGeom prst="rect">
            <a:avLst/>
          </a:prstGeom>
          <a:noFill/>
        </p:spPr>
        <p:txBody>
          <a:bodyPr wrap="square">
            <a:spAutoFit/>
          </a:bodyPr>
          <a:lstStyle/>
          <a:p>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）电力传输系统</a:t>
            </a:r>
          </a:p>
          <a:p>
            <a:r>
              <a:rPr lang="zh-CN" altLang="en-US" sz="2400" dirty="0">
                <a:latin typeface="黑体" panose="02010609060101010101" pitchFamily="49" charset="-122"/>
                <a:ea typeface="黑体" panose="02010609060101010101" pitchFamily="49" charset="-122"/>
              </a:rPr>
              <a:t>海上升压站：将风机发出的 </a:t>
            </a:r>
            <a:r>
              <a:rPr lang="en-US" altLang="zh-CN" sz="2400" dirty="0">
                <a:latin typeface="黑体" panose="02010609060101010101" pitchFamily="49" charset="-122"/>
                <a:ea typeface="黑体" panose="02010609060101010101" pitchFamily="49" charset="-122"/>
              </a:rPr>
              <a:t>35kV </a:t>
            </a:r>
            <a:r>
              <a:rPr lang="zh-CN" altLang="en-US" sz="2400" dirty="0">
                <a:latin typeface="黑体" panose="02010609060101010101" pitchFamily="49" charset="-122"/>
                <a:ea typeface="黑体" panose="02010609060101010101" pitchFamily="49" charset="-122"/>
              </a:rPr>
              <a:t>电压升至 </a:t>
            </a:r>
            <a:r>
              <a:rPr lang="en-US" altLang="zh-CN" sz="2400" dirty="0">
                <a:latin typeface="黑体" panose="02010609060101010101" pitchFamily="49" charset="-122"/>
                <a:ea typeface="黑体" panose="02010609060101010101" pitchFamily="49" charset="-122"/>
              </a:rPr>
              <a:t>220kV </a:t>
            </a:r>
            <a:r>
              <a:rPr lang="zh-CN" altLang="en-US" sz="2400" dirty="0">
                <a:latin typeface="黑体" panose="02010609060101010101" pitchFamily="49" charset="-122"/>
                <a:ea typeface="黑体" panose="02010609060101010101" pitchFamily="49" charset="-122"/>
              </a:rPr>
              <a:t>或更高，以减少输电损耗。</a:t>
            </a:r>
          </a:p>
          <a:p>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海底电缆：</a:t>
            </a:r>
            <a:r>
              <a:rPr lang="zh-CN" altLang="en-US" sz="2400" dirty="0" smtClean="0">
                <a:latin typeface="黑体" panose="02010609060101010101" pitchFamily="49" charset="-122"/>
                <a:ea typeface="黑体" panose="02010609060101010101" pitchFamily="49" charset="-122"/>
              </a:rPr>
              <a:t>采用高压</a:t>
            </a:r>
            <a:r>
              <a:rPr lang="zh-CN" altLang="en-US" sz="2400" dirty="0">
                <a:latin typeface="黑体" panose="02010609060101010101" pitchFamily="49" charset="-122"/>
                <a:ea typeface="黑体" panose="02010609060101010101" pitchFamily="49" charset="-122"/>
              </a:rPr>
              <a:t>交流（</a:t>
            </a:r>
            <a:r>
              <a:rPr lang="en-US" altLang="zh-CN" sz="2400" dirty="0">
                <a:latin typeface="黑体" panose="02010609060101010101" pitchFamily="49" charset="-122"/>
                <a:ea typeface="黑体" panose="02010609060101010101" pitchFamily="49" charset="-122"/>
              </a:rPr>
              <a:t>HVAC</a:t>
            </a:r>
            <a:r>
              <a:rPr lang="zh-CN" altLang="en-US" sz="2400" dirty="0">
                <a:latin typeface="黑体" panose="02010609060101010101" pitchFamily="49" charset="-122"/>
                <a:ea typeface="黑体" panose="02010609060101010101" pitchFamily="49" charset="-122"/>
              </a:rPr>
              <a:t>） 或 高压直流（</a:t>
            </a:r>
            <a:r>
              <a:rPr lang="en-US" altLang="zh-CN" sz="2400" dirty="0">
                <a:latin typeface="黑体" panose="02010609060101010101" pitchFamily="49" charset="-122"/>
                <a:ea typeface="黑体" panose="02010609060101010101" pitchFamily="49" charset="-122"/>
              </a:rPr>
              <a:t>HVDC</a:t>
            </a:r>
            <a:r>
              <a:rPr lang="zh-CN" altLang="en-US" sz="2400" dirty="0">
                <a:latin typeface="黑体" panose="02010609060101010101" pitchFamily="49" charset="-122"/>
                <a:ea typeface="黑体" panose="02010609060101010101" pitchFamily="49" charset="-122"/>
              </a:rPr>
              <a:t>） 技术，实现远距离输电。</a:t>
            </a:r>
          </a:p>
          <a:p>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4</a:t>
            </a:r>
            <a:r>
              <a:rPr lang="zh-CN" altLang="en-US" sz="2400" dirty="0">
                <a:latin typeface="黑体" panose="02010609060101010101" pitchFamily="49" charset="-122"/>
                <a:ea typeface="黑体" panose="02010609060101010101" pitchFamily="49" charset="-122"/>
              </a:rPr>
              <a:t>）运维系统</a:t>
            </a:r>
          </a:p>
          <a:p>
            <a:r>
              <a:rPr lang="zh-CN" altLang="en-US" sz="2400" dirty="0">
                <a:latin typeface="黑体" panose="02010609060101010101" pitchFamily="49" charset="-122"/>
                <a:ea typeface="黑体" panose="02010609060101010101" pitchFamily="49" charset="-122"/>
              </a:rPr>
              <a:t>运维船（</a:t>
            </a:r>
            <a:r>
              <a:rPr lang="en-US" altLang="zh-CN" sz="2400" dirty="0">
                <a:latin typeface="黑体" panose="02010609060101010101" pitchFamily="49" charset="-122"/>
                <a:ea typeface="黑体" panose="02010609060101010101" pitchFamily="49" charset="-122"/>
              </a:rPr>
              <a:t>SOV</a:t>
            </a:r>
            <a:r>
              <a:rPr lang="zh-CN" altLang="en-US" sz="2400" dirty="0">
                <a:latin typeface="黑体" panose="02010609060101010101" pitchFamily="49" charset="-122"/>
                <a:ea typeface="黑体" panose="02010609060101010101" pitchFamily="49" charset="-122"/>
              </a:rPr>
              <a:t>）：配备动态定位系统（</a:t>
            </a:r>
            <a:r>
              <a:rPr lang="en-US" altLang="zh-CN" sz="2400" dirty="0">
                <a:latin typeface="黑体" panose="02010609060101010101" pitchFamily="49" charset="-122"/>
                <a:ea typeface="黑体" panose="02010609060101010101" pitchFamily="49" charset="-122"/>
              </a:rPr>
              <a:t>DP</a:t>
            </a:r>
            <a:r>
              <a:rPr lang="zh-CN" altLang="en-US" sz="2400" dirty="0">
                <a:latin typeface="黑体" panose="02010609060101010101" pitchFamily="49" charset="-122"/>
                <a:ea typeface="黑体" panose="02010609060101010101" pitchFamily="49" charset="-122"/>
              </a:rPr>
              <a:t>），可在恶劣海况下作业。</a:t>
            </a:r>
          </a:p>
          <a:p>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直升机巡检：快速响应故障，提高运维效率。</a:t>
            </a:r>
          </a:p>
          <a:p>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远程监控（</a:t>
            </a:r>
            <a:r>
              <a:rPr lang="en-US" altLang="zh-CN" sz="2400" dirty="0">
                <a:latin typeface="黑体" panose="02010609060101010101" pitchFamily="49" charset="-122"/>
                <a:ea typeface="黑体" panose="02010609060101010101" pitchFamily="49" charset="-122"/>
              </a:rPr>
              <a:t>SCADA</a:t>
            </a:r>
            <a:r>
              <a:rPr lang="zh-CN" altLang="en-US" sz="2400" dirty="0">
                <a:latin typeface="黑体" panose="02010609060101010101" pitchFamily="49" charset="-122"/>
                <a:ea typeface="黑体" panose="02010609060101010101" pitchFamily="49" charset="-122"/>
              </a:rPr>
              <a:t>）：实时监测风机状态，预测维护需求。</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37</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390939" y="1021194"/>
            <a:ext cx="11181995" cy="3785652"/>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2. </a:t>
            </a:r>
            <a:r>
              <a:rPr lang="zh-CN" altLang="en-US" sz="2000" dirty="0">
                <a:latin typeface="黑体" panose="02010609060101010101" pitchFamily="49" charset="-122"/>
                <a:ea typeface="黑体" panose="02010609060101010101" pitchFamily="49" charset="-122"/>
              </a:rPr>
              <a:t>海上风电的关键技术</a:t>
            </a: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）漂浮式风电（</a:t>
            </a:r>
            <a:r>
              <a:rPr lang="en-US" altLang="zh-CN" sz="2000" dirty="0">
                <a:latin typeface="黑体" panose="02010609060101010101" pitchFamily="49" charset="-122"/>
                <a:ea typeface="黑体" panose="02010609060101010101" pitchFamily="49" charset="-122"/>
              </a:rPr>
              <a:t>Floating Wind</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适用场景：水深 </a:t>
            </a:r>
            <a:r>
              <a:rPr lang="en-US" altLang="zh-CN" sz="2000" dirty="0">
                <a:latin typeface="黑体" panose="02010609060101010101" pitchFamily="49" charset="-122"/>
                <a:ea typeface="黑体" panose="02010609060101010101" pitchFamily="49" charset="-122"/>
              </a:rPr>
              <a:t>&gt;50</a:t>
            </a:r>
            <a:r>
              <a:rPr lang="zh-CN" altLang="en-US" sz="2000" dirty="0">
                <a:latin typeface="黑体" panose="02010609060101010101" pitchFamily="49" charset="-122"/>
                <a:ea typeface="黑体" panose="02010609060101010101" pitchFamily="49" charset="-122"/>
              </a:rPr>
              <a:t>米 的深远海区域（占全球海上风能资源的 </a:t>
            </a:r>
            <a:r>
              <a:rPr lang="en-US" altLang="zh-CN" sz="2000" dirty="0">
                <a:latin typeface="黑体" panose="02010609060101010101" pitchFamily="49" charset="-122"/>
                <a:ea typeface="黑体" panose="02010609060101010101" pitchFamily="49" charset="-122"/>
              </a:rPr>
              <a:t>80%</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技术类型</a:t>
            </a:r>
            <a:r>
              <a:rPr lang="zh-CN" altLang="en-US" sz="2000" dirty="0" smtClean="0">
                <a:latin typeface="黑体" panose="02010609060101010101" pitchFamily="49" charset="-122"/>
                <a:ea typeface="黑体" panose="02010609060101010101" pitchFamily="49" charset="-122"/>
              </a:rPr>
              <a:t>：半</a:t>
            </a:r>
            <a:r>
              <a:rPr lang="zh-CN" altLang="en-US" sz="2000" dirty="0">
                <a:latin typeface="黑体" panose="02010609060101010101" pitchFamily="49" charset="-122"/>
                <a:ea typeface="黑体" panose="02010609060101010101" pitchFamily="49" charset="-122"/>
              </a:rPr>
              <a:t>潜式（</a:t>
            </a:r>
            <a:r>
              <a:rPr lang="en-US" altLang="zh-CN" sz="2000" dirty="0">
                <a:latin typeface="黑体" panose="02010609060101010101" pitchFamily="49" charset="-122"/>
                <a:ea typeface="黑体" panose="02010609060101010101" pitchFamily="49" charset="-122"/>
              </a:rPr>
              <a:t>Semi-submersible</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单柱式（</a:t>
            </a:r>
            <a:r>
              <a:rPr lang="en-US" altLang="zh-CN" sz="2000" dirty="0">
                <a:latin typeface="黑体" panose="02010609060101010101" pitchFamily="49" charset="-122"/>
                <a:ea typeface="黑体" panose="02010609060101010101" pitchFamily="49" charset="-122"/>
              </a:rPr>
              <a:t>Spar</a:t>
            </a:r>
            <a:r>
              <a:rPr lang="zh-CN" altLang="en-US" sz="2000" dirty="0">
                <a:latin typeface="黑体" panose="02010609060101010101" pitchFamily="49" charset="-122"/>
                <a:ea typeface="黑体" panose="02010609060101010101" pitchFamily="49" charset="-122"/>
              </a:rPr>
              <a:t>）；张力腿式（</a:t>
            </a:r>
            <a:r>
              <a:rPr lang="en-US" altLang="zh-CN" sz="2000" dirty="0" smtClean="0">
                <a:latin typeface="黑体" panose="02010609060101010101" pitchFamily="49" charset="-122"/>
                <a:ea typeface="黑体" panose="02010609060101010101" pitchFamily="49" charset="-122"/>
              </a:rPr>
              <a:t>TLP</a:t>
            </a:r>
            <a:r>
              <a:rPr lang="zh-CN" altLang="en-US" sz="2000" dirty="0" smtClean="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a:p>
            <a:r>
              <a:rPr lang="zh-CN" altLang="en-US" sz="2000" dirty="0">
                <a:solidFill>
                  <a:srgbClr val="C00000"/>
                </a:solidFill>
                <a:latin typeface="黑体" panose="02010609060101010101" pitchFamily="49" charset="-122"/>
                <a:ea typeface="黑体" panose="02010609060101010101" pitchFamily="49" charset="-122"/>
              </a:rPr>
              <a:t>优势：</a:t>
            </a:r>
          </a:p>
          <a:p>
            <a:r>
              <a:rPr lang="zh-CN" altLang="en-US" sz="2000" dirty="0">
                <a:latin typeface="黑体" panose="02010609060101010101" pitchFamily="49" charset="-122"/>
                <a:ea typeface="黑体" panose="02010609060101010101" pitchFamily="49" charset="-122"/>
              </a:rPr>
              <a:t>海上风速比陆上高</a:t>
            </a:r>
            <a:r>
              <a:rPr lang="en-US" altLang="zh-CN" sz="2000" dirty="0">
                <a:latin typeface="黑体" panose="02010609060101010101" pitchFamily="49" charset="-122"/>
                <a:ea typeface="黑体" panose="02010609060101010101" pitchFamily="49" charset="-122"/>
              </a:rPr>
              <a:t>20%-40%</a:t>
            </a:r>
            <a:r>
              <a:rPr lang="zh-CN" altLang="en-US" sz="2000" dirty="0">
                <a:latin typeface="黑体" panose="02010609060101010101" pitchFamily="49" charset="-122"/>
                <a:ea typeface="黑体" panose="02010609060101010101" pitchFamily="49" charset="-122"/>
              </a:rPr>
              <a:t>，年发电小时数数超</a:t>
            </a:r>
            <a:r>
              <a:rPr lang="en-US" altLang="zh-CN" sz="2000" dirty="0">
                <a:latin typeface="黑体" panose="02010609060101010101" pitchFamily="49" charset="-122"/>
                <a:ea typeface="黑体" panose="02010609060101010101" pitchFamily="49" charset="-122"/>
              </a:rPr>
              <a:t>4000</a:t>
            </a:r>
            <a:r>
              <a:rPr lang="zh-CN" altLang="en-US" sz="2000" dirty="0">
                <a:latin typeface="黑体" panose="02010609060101010101" pitchFamily="49" charset="-122"/>
                <a:ea typeface="黑体" panose="02010609060101010101" pitchFamily="49" charset="-122"/>
              </a:rPr>
              <a:t>小时。</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单位千瓦占地仅为陆上风电的</a:t>
            </a:r>
            <a:r>
              <a:rPr lang="en-US" altLang="zh-CN" sz="2000" dirty="0">
                <a:latin typeface="黑体" panose="02010609060101010101" pitchFamily="49" charset="-122"/>
                <a:ea typeface="黑体" panose="02010609060101010101" pitchFamily="49" charset="-122"/>
              </a:rPr>
              <a:t>1/50,</a:t>
            </a:r>
            <a:r>
              <a:rPr lang="zh-CN" altLang="en-US" sz="2000" dirty="0">
                <a:latin typeface="黑体" panose="02010609060101010101" pitchFamily="49" charset="-122"/>
                <a:ea typeface="黑体" panose="02010609060101010101" pitchFamily="49" charset="-122"/>
              </a:rPr>
              <a:t>适合土地资源紧张地区。</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近负荷中心（沿海城市群），减少距离输电损耗。</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可开发深远海风能，减少对近海生态的影响。</a:t>
            </a:r>
          </a:p>
          <a:p>
            <a:endParaRPr lang="zh-CN" altLang="en-US" sz="2000" dirty="0">
              <a:latin typeface="黑体" panose="02010609060101010101" pitchFamily="49" charset="-122"/>
              <a:ea typeface="黑体" panose="02010609060101010101" pitchFamily="49" charset="-122"/>
            </a:endParaRPr>
          </a:p>
          <a:p>
            <a:endParaRPr lang="zh-CN" altLang="en-US" sz="2000" dirty="0">
              <a:latin typeface="黑体" panose="02010609060101010101" pitchFamily="49" charset="-122"/>
              <a:ea typeface="黑体" panose="02010609060101010101" pitchFamily="49" charset="-122"/>
            </a:endParaRPr>
          </a:p>
          <a:p>
            <a:endParaRPr lang="zh-CN" altLang="en-US" sz="2000"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923" y="2440715"/>
            <a:ext cx="3716930" cy="2493757"/>
          </a:xfrm>
          <a:prstGeom prst="rect">
            <a:avLst/>
          </a:prstGeom>
        </p:spPr>
      </p:pic>
      <p:sp>
        <p:nvSpPr>
          <p:cNvPr id="8" name="文本框 7"/>
          <p:cNvSpPr txBox="1"/>
          <p:nvPr/>
        </p:nvSpPr>
        <p:spPr>
          <a:xfrm>
            <a:off x="390939" y="3805184"/>
            <a:ext cx="8696738" cy="2862322"/>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）大容量风机（</a:t>
            </a:r>
            <a:r>
              <a:rPr lang="en-US" altLang="zh-CN" sz="2000" dirty="0">
                <a:latin typeface="黑体" panose="02010609060101010101" pitchFamily="49" charset="-122"/>
                <a:ea typeface="黑体" panose="02010609060101010101" pitchFamily="49" charset="-122"/>
              </a:rPr>
              <a:t>15MW+</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技术突破：</a:t>
            </a:r>
          </a:p>
          <a:p>
            <a:r>
              <a:rPr lang="zh-CN" altLang="en-US" sz="2000" dirty="0">
                <a:latin typeface="黑体" panose="02010609060101010101" pitchFamily="49" charset="-122"/>
                <a:ea typeface="黑体" panose="02010609060101010101" pitchFamily="49" charset="-122"/>
              </a:rPr>
              <a:t>超长碳纤维叶片（如</a:t>
            </a:r>
            <a:r>
              <a:rPr lang="en-US" altLang="zh-CN" sz="2000" dirty="0">
                <a:latin typeface="黑体" panose="02010609060101010101" pitchFamily="49" charset="-122"/>
                <a:ea typeface="黑体" panose="02010609060101010101" pitchFamily="49" charset="-122"/>
              </a:rPr>
              <a:t>LM Wind Power 115</a:t>
            </a:r>
            <a:r>
              <a:rPr lang="zh-CN" altLang="en-US" sz="2000" dirty="0">
                <a:latin typeface="黑体" panose="02010609060101010101" pitchFamily="49" charset="-122"/>
                <a:ea typeface="黑体" panose="02010609060101010101" pitchFamily="49" charset="-122"/>
              </a:rPr>
              <a:t>米叶片）。</a:t>
            </a:r>
          </a:p>
          <a:p>
            <a:r>
              <a:rPr lang="zh-CN" altLang="en-US" sz="2000" dirty="0">
                <a:latin typeface="黑体" panose="02010609060101010101" pitchFamily="49" charset="-122"/>
                <a:ea typeface="黑体" panose="02010609060101010101" pitchFamily="49" charset="-122"/>
              </a:rPr>
              <a:t>直驱永磁发电机（减少齿轮箱维护需求）。</a:t>
            </a:r>
          </a:p>
          <a:p>
            <a:r>
              <a:rPr lang="zh-CN" altLang="en-US" sz="2000" dirty="0">
                <a:latin typeface="黑体" panose="02010609060101010101" pitchFamily="49" charset="-122"/>
                <a:ea typeface="黑体" panose="02010609060101010101" pitchFamily="49" charset="-122"/>
              </a:rPr>
              <a:t>模块化设计（便于海上安装）。</a:t>
            </a:r>
          </a:p>
          <a:p>
            <a:r>
              <a:rPr lang="zh-CN" altLang="en-US" sz="2000" dirty="0" smtClean="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）数字化与智能运维</a:t>
            </a:r>
          </a:p>
          <a:p>
            <a:r>
              <a:rPr lang="zh-CN" altLang="en-US" sz="2000" dirty="0">
                <a:latin typeface="黑体" panose="02010609060101010101" pitchFamily="49" charset="-122"/>
                <a:ea typeface="黑体" panose="02010609060101010101" pitchFamily="49" charset="-122"/>
              </a:rPr>
              <a:t>数字孪生（</a:t>
            </a:r>
            <a:r>
              <a:rPr lang="en-US" altLang="zh-CN" sz="2000" dirty="0">
                <a:latin typeface="黑体" panose="02010609060101010101" pitchFamily="49" charset="-122"/>
                <a:ea typeface="黑体" panose="02010609060101010101" pitchFamily="49" charset="-122"/>
              </a:rPr>
              <a:t>Digital Twin</a:t>
            </a:r>
            <a:r>
              <a:rPr lang="zh-CN" altLang="en-US" sz="2000" dirty="0">
                <a:latin typeface="黑体" panose="02010609060101010101" pitchFamily="49" charset="-122"/>
                <a:ea typeface="黑体" panose="02010609060101010101" pitchFamily="49" charset="-122"/>
              </a:rPr>
              <a:t>）：仿真风机运行状态，优化维护策略。</a:t>
            </a:r>
          </a:p>
          <a:p>
            <a:r>
              <a:rPr lang="en-US" altLang="zh-CN" sz="2000" dirty="0">
                <a:latin typeface="黑体" panose="02010609060101010101" pitchFamily="49" charset="-122"/>
                <a:ea typeface="黑体" panose="02010609060101010101" pitchFamily="49" charset="-122"/>
              </a:rPr>
              <a:t>AI</a:t>
            </a:r>
            <a:r>
              <a:rPr lang="zh-CN" altLang="en-US" sz="2000" dirty="0">
                <a:latin typeface="黑体" panose="02010609060101010101" pitchFamily="49" charset="-122"/>
                <a:ea typeface="黑体" panose="02010609060101010101" pitchFamily="49" charset="-122"/>
              </a:rPr>
              <a:t>故障预测：通过振动、温度等数据提前预警设备故障。</a:t>
            </a:r>
          </a:p>
          <a:p>
            <a:r>
              <a:rPr lang="zh-CN" altLang="en-US" sz="2000" dirty="0">
                <a:latin typeface="黑体" panose="02010609060101010101" pitchFamily="49" charset="-122"/>
                <a:ea typeface="黑体" panose="02010609060101010101" pitchFamily="49" charset="-122"/>
              </a:rPr>
              <a:t>无人船巡检：替代人工，降低运维成本。</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38</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2508909" y="1602577"/>
            <a:ext cx="7005016" cy="2220940"/>
          </a:xfrm>
          <a:prstGeom prst="rect">
            <a:avLst/>
          </a:prstGeom>
        </p:spPr>
      </p:pic>
      <p:sp>
        <p:nvSpPr>
          <p:cNvPr id="10" name="文本框 9"/>
          <p:cNvSpPr txBox="1"/>
          <p:nvPr/>
        </p:nvSpPr>
        <p:spPr>
          <a:xfrm>
            <a:off x="555171" y="1074116"/>
            <a:ext cx="6096946" cy="461665"/>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挑战与解决方案</a:t>
            </a:r>
          </a:p>
        </p:txBody>
      </p:sp>
      <p:sp>
        <p:nvSpPr>
          <p:cNvPr id="12" name="文本框 11"/>
          <p:cNvSpPr txBox="1"/>
          <p:nvPr/>
        </p:nvSpPr>
        <p:spPr>
          <a:xfrm>
            <a:off x="548071" y="3839887"/>
            <a:ext cx="11178682" cy="2585323"/>
          </a:xfrm>
          <a:prstGeom prst="rect">
            <a:avLst/>
          </a:prstGeom>
          <a:noFill/>
        </p:spPr>
        <p:txBody>
          <a:bodyPr wrap="square">
            <a:spAutoFit/>
          </a:bodyPr>
          <a:lstStyle/>
          <a:p>
            <a:r>
              <a:rPr lang="en-US" altLang="zh-CN" dirty="0">
                <a:latin typeface="黑体" panose="02010609060101010101" pitchFamily="49" charset="-122"/>
                <a:ea typeface="黑体" panose="02010609060101010101" pitchFamily="49" charset="-122"/>
              </a:rPr>
              <a:t>4. </a:t>
            </a:r>
            <a:r>
              <a:rPr lang="zh-CN" altLang="en-US" dirty="0">
                <a:latin typeface="黑体" panose="02010609060101010101" pitchFamily="49" charset="-122"/>
                <a:ea typeface="黑体" panose="02010609060101010101" pitchFamily="49" charset="-122"/>
              </a:rPr>
              <a:t>未来发展趋势</a:t>
            </a:r>
          </a:p>
          <a:p>
            <a:r>
              <a:rPr lang="zh-CN" altLang="en-US" dirty="0">
                <a:latin typeface="黑体" panose="02010609060101010101" pitchFamily="49" charset="-122"/>
                <a:ea typeface="黑体" panose="02010609060101010101" pitchFamily="49" charset="-122"/>
              </a:rPr>
              <a:t>✅ 漂浮式风电商业化（</a:t>
            </a:r>
            <a:r>
              <a:rPr lang="en-US" altLang="zh-CN" dirty="0">
                <a:latin typeface="黑体" panose="02010609060101010101" pitchFamily="49" charset="-122"/>
                <a:ea typeface="黑体" panose="02010609060101010101" pitchFamily="49" charset="-122"/>
              </a:rPr>
              <a:t>2030</a:t>
            </a:r>
            <a:r>
              <a:rPr lang="zh-CN" altLang="en-US" dirty="0">
                <a:latin typeface="黑体" panose="02010609060101010101" pitchFamily="49" charset="-122"/>
                <a:ea typeface="黑体" panose="02010609060101010101" pitchFamily="49" charset="-122"/>
              </a:rPr>
              <a:t>年前大规模应用）</a:t>
            </a:r>
          </a:p>
          <a:p>
            <a:r>
              <a:rPr lang="zh-CN" altLang="en-US"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20MW+</a:t>
            </a:r>
            <a:r>
              <a:rPr lang="zh-CN" altLang="en-US" dirty="0">
                <a:latin typeface="黑体" panose="02010609060101010101" pitchFamily="49" charset="-122"/>
                <a:ea typeface="黑体" panose="02010609060101010101" pitchFamily="49" charset="-122"/>
              </a:rPr>
              <a:t>超大型风机研发</a:t>
            </a:r>
          </a:p>
          <a:p>
            <a:r>
              <a:rPr lang="zh-CN" altLang="en-US" dirty="0">
                <a:latin typeface="黑体" panose="02010609060101010101" pitchFamily="49" charset="-122"/>
                <a:ea typeface="黑体" panose="02010609060101010101" pitchFamily="49" charset="-122"/>
              </a:rPr>
              <a:t>✅ 绿氢耦合（</a:t>
            </a:r>
            <a:r>
              <a:rPr lang="zh-CN" altLang="en-US" dirty="0">
                <a:solidFill>
                  <a:srgbClr val="FF0000"/>
                </a:solidFill>
                <a:latin typeface="黑体" panose="02010609060101010101" pitchFamily="49" charset="-122"/>
                <a:ea typeface="黑体" panose="02010609060101010101" pitchFamily="49" charset="-122"/>
              </a:rPr>
              <a:t>海上风电制氢</a:t>
            </a:r>
            <a:r>
              <a:rPr lang="zh-CN" altLang="en-US" dirty="0">
                <a:latin typeface="黑体" panose="02010609060101010101" pitchFamily="49" charset="-122"/>
                <a:ea typeface="黑体" panose="02010609060101010101" pitchFamily="49" charset="-122"/>
              </a:rPr>
              <a:t>）</a:t>
            </a:r>
          </a:p>
          <a:p>
            <a:r>
              <a:rPr lang="zh-CN" altLang="en-US" dirty="0">
                <a:latin typeface="黑体" panose="02010609060101010101" pitchFamily="49" charset="-122"/>
                <a:ea typeface="黑体" panose="02010609060101010101" pitchFamily="49" charset="-122"/>
              </a:rPr>
              <a:t>✅ 智能运维（</a:t>
            </a:r>
            <a:r>
              <a:rPr lang="en-US" altLang="zh-CN" dirty="0">
                <a:latin typeface="黑体" panose="02010609060101010101" pitchFamily="49" charset="-122"/>
                <a:ea typeface="黑体" panose="02010609060101010101" pitchFamily="49" charset="-122"/>
              </a:rPr>
              <a:t>AI + </a:t>
            </a:r>
            <a:r>
              <a:rPr lang="zh-CN" altLang="en-US" dirty="0">
                <a:latin typeface="黑体" panose="02010609060101010101" pitchFamily="49" charset="-122"/>
                <a:ea typeface="黑体" panose="02010609060101010101" pitchFamily="49" charset="-122"/>
              </a:rPr>
              <a:t>机器人）</a:t>
            </a:r>
          </a:p>
          <a:p>
            <a:r>
              <a:rPr lang="zh-CN" altLang="en-US" dirty="0">
                <a:latin typeface="黑体" panose="02010609060101010101" pitchFamily="49" charset="-122"/>
                <a:ea typeface="黑体" panose="02010609060101010101" pitchFamily="49" charset="-122"/>
              </a:rPr>
              <a:t>✅ 多能互补（海上风电</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波浪能</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养殖的“立体用海”模式）</a:t>
            </a:r>
          </a:p>
          <a:p>
            <a:r>
              <a:rPr lang="zh-CN" altLang="en-US" dirty="0" smtClean="0">
                <a:latin typeface="黑体" panose="02010609060101010101" pitchFamily="49" charset="-122"/>
                <a:ea typeface="黑体" panose="02010609060101010101" pitchFamily="49" charset="-122"/>
              </a:rPr>
              <a:t>    海上</a:t>
            </a:r>
            <a:r>
              <a:rPr lang="zh-CN" altLang="en-US" dirty="0">
                <a:latin typeface="黑体" panose="02010609060101010101" pitchFamily="49" charset="-122"/>
                <a:ea typeface="黑体" panose="02010609060101010101" pitchFamily="49" charset="-122"/>
              </a:rPr>
              <a:t>风电凭借资源丰富、发电效率高等优势，正在成为全球能源转型的重要支柱。未来，随着漂浮式技术、大容量机组、智能运维等突破，海上风电成本将进一步下降，助力实现碳中和目标。中国、欧洲（英国、德国、丹麦）和美国是当前海上风电发展的主要推动者。</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39</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475658" y="1153803"/>
            <a:ext cx="11224118" cy="1015663"/>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四、风电智慧运维</a:t>
            </a:r>
            <a:r>
              <a:rPr lang="zh-CN" altLang="en-US" dirty="0">
                <a:latin typeface="黑体" panose="02010609060101010101" pitchFamily="49" charset="-122"/>
                <a:ea typeface="黑体" panose="02010609060101010101" pitchFamily="49" charset="-122"/>
              </a:rPr>
              <a:t>是通过</a:t>
            </a:r>
            <a:r>
              <a:rPr lang="zh-CN" altLang="en-US" b="1" dirty="0">
                <a:solidFill>
                  <a:srgbClr val="C00000"/>
                </a:solidFill>
                <a:latin typeface="黑体" panose="02010609060101010101" pitchFamily="49" charset="-122"/>
                <a:ea typeface="黑体" panose="02010609060101010101" pitchFamily="49" charset="-122"/>
              </a:rPr>
              <a:t>数字化、智能化</a:t>
            </a:r>
            <a:r>
              <a:rPr lang="zh-CN" altLang="en-US" dirty="0">
                <a:latin typeface="黑体" panose="02010609060101010101" pitchFamily="49" charset="-122"/>
                <a:ea typeface="黑体" panose="02010609060101010101" pitchFamily="49" charset="-122"/>
              </a:rPr>
              <a:t>技术提升风电场运行效率、降低维护成本的管理模式，涵盖</a:t>
            </a:r>
            <a:r>
              <a:rPr lang="zh-CN" altLang="en-US" b="1" dirty="0">
                <a:solidFill>
                  <a:srgbClr val="C00000"/>
                </a:solidFill>
                <a:latin typeface="黑体" panose="02010609060101010101" pitchFamily="49" charset="-122"/>
                <a:ea typeface="黑体" panose="02010609060101010101" pitchFamily="49" charset="-122"/>
              </a:rPr>
              <a:t>状态监测、故障预测、自动化巡检、远程调控</a:t>
            </a:r>
            <a:r>
              <a:rPr lang="zh-CN" altLang="en-US" dirty="0">
                <a:latin typeface="黑体" panose="02010609060101010101" pitchFamily="49" charset="-122"/>
                <a:ea typeface="黑体" panose="02010609060101010101" pitchFamily="49" charset="-122"/>
              </a:rPr>
              <a:t>等核心环节。随着风电装机规模扩大（尤其是海上风电），传统人工运维模式已难以满足需求，智慧运维成为行业必然趋势。</a:t>
            </a:r>
            <a:endParaRPr lang="zh-CN" altLang="en-US" sz="2400" dirty="0">
              <a:latin typeface="黑体" panose="02010609060101010101" pitchFamily="49" charset="-122"/>
              <a:ea typeface="黑体" panose="02010609060101010101" pitchFamily="49" charset="-122"/>
            </a:endParaRPr>
          </a:p>
        </p:txBody>
      </p:sp>
      <p:sp>
        <p:nvSpPr>
          <p:cNvPr id="11" name="文本框 10"/>
          <p:cNvSpPr txBox="1"/>
          <p:nvPr/>
        </p:nvSpPr>
        <p:spPr>
          <a:xfrm>
            <a:off x="544759" y="2213008"/>
            <a:ext cx="11171583" cy="3477875"/>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1. </a:t>
            </a:r>
            <a:r>
              <a:rPr lang="zh-CN" altLang="en-US" sz="2000" dirty="0">
                <a:latin typeface="黑体" panose="02010609060101010101" pitchFamily="49" charset="-122"/>
                <a:ea typeface="黑体" panose="02010609060101010101" pitchFamily="49" charset="-122"/>
              </a:rPr>
              <a:t>智慧运维的核心技术</a:t>
            </a: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）实时监测与数据采集</a:t>
            </a:r>
          </a:p>
          <a:p>
            <a:r>
              <a:rPr lang="en-US" altLang="zh-CN" sz="2000" dirty="0">
                <a:latin typeface="黑体" panose="02010609060101010101" pitchFamily="49" charset="-122"/>
                <a:ea typeface="黑体" panose="02010609060101010101" pitchFamily="49" charset="-122"/>
              </a:rPr>
              <a:t>SCADA</a:t>
            </a:r>
            <a:r>
              <a:rPr lang="zh-CN" altLang="en-US" sz="2000" dirty="0">
                <a:latin typeface="黑体" panose="02010609060101010101" pitchFamily="49" charset="-122"/>
                <a:ea typeface="黑体" panose="02010609060101010101" pitchFamily="49" charset="-122"/>
              </a:rPr>
              <a:t>系统（数据采集与监控）：实时记录风机运行参数（风速、功率、振动、温度等）。</a:t>
            </a:r>
          </a:p>
          <a:p>
            <a:r>
              <a:rPr lang="en-US" altLang="zh-CN" sz="2000" dirty="0">
                <a:latin typeface="黑体" panose="02010609060101010101" pitchFamily="49" charset="-122"/>
                <a:ea typeface="黑体" panose="02010609060101010101" pitchFamily="49" charset="-122"/>
              </a:rPr>
              <a:t>CMS</a:t>
            </a:r>
            <a:r>
              <a:rPr lang="zh-CN" altLang="en-US" sz="2000" dirty="0">
                <a:latin typeface="黑体" panose="02010609060101010101" pitchFamily="49" charset="-122"/>
                <a:ea typeface="黑体" panose="02010609060101010101" pitchFamily="49" charset="-122"/>
              </a:rPr>
              <a:t>系统（状态监测）：通过振动传感器、声学监测等捕捉齿轮箱、轴承等关键部件的异常信号。</a:t>
            </a:r>
          </a:p>
          <a:p>
            <a:r>
              <a:rPr lang="zh-CN" altLang="en-US" sz="2000" dirty="0">
                <a:latin typeface="黑体" panose="02010609060101010101" pitchFamily="49" charset="-122"/>
                <a:ea typeface="黑体" panose="02010609060101010101" pitchFamily="49" charset="-122"/>
              </a:rPr>
              <a:t>气象数据融合：结合风速、风向、波浪（海上）预测发电量和设备负荷</a:t>
            </a:r>
            <a:r>
              <a:rPr lang="zh-CN" altLang="en-US" sz="2000" dirty="0" smtClean="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）大数据分析与</a:t>
            </a:r>
            <a:r>
              <a:rPr lang="en-US" altLang="zh-CN" sz="2000" dirty="0">
                <a:latin typeface="黑体" panose="02010609060101010101" pitchFamily="49" charset="-122"/>
                <a:ea typeface="黑体" panose="02010609060101010101" pitchFamily="49" charset="-122"/>
              </a:rPr>
              <a:t>AI</a:t>
            </a:r>
            <a:r>
              <a:rPr lang="zh-CN" altLang="en-US" sz="2000" dirty="0">
                <a:latin typeface="黑体" panose="02010609060101010101" pitchFamily="49" charset="-122"/>
                <a:ea typeface="黑体" panose="02010609060101010101" pitchFamily="49" charset="-122"/>
              </a:rPr>
              <a:t>预测</a:t>
            </a:r>
          </a:p>
          <a:p>
            <a:r>
              <a:rPr lang="zh-CN" altLang="en-US" sz="2000" dirty="0">
                <a:latin typeface="黑体" panose="02010609060101010101" pitchFamily="49" charset="-122"/>
                <a:ea typeface="黑体" panose="02010609060101010101" pitchFamily="49" charset="-122"/>
              </a:rPr>
              <a:t>故障预警：利用机器学习（如</a:t>
            </a:r>
            <a:r>
              <a:rPr lang="en-US" altLang="zh-CN" sz="2000" dirty="0">
                <a:latin typeface="黑体" panose="02010609060101010101" pitchFamily="49" charset="-122"/>
                <a:ea typeface="黑体" panose="02010609060101010101" pitchFamily="49" charset="-122"/>
              </a:rPr>
              <a:t>LSTM</a:t>
            </a:r>
            <a:r>
              <a:rPr lang="zh-CN" altLang="en-US" sz="2000" dirty="0">
                <a:latin typeface="黑体" panose="02010609060101010101" pitchFamily="49" charset="-122"/>
                <a:ea typeface="黑体" panose="02010609060101010101" pitchFamily="49" charset="-122"/>
              </a:rPr>
              <a:t>、随机森林）分析历史数据，预测部件失效（如轴承磨损、叶片裂纹）。</a:t>
            </a:r>
          </a:p>
          <a:p>
            <a:r>
              <a:rPr lang="zh-CN" altLang="en-US" sz="2000" dirty="0">
                <a:latin typeface="黑体" panose="02010609060101010101" pitchFamily="49" charset="-122"/>
                <a:ea typeface="黑体" panose="02010609060101010101" pitchFamily="49" charset="-122"/>
              </a:rPr>
              <a:t>性能优化：通过数据建模调整变桨角度、偏航策略，提升发电效率</a:t>
            </a:r>
            <a:r>
              <a:rPr lang="en-US" altLang="zh-CN" sz="2000" dirty="0">
                <a:latin typeface="黑体" panose="02010609060101010101" pitchFamily="49" charset="-122"/>
                <a:ea typeface="黑体" panose="02010609060101010101" pitchFamily="49" charset="-122"/>
              </a:rPr>
              <a:t>3%-5%</a:t>
            </a:r>
            <a:r>
              <a:rPr lang="zh-CN" altLang="en-US" sz="2000" dirty="0" smtClean="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）自动化巡检</a:t>
            </a:r>
            <a:endParaRPr lang="en-US" altLang="zh-CN" sz="2000" dirty="0">
              <a:latin typeface="黑体" panose="02010609060101010101" pitchFamily="49" charset="-122"/>
              <a:ea typeface="黑体" panose="02010609060101010101" pitchFamily="49" charset="-122"/>
            </a:endParaRPr>
          </a:p>
          <a:p>
            <a:endParaRPr lang="zh-CN" altLang="en-US" sz="2000" dirty="0">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3"/>
          <a:stretch>
            <a:fillRect/>
          </a:stretch>
        </p:blipFill>
        <p:spPr>
          <a:xfrm>
            <a:off x="2445833" y="5386235"/>
            <a:ext cx="7024688" cy="137636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4</a:t>
            </a:fld>
            <a:endParaRPr lang="zh-CN" altLang="en-US" dirty="0">
              <a:solidFill>
                <a:prstClr val="black"/>
              </a:solidFill>
            </a:endParaRPr>
          </a:p>
        </p:txBody>
      </p:sp>
      <p:sp>
        <p:nvSpPr>
          <p:cNvPr id="40" name="TextBox 32"/>
          <p:cNvSpPr txBox="1"/>
          <p:nvPr/>
        </p:nvSpPr>
        <p:spPr>
          <a:xfrm>
            <a:off x="297180" y="-24130"/>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双碳目标</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TextBox 20"/>
          <p:cNvSpPr txBox="1"/>
          <p:nvPr/>
        </p:nvSpPr>
        <p:spPr>
          <a:xfrm>
            <a:off x="1221498" y="3021255"/>
            <a:ext cx="765990" cy="472440"/>
          </a:xfrm>
          <a:prstGeom prst="rect">
            <a:avLst/>
          </a:prstGeom>
        </p:spPr>
        <p:txBody>
          <a:bodyPr vert="horz" wrap="square" lIns="91440" tIns="45720" rIns="91440" bIns="4572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375"/>
              </a:spcBef>
            </a:pPr>
            <a:r>
              <a:rPr lang="en-US" sz="2325"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2</a:t>
            </a:r>
          </a:p>
        </p:txBody>
      </p:sp>
      <p:sp>
        <p:nvSpPr>
          <p:cNvPr id="71" name="TextBox 21"/>
          <p:cNvSpPr txBox="1"/>
          <p:nvPr/>
        </p:nvSpPr>
        <p:spPr>
          <a:xfrm>
            <a:off x="1221498" y="1241124"/>
            <a:ext cx="765990" cy="472440"/>
          </a:xfrm>
          <a:prstGeom prst="rect">
            <a:avLst/>
          </a:prstGeom>
        </p:spPr>
        <p:txBody>
          <a:bodyPr vert="horz" wrap="square" lIns="91440" tIns="45720" rIns="91440" bIns="4572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375"/>
              </a:spcBef>
            </a:pPr>
            <a:endParaRPr lang="en-US" sz="2325"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34" y="1973782"/>
            <a:ext cx="3719513" cy="431006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662" y="1434206"/>
            <a:ext cx="5257134" cy="49904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40</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460040" y="1190177"/>
            <a:ext cx="8787610" cy="1631216"/>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4</a:t>
            </a:r>
            <a:r>
              <a:rPr lang="zh-CN" altLang="en-US" sz="2000" dirty="0">
                <a:latin typeface="黑体" panose="02010609060101010101" pitchFamily="49" charset="-122"/>
                <a:ea typeface="黑体" panose="02010609060101010101" pitchFamily="49" charset="-122"/>
              </a:rPr>
              <a:t>）数字孪生（</a:t>
            </a:r>
            <a:r>
              <a:rPr lang="en-US" altLang="zh-CN" sz="2000" dirty="0">
                <a:latin typeface="黑体" panose="02010609060101010101" pitchFamily="49" charset="-122"/>
                <a:ea typeface="黑体" panose="02010609060101010101" pitchFamily="49" charset="-122"/>
              </a:rPr>
              <a:t>Digital Twin</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构建风机虚拟模型，实时同步物理风机的运行状态，用于：</a:t>
            </a:r>
          </a:p>
          <a:p>
            <a:r>
              <a:rPr lang="zh-CN" altLang="en-US" sz="2000" dirty="0">
                <a:latin typeface="黑体" panose="02010609060101010101" pitchFamily="49" charset="-122"/>
                <a:ea typeface="黑体" panose="02010609060101010101" pitchFamily="49" charset="-122"/>
              </a:rPr>
              <a:t>模拟极端工况下的设备响应。</a:t>
            </a:r>
          </a:p>
          <a:p>
            <a:r>
              <a:rPr lang="zh-CN" altLang="en-US" sz="2000" dirty="0">
                <a:latin typeface="黑体" panose="02010609060101010101" pitchFamily="49" charset="-122"/>
                <a:ea typeface="黑体" panose="02010609060101010101" pitchFamily="49" charset="-122"/>
              </a:rPr>
              <a:t>优化维护计划（如预测性维修）。</a:t>
            </a:r>
            <a:endParaRPr lang="en-US" altLang="zh-CN" sz="2000" dirty="0">
              <a:latin typeface="黑体" panose="02010609060101010101" pitchFamily="49" charset="-122"/>
              <a:ea typeface="黑体" panose="02010609060101010101" pitchFamily="49" charset="-122"/>
            </a:endParaRPr>
          </a:p>
          <a:p>
            <a:endParaRPr lang="zh-CN" altLang="en-US" sz="2000" dirty="0">
              <a:latin typeface="黑体" panose="02010609060101010101" pitchFamily="49" charset="-122"/>
              <a:ea typeface="黑体" panose="02010609060101010101" pitchFamily="49" charset="-122"/>
            </a:endParaRPr>
          </a:p>
        </p:txBody>
      </p:sp>
      <p:graphicFrame>
        <p:nvGraphicFramePr>
          <p:cNvPr id="16" name="对象 15"/>
          <p:cNvGraphicFramePr>
            <a:graphicFrameLocks noChangeAspect="1"/>
          </p:cNvGraphicFramePr>
          <p:nvPr/>
        </p:nvGraphicFramePr>
        <p:xfrm>
          <a:off x="1044504" y="2876776"/>
          <a:ext cx="9036614" cy="1804547"/>
        </p:xfrm>
        <a:graphic>
          <a:graphicData uri="http://schemas.openxmlformats.org/presentationml/2006/ole">
            <mc:AlternateContent xmlns:mc="http://schemas.openxmlformats.org/markup-compatibility/2006">
              <mc:Choice xmlns:v="urn:schemas-microsoft-com:vml" Requires="v">
                <p:oleObj spid="_x0000_s1078" name="Worksheet" r:id="rId4" imgW="4923155" imgH="986155" progId="Excel.Sheet.12">
                  <p:embed/>
                </p:oleObj>
              </mc:Choice>
              <mc:Fallback>
                <p:oleObj name="Worksheet" r:id="rId4" imgW="4923155" imgH="986155" progId="Excel.Sheet.12">
                  <p:embed/>
                  <p:pic>
                    <p:nvPicPr>
                      <p:cNvPr id="0" name="对象 15"/>
                      <p:cNvPicPr/>
                      <p:nvPr/>
                    </p:nvPicPr>
                    <p:blipFill>
                      <a:blip r:embed="rId5"/>
                      <a:stretch>
                        <a:fillRect/>
                      </a:stretch>
                    </p:blipFill>
                    <p:spPr>
                      <a:xfrm>
                        <a:off x="1044504" y="2876776"/>
                        <a:ext cx="9036614" cy="1804547"/>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41</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460039" y="1146695"/>
            <a:ext cx="11165903" cy="2677656"/>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2. </a:t>
            </a:r>
            <a:r>
              <a:rPr lang="zh-CN" altLang="en-US" sz="2400" dirty="0">
                <a:latin typeface="黑体" panose="02010609060101010101" pitchFamily="49" charset="-122"/>
                <a:ea typeface="黑体" panose="02010609060101010101" pitchFamily="49" charset="-122"/>
              </a:rPr>
              <a:t>智慧运维的典型应用场景</a:t>
            </a:r>
          </a:p>
          <a:p>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）陆上风电</a:t>
            </a:r>
          </a:p>
          <a:p>
            <a:r>
              <a:rPr lang="zh-CN" altLang="en-US" sz="2400" dirty="0">
                <a:latin typeface="黑体" panose="02010609060101010101" pitchFamily="49" charset="-122"/>
                <a:ea typeface="黑体" panose="02010609060101010101" pitchFamily="49" charset="-122"/>
              </a:rPr>
              <a:t>低风速风机优化：通过</a:t>
            </a:r>
            <a:r>
              <a:rPr lang="en-US" altLang="zh-CN" sz="2400" dirty="0">
                <a:latin typeface="黑体" panose="02010609060101010101" pitchFamily="49" charset="-122"/>
                <a:ea typeface="黑体" panose="02010609060101010101" pitchFamily="49" charset="-122"/>
              </a:rPr>
              <a:t>AI</a:t>
            </a:r>
            <a:r>
              <a:rPr lang="zh-CN" altLang="en-US" sz="2400" dirty="0">
                <a:latin typeface="黑体" panose="02010609060101010101" pitchFamily="49" charset="-122"/>
                <a:ea typeface="黑体" panose="02010609060101010101" pitchFamily="49" charset="-122"/>
              </a:rPr>
              <a:t>调整控制策略，提升低风速区发电量。</a:t>
            </a:r>
          </a:p>
          <a:p>
            <a:r>
              <a:rPr lang="zh-CN" altLang="en-US" sz="2400" dirty="0">
                <a:latin typeface="黑体" panose="02010609060101010101" pitchFamily="49" charset="-122"/>
                <a:ea typeface="黑体" panose="02010609060101010101" pitchFamily="49" charset="-122"/>
              </a:rPr>
              <a:t>老旧机组改造：加装传感器实现智能化升级（如</a:t>
            </a:r>
            <a:r>
              <a:rPr lang="en-US" altLang="zh-CN" sz="2400" dirty="0">
                <a:latin typeface="黑体" panose="02010609060101010101" pitchFamily="49" charset="-122"/>
                <a:ea typeface="黑体" panose="02010609060101010101" pitchFamily="49" charset="-122"/>
              </a:rPr>
              <a:t>Repowering</a:t>
            </a:r>
            <a:r>
              <a:rPr lang="zh-CN" altLang="en-US" sz="2400" dirty="0">
                <a:latin typeface="黑体" panose="02010609060101010101" pitchFamily="49" charset="-122"/>
                <a:ea typeface="黑体" panose="02010609060101010101" pitchFamily="49" charset="-122"/>
              </a:rPr>
              <a:t>项目）。</a:t>
            </a:r>
          </a:p>
          <a:p>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）海上风电</a:t>
            </a:r>
          </a:p>
          <a:p>
            <a:r>
              <a:rPr lang="zh-CN" altLang="en-US" sz="2400" dirty="0">
                <a:latin typeface="黑体" panose="02010609060101010101" pitchFamily="49" charset="-122"/>
                <a:ea typeface="黑体" panose="02010609060101010101" pitchFamily="49" charset="-122"/>
              </a:rPr>
              <a:t>远程诊断：因海上可达性差，依赖卫星通信</a:t>
            </a:r>
            <a:r>
              <a:rPr lang="en-US" altLang="zh-CN" sz="2400" dirty="0">
                <a:latin typeface="黑体" panose="02010609060101010101" pitchFamily="49" charset="-122"/>
                <a:ea typeface="黑体" panose="02010609060101010101" pitchFamily="49" charset="-122"/>
              </a:rPr>
              <a:t>+AI</a:t>
            </a:r>
            <a:r>
              <a:rPr lang="zh-CN" altLang="en-US" sz="2400" dirty="0">
                <a:latin typeface="黑体" panose="02010609060101010101" pitchFamily="49" charset="-122"/>
                <a:ea typeface="黑体" panose="02010609060101010101" pitchFamily="49" charset="-122"/>
              </a:rPr>
              <a:t>实现故障远程研判。</a:t>
            </a:r>
          </a:p>
          <a:p>
            <a:r>
              <a:rPr lang="zh-CN" altLang="en-US" sz="2400" dirty="0">
                <a:latin typeface="黑体" panose="02010609060101010101" pitchFamily="49" charset="-122"/>
                <a:ea typeface="黑体" panose="02010609060101010101" pitchFamily="49" charset="-122"/>
              </a:rPr>
              <a:t>波浪预测运维：结合海洋气象数据，规划最佳运维窗口期。</a:t>
            </a:r>
          </a:p>
        </p:txBody>
      </p:sp>
      <p:sp>
        <p:nvSpPr>
          <p:cNvPr id="4" name="文本框 3"/>
          <p:cNvSpPr txBox="1"/>
          <p:nvPr/>
        </p:nvSpPr>
        <p:spPr>
          <a:xfrm>
            <a:off x="460040" y="3741814"/>
            <a:ext cx="6096946" cy="461665"/>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3. </a:t>
            </a:r>
            <a:r>
              <a:rPr lang="zh-CN" altLang="en-US" sz="2400" dirty="0">
                <a:latin typeface="黑体" panose="02010609060101010101" pitchFamily="49" charset="-122"/>
                <a:ea typeface="黑体" panose="02010609060101010101" pitchFamily="49" charset="-122"/>
              </a:rPr>
              <a:t>智慧运维的效益</a:t>
            </a:r>
          </a:p>
        </p:txBody>
      </p:sp>
      <p:pic>
        <p:nvPicPr>
          <p:cNvPr id="5" name="图片 4"/>
          <p:cNvPicPr>
            <a:picLocks noChangeAspect="1"/>
          </p:cNvPicPr>
          <p:nvPr/>
        </p:nvPicPr>
        <p:blipFill>
          <a:blip r:embed="rId3"/>
          <a:stretch>
            <a:fillRect/>
          </a:stretch>
        </p:blipFill>
        <p:spPr>
          <a:xfrm>
            <a:off x="1784343" y="4234676"/>
            <a:ext cx="7407282" cy="208501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42</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346450" y="1166842"/>
            <a:ext cx="11376044" cy="3416320"/>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4. </a:t>
            </a:r>
            <a:r>
              <a:rPr lang="zh-CN" altLang="en-US" sz="2400" dirty="0">
                <a:latin typeface="黑体" panose="02010609060101010101" pitchFamily="49" charset="-122"/>
                <a:ea typeface="黑体" panose="02010609060101010101" pitchFamily="49" charset="-122"/>
              </a:rPr>
              <a:t>未来趋势</a:t>
            </a:r>
          </a:p>
          <a:p>
            <a:r>
              <a:rPr lang="zh-CN" altLang="en-US" sz="2400" dirty="0">
                <a:latin typeface="黑体" panose="02010609060101010101" pitchFamily="49" charset="-122"/>
                <a:ea typeface="黑体" panose="02010609060101010101" pitchFamily="49" charset="-122"/>
              </a:rPr>
              <a:t>✅ 全自主运维机器人：替代</a:t>
            </a:r>
            <a:r>
              <a:rPr lang="en-US" altLang="zh-CN" sz="2400" dirty="0">
                <a:latin typeface="黑体" panose="02010609060101010101" pitchFamily="49" charset="-122"/>
                <a:ea typeface="黑体" panose="02010609060101010101" pitchFamily="49" charset="-122"/>
              </a:rPr>
              <a:t>90%</a:t>
            </a:r>
            <a:r>
              <a:rPr lang="zh-CN" altLang="en-US" sz="2400" dirty="0">
                <a:latin typeface="黑体" panose="02010609060101010101" pitchFamily="49" charset="-122"/>
                <a:ea typeface="黑体" panose="02010609060101010101" pitchFamily="49" charset="-122"/>
              </a:rPr>
              <a:t>以上人工巡检（如</a:t>
            </a:r>
            <a:r>
              <a:rPr lang="en-US" altLang="zh-CN" sz="2400" dirty="0">
                <a:latin typeface="黑体" panose="02010609060101010101" pitchFamily="49" charset="-122"/>
                <a:ea typeface="黑体" panose="02010609060101010101" pitchFamily="49" charset="-122"/>
              </a:rPr>
              <a:t>GE</a:t>
            </a:r>
            <a:r>
              <a:rPr lang="zh-CN" altLang="en-US" sz="2400" dirty="0">
                <a:latin typeface="黑体" panose="02010609060101010101" pitchFamily="49" charset="-122"/>
                <a:ea typeface="黑体" panose="02010609060101010101" pitchFamily="49" charset="-122"/>
              </a:rPr>
              <a:t>的无人机自动充电站）。</a:t>
            </a:r>
          </a:p>
          <a:p>
            <a:r>
              <a:rPr lang="zh-CN" altLang="en-US" sz="2400" dirty="0">
                <a:latin typeface="黑体" panose="02010609060101010101" pitchFamily="49" charset="-122"/>
                <a:ea typeface="黑体" panose="02010609060101010101" pitchFamily="49" charset="-122"/>
              </a:rPr>
              <a:t>✅ 区块链</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运维：实现备件供应链透明化管理。</a:t>
            </a:r>
          </a:p>
          <a:p>
            <a:r>
              <a:rPr lang="zh-CN" altLang="en-US" sz="2400" dirty="0">
                <a:latin typeface="黑体" panose="02010609060101010101" pitchFamily="49" charset="-122"/>
                <a:ea typeface="黑体" panose="02010609060101010101" pitchFamily="49" charset="-122"/>
              </a:rPr>
              <a:t>✅ </a:t>
            </a:r>
            <a:r>
              <a:rPr lang="en-US" altLang="zh-CN" sz="2400" dirty="0">
                <a:latin typeface="黑体" panose="02010609060101010101" pitchFamily="49" charset="-122"/>
                <a:ea typeface="黑体" panose="02010609060101010101" pitchFamily="49" charset="-122"/>
              </a:rPr>
              <a:t>AI</a:t>
            </a:r>
            <a:r>
              <a:rPr lang="zh-CN" altLang="en-US" sz="2400" dirty="0">
                <a:latin typeface="黑体" panose="02010609060101010101" pitchFamily="49" charset="-122"/>
                <a:ea typeface="黑体" panose="02010609060101010101" pitchFamily="49" charset="-122"/>
              </a:rPr>
              <a:t>语音助手：工程师通过</a:t>
            </a:r>
            <a:r>
              <a:rPr lang="en-US" altLang="zh-CN" sz="2400" dirty="0">
                <a:latin typeface="黑体" panose="02010609060101010101" pitchFamily="49" charset="-122"/>
                <a:ea typeface="黑体" panose="02010609060101010101" pitchFamily="49" charset="-122"/>
              </a:rPr>
              <a:t>AR</a:t>
            </a:r>
            <a:r>
              <a:rPr lang="zh-CN" altLang="en-US" sz="2400" dirty="0">
                <a:latin typeface="黑体" panose="02010609060101010101" pitchFamily="49" charset="-122"/>
                <a:ea typeface="黑体" panose="02010609060101010101" pitchFamily="49" charset="-122"/>
              </a:rPr>
              <a:t>眼镜</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语音指令获取实时维修指导。</a:t>
            </a:r>
          </a:p>
          <a:p>
            <a:r>
              <a:rPr lang="zh-CN" altLang="en-US" sz="2400" dirty="0">
                <a:latin typeface="黑体" panose="02010609060101010101" pitchFamily="49" charset="-122"/>
                <a:ea typeface="黑体" panose="02010609060101010101" pitchFamily="49" charset="-122"/>
              </a:rPr>
              <a:t>✅ 风光储协同运维：统一管理风电、光伏、储能系统。</a:t>
            </a:r>
          </a:p>
          <a:p>
            <a:endParaRPr lang="zh-CN" altLang="en-US" sz="2400" dirty="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风电智慧运维通过“数据驱动</a:t>
            </a:r>
            <a:r>
              <a:rPr lang="en-US" altLang="zh-CN" sz="2400" dirty="0">
                <a:latin typeface="黑体" panose="02010609060101010101" pitchFamily="49" charset="-122"/>
                <a:ea typeface="黑体" panose="02010609060101010101" pitchFamily="49" charset="-122"/>
              </a:rPr>
              <a:t>+AI</a:t>
            </a:r>
            <a:r>
              <a:rPr lang="zh-CN" altLang="en-US" sz="2400" dirty="0">
                <a:latin typeface="黑体" panose="02010609060101010101" pitchFamily="49" charset="-122"/>
                <a:ea typeface="黑体" panose="02010609060101010101" pitchFamily="49" charset="-122"/>
              </a:rPr>
              <a:t>决策”，正在颠覆传统“人工巡检</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定期维护”模式，成为提升风电经济性和可靠性的核心手段。未来随着</a:t>
            </a:r>
            <a:r>
              <a:rPr lang="en-US" altLang="zh-CN" sz="2400" dirty="0">
                <a:latin typeface="黑体" panose="02010609060101010101" pitchFamily="49" charset="-122"/>
                <a:ea typeface="黑体" panose="02010609060101010101" pitchFamily="49" charset="-122"/>
              </a:rPr>
              <a:t>5G</a:t>
            </a:r>
            <a:r>
              <a:rPr lang="zh-CN" altLang="en-US" sz="2400" dirty="0">
                <a:latin typeface="黑体" panose="02010609060101010101" pitchFamily="49" charset="-122"/>
                <a:ea typeface="黑体" panose="02010609060101010101" pitchFamily="49" charset="-122"/>
              </a:rPr>
              <a:t>、数字孪生、机器人技术的成熟，运维效率将进一步提升，助力风电成为最具竞争力的清洁能源之一。</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43</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346450" y="1166842"/>
            <a:ext cx="11376044" cy="2062103"/>
          </a:xfrm>
          <a:prstGeom prst="rect">
            <a:avLst/>
          </a:prstGeom>
          <a:noFill/>
        </p:spPr>
        <p:txBody>
          <a:bodyPr wrap="square">
            <a:spAutoFit/>
          </a:bodyPr>
          <a:lstStyle/>
          <a:p>
            <a:r>
              <a:rPr lang="zh-CN" altLang="en-US" sz="2800" b="1" dirty="0">
                <a:latin typeface="黑体" panose="02010609060101010101" pitchFamily="49" charset="-122"/>
                <a:ea typeface="黑体" panose="02010609060101010101" pitchFamily="49" charset="-122"/>
              </a:rPr>
              <a:t>五、风电回收</a:t>
            </a:r>
            <a:r>
              <a:rPr lang="zh-CN" altLang="en-US" sz="2000" b="0" i="0" dirty="0">
                <a:solidFill>
                  <a:srgbClr val="404040"/>
                </a:solidFill>
                <a:effectLst/>
                <a:latin typeface="黑体" panose="02010609060101010101" pitchFamily="49" charset="-122"/>
                <a:ea typeface="黑体" panose="02010609060101010101" pitchFamily="49" charset="-122"/>
              </a:rPr>
              <a:t>是指对退役风力发电机组的</a:t>
            </a:r>
            <a:r>
              <a:rPr lang="zh-CN" altLang="en-US" sz="2000" b="1" i="0" dirty="0">
                <a:solidFill>
                  <a:srgbClr val="404040"/>
                </a:solidFill>
                <a:effectLst/>
                <a:latin typeface="黑体" panose="02010609060101010101" pitchFamily="49" charset="-122"/>
                <a:ea typeface="黑体" panose="02010609060101010101" pitchFamily="49" charset="-122"/>
              </a:rPr>
              <a:t>叶片、塔筒、齿轮箱、电子设备</a:t>
            </a:r>
            <a:r>
              <a:rPr lang="zh-CN" altLang="en-US" sz="2000" b="0" i="0" dirty="0">
                <a:solidFill>
                  <a:srgbClr val="404040"/>
                </a:solidFill>
                <a:effectLst/>
                <a:latin typeface="黑体" panose="02010609060101010101" pitchFamily="49" charset="-122"/>
                <a:ea typeface="黑体" panose="02010609060101010101" pitchFamily="49" charset="-122"/>
              </a:rPr>
              <a:t>等部件进行拆解、处理和资源化利用的过程。随着全球风电装机量的快速增长（预计</a:t>
            </a:r>
            <a:r>
              <a:rPr lang="en-US" altLang="zh-CN" sz="2000" b="0" i="0" dirty="0">
                <a:solidFill>
                  <a:srgbClr val="404040"/>
                </a:solidFill>
                <a:effectLst/>
                <a:latin typeface="黑体" panose="02010609060101010101" pitchFamily="49" charset="-122"/>
                <a:ea typeface="黑体" panose="02010609060101010101" pitchFamily="49" charset="-122"/>
              </a:rPr>
              <a:t>2030</a:t>
            </a:r>
            <a:r>
              <a:rPr lang="zh-CN" altLang="en-US" sz="2000" b="0" i="0" dirty="0">
                <a:solidFill>
                  <a:srgbClr val="404040"/>
                </a:solidFill>
                <a:effectLst/>
                <a:latin typeface="黑体" panose="02010609060101010101" pitchFamily="49" charset="-122"/>
                <a:ea typeface="黑体" panose="02010609060101010101" pitchFamily="49" charset="-122"/>
              </a:rPr>
              <a:t>年累计退役机组超</a:t>
            </a:r>
            <a:r>
              <a:rPr lang="en-US" altLang="zh-CN" sz="2000" b="1" i="0" dirty="0">
                <a:solidFill>
                  <a:srgbClr val="404040"/>
                </a:solidFill>
                <a:effectLst/>
                <a:latin typeface="黑体" panose="02010609060101010101" pitchFamily="49" charset="-122"/>
                <a:ea typeface="黑体" panose="02010609060101010101" pitchFamily="49" charset="-122"/>
              </a:rPr>
              <a:t>50</a:t>
            </a:r>
            <a:r>
              <a:rPr lang="zh-CN" altLang="en-US" sz="2000" b="1" i="0" dirty="0">
                <a:solidFill>
                  <a:srgbClr val="404040"/>
                </a:solidFill>
                <a:effectLst/>
                <a:latin typeface="黑体" panose="02010609060101010101" pitchFamily="49" charset="-122"/>
                <a:ea typeface="黑体" panose="02010609060101010101" pitchFamily="49" charset="-122"/>
              </a:rPr>
              <a:t>万吨叶片</a:t>
            </a:r>
            <a:r>
              <a:rPr lang="en-US" altLang="zh-CN" sz="2000" b="1" i="0" dirty="0">
                <a:solidFill>
                  <a:srgbClr val="404040"/>
                </a:solidFill>
                <a:effectLst/>
                <a:latin typeface="黑体" panose="02010609060101010101" pitchFamily="49" charset="-122"/>
                <a:ea typeface="黑体" panose="02010609060101010101" pitchFamily="49" charset="-122"/>
              </a:rPr>
              <a:t>/</a:t>
            </a:r>
            <a:r>
              <a:rPr lang="zh-CN" altLang="en-US" sz="2000" b="1" i="0" dirty="0">
                <a:solidFill>
                  <a:srgbClr val="404040"/>
                </a:solidFill>
                <a:effectLst/>
                <a:latin typeface="黑体" panose="02010609060101010101" pitchFamily="49" charset="-122"/>
                <a:ea typeface="黑体" panose="02010609060101010101" pitchFamily="49" charset="-122"/>
              </a:rPr>
              <a:t>年</a:t>
            </a:r>
            <a:r>
              <a:rPr lang="zh-CN" altLang="en-US" sz="2000" b="0" i="0" dirty="0">
                <a:solidFill>
                  <a:srgbClr val="404040"/>
                </a:solidFill>
                <a:effectLst/>
                <a:latin typeface="黑体" panose="02010609060101010101" pitchFamily="49" charset="-122"/>
                <a:ea typeface="黑体" panose="02010609060101010101" pitchFamily="49" charset="-122"/>
              </a:rPr>
              <a:t>），风电回收已成为绿色能源产业链的关键环节。</a:t>
            </a:r>
            <a:endParaRPr lang="en-US" altLang="zh-CN" sz="2000" b="0" i="0" dirty="0">
              <a:solidFill>
                <a:srgbClr val="404040"/>
              </a:solidFill>
              <a:effectLst/>
              <a:latin typeface="黑体" panose="02010609060101010101" pitchFamily="49" charset="-122"/>
              <a:ea typeface="黑体" panose="02010609060101010101" pitchFamily="49" charset="-122"/>
            </a:endParaRPr>
          </a:p>
          <a:p>
            <a:endParaRPr lang="en-US" altLang="zh-CN" sz="2000" b="0" i="0" dirty="0">
              <a:solidFill>
                <a:srgbClr val="404040"/>
              </a:solidFill>
              <a:effectLst/>
              <a:latin typeface="黑体" panose="02010609060101010101" pitchFamily="49" charset="-122"/>
              <a:ea typeface="黑体" panose="02010609060101010101" pitchFamily="49" charset="-122"/>
            </a:endParaRPr>
          </a:p>
          <a:p>
            <a:pPr marL="342900" indent="-342900">
              <a:buAutoNum type="arabicPeriod"/>
            </a:pPr>
            <a:r>
              <a:rPr lang="zh-CN" altLang="en-US" sz="2000" dirty="0">
                <a:latin typeface="黑体" panose="02010609060101010101" pitchFamily="49" charset="-122"/>
                <a:ea typeface="黑体" panose="02010609060101010101" pitchFamily="49" charset="-122"/>
              </a:rPr>
              <a:t>风电设备的可回收性</a:t>
            </a:r>
            <a:endParaRPr lang="en-US" altLang="zh-CN" sz="2000" dirty="0">
              <a:latin typeface="黑体" panose="02010609060101010101" pitchFamily="49" charset="-122"/>
              <a:ea typeface="黑体" panose="02010609060101010101" pitchFamily="49" charset="-122"/>
            </a:endParaRPr>
          </a:p>
          <a:p>
            <a:endParaRPr lang="zh-CN" altLang="en-US" sz="2000"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3"/>
          <a:stretch>
            <a:fillRect/>
          </a:stretch>
        </p:blipFill>
        <p:spPr>
          <a:xfrm>
            <a:off x="1403901" y="3162198"/>
            <a:ext cx="8834203" cy="258862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44</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76194" y="1125702"/>
            <a:ext cx="11393083" cy="5016758"/>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2. </a:t>
            </a:r>
            <a:r>
              <a:rPr lang="zh-CN" altLang="en-US" sz="2000" dirty="0">
                <a:latin typeface="黑体" panose="02010609060101010101" pitchFamily="49" charset="-122"/>
                <a:ea typeface="黑体" panose="02010609060101010101" pitchFamily="49" charset="-122"/>
              </a:rPr>
              <a:t>核心回收技术</a:t>
            </a:r>
          </a:p>
          <a:p>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）叶片回收（最难处理的部件</a:t>
            </a:r>
            <a:r>
              <a:rPr lang="zh-CN" altLang="en-US" sz="2000" dirty="0" smtClean="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机械粉碎法：将叶片破碎成颗粒，用作水泥原料或路基材料</a:t>
            </a:r>
            <a:r>
              <a:rPr lang="zh-CN" altLang="en-US" sz="2000" dirty="0" smtClean="0">
                <a:latin typeface="黑体" panose="02010609060101010101" pitchFamily="49" charset="-122"/>
                <a:ea typeface="黑体" panose="02010609060101010101" pitchFamily="49" charset="-122"/>
              </a:rPr>
              <a:t>。此</a:t>
            </a:r>
            <a:r>
              <a:rPr lang="zh-CN" altLang="en-US" sz="2000" dirty="0">
                <a:latin typeface="黑体" panose="02010609060101010101" pitchFamily="49" charset="-122"/>
                <a:ea typeface="黑体" panose="02010609060101010101" pitchFamily="49" charset="-122"/>
              </a:rPr>
              <a:t>方法局限性是附加值低，仅能替代部分原材料</a:t>
            </a:r>
            <a:r>
              <a:rPr lang="zh-CN" altLang="en-US" sz="2000" dirty="0" smtClean="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热解法：在无氧环境中加热（</a:t>
            </a:r>
            <a:r>
              <a:rPr lang="en-US" altLang="zh-CN" sz="2000" dirty="0">
                <a:latin typeface="黑体" panose="02010609060101010101" pitchFamily="49" charset="-122"/>
                <a:ea typeface="黑体" panose="02010609060101010101" pitchFamily="49" charset="-122"/>
              </a:rPr>
              <a:t>400-800℃</a:t>
            </a:r>
            <a:r>
              <a:rPr lang="zh-CN" altLang="en-US" sz="2000" dirty="0">
                <a:latin typeface="黑体" panose="02010609060101010101" pitchFamily="49" charset="-122"/>
                <a:ea typeface="黑体" panose="02010609060101010101" pitchFamily="49" charset="-122"/>
              </a:rPr>
              <a:t>），分解树脂提取纤维</a:t>
            </a:r>
            <a:r>
              <a:rPr lang="zh-CN" altLang="en-US" sz="2000" dirty="0" smtClean="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化学溶解法：使用特殊溶剂（如丙酮）溶解环氧树脂，回收完整纤维。优势：纤维可重新用于新叶片。</a:t>
            </a:r>
          </a:p>
          <a:p>
            <a:r>
              <a:rPr lang="zh-CN" altLang="en-US" sz="2000" dirty="0" smtClean="0">
                <a:latin typeface="黑体" panose="02010609060101010101" pitchFamily="49" charset="-122"/>
                <a:ea typeface="黑体" panose="02010609060101010101" pitchFamily="49" charset="-122"/>
              </a:rPr>
              <a:t>升级</a:t>
            </a:r>
            <a:r>
              <a:rPr lang="zh-CN" altLang="en-US" sz="2000" dirty="0">
                <a:latin typeface="黑体" panose="02010609060101010101" pitchFamily="49" charset="-122"/>
                <a:ea typeface="黑体" panose="02010609060101010101" pitchFamily="49" charset="-122"/>
              </a:rPr>
              <a:t>改造：将旧叶片改造成建筑建材（如桥梁、公园座椅）。</a:t>
            </a:r>
          </a:p>
          <a:p>
            <a:endParaRPr lang="en-US" altLang="zh-CN" sz="2000" dirty="0" smtClean="0">
              <a:latin typeface="黑体" panose="02010609060101010101" pitchFamily="49" charset="-122"/>
              <a:ea typeface="黑体" panose="02010609060101010101" pitchFamily="49" charset="-122"/>
            </a:endParaRPr>
          </a:p>
          <a:p>
            <a:r>
              <a:rPr lang="zh-CN" altLang="en-US" sz="2000" dirty="0" smtClean="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）金属部件回收</a:t>
            </a:r>
          </a:p>
          <a:p>
            <a:r>
              <a:rPr lang="zh-CN" altLang="en-US" sz="2000" dirty="0">
                <a:latin typeface="黑体" panose="02010609060101010101" pitchFamily="49" charset="-122"/>
                <a:ea typeface="黑体" panose="02010609060101010101" pitchFamily="49" charset="-122"/>
              </a:rPr>
              <a:t>塔筒</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机舱钢材：直接熔炼重铸（成熟技术）。</a:t>
            </a:r>
          </a:p>
          <a:p>
            <a:r>
              <a:rPr lang="zh-CN" altLang="en-US" sz="2000" dirty="0">
                <a:latin typeface="黑体" panose="02010609060101010101" pitchFamily="49" charset="-122"/>
                <a:ea typeface="黑体" panose="02010609060101010101" pitchFamily="49" charset="-122"/>
              </a:rPr>
              <a:t>稀土元素（发电机磁体）：</a:t>
            </a:r>
          </a:p>
          <a:p>
            <a:r>
              <a:rPr lang="zh-CN" altLang="en-US" sz="2000" dirty="0">
                <a:latin typeface="黑体" panose="02010609060101010101" pitchFamily="49" charset="-122"/>
                <a:ea typeface="黑体" panose="02010609060101010101" pitchFamily="49" charset="-122"/>
              </a:rPr>
              <a:t>湿法冶金或氢碎技术回收钕、镝等（仍在研发中）。</a:t>
            </a:r>
          </a:p>
          <a:p>
            <a:endParaRPr lang="en-US" altLang="zh-CN" sz="2000" dirty="0" smtClean="0">
              <a:latin typeface="黑体" panose="02010609060101010101" pitchFamily="49" charset="-122"/>
              <a:ea typeface="黑体" panose="02010609060101010101" pitchFamily="49" charset="-122"/>
            </a:endParaRPr>
          </a:p>
          <a:p>
            <a:r>
              <a:rPr lang="zh-CN" altLang="en-US" sz="2000" dirty="0" smtClean="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）电子废弃物处理</a:t>
            </a:r>
          </a:p>
          <a:p>
            <a:r>
              <a:rPr lang="zh-CN" altLang="en-US" sz="2000" dirty="0">
                <a:latin typeface="黑体" panose="02010609060101010101" pitchFamily="49" charset="-122"/>
                <a:ea typeface="黑体" panose="02010609060101010101" pitchFamily="49" charset="-122"/>
              </a:rPr>
              <a:t>变流器</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电缆：提取铜、铝等金属（类似电子垃圾回收）。</a:t>
            </a:r>
          </a:p>
          <a:p>
            <a:endParaRPr lang="zh-CN" altLang="en-US" sz="2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45</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777684" y="2176063"/>
            <a:ext cx="7773510" cy="2255443"/>
          </a:xfrm>
          <a:prstGeom prst="rect">
            <a:avLst/>
          </a:prstGeom>
        </p:spPr>
      </p:pic>
      <p:sp>
        <p:nvSpPr>
          <p:cNvPr id="6" name="文本框 5"/>
          <p:cNvSpPr txBox="1"/>
          <p:nvPr/>
        </p:nvSpPr>
        <p:spPr>
          <a:xfrm>
            <a:off x="345030" y="1440719"/>
            <a:ext cx="6096946" cy="461665"/>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3. </a:t>
            </a:r>
            <a:r>
              <a:rPr lang="zh-CN" altLang="en-US" sz="2400" dirty="0">
                <a:latin typeface="黑体" panose="02010609060101010101" pitchFamily="49" charset="-122"/>
                <a:ea typeface="黑体" panose="02010609060101010101" pitchFamily="49" charset="-122"/>
              </a:rPr>
              <a:t>全球风电回收进展</a:t>
            </a:r>
          </a:p>
        </p:txBody>
      </p:sp>
      <p:sp>
        <p:nvSpPr>
          <p:cNvPr id="8" name="文本框 7"/>
          <p:cNvSpPr txBox="1"/>
          <p:nvPr/>
        </p:nvSpPr>
        <p:spPr>
          <a:xfrm>
            <a:off x="345030" y="4549676"/>
            <a:ext cx="11337708" cy="1938992"/>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4. </a:t>
            </a:r>
            <a:r>
              <a:rPr lang="zh-CN" altLang="en-US" sz="2400" dirty="0">
                <a:latin typeface="黑体" panose="02010609060101010101" pitchFamily="49" charset="-122"/>
                <a:ea typeface="黑体" panose="02010609060101010101" pitchFamily="49" charset="-122"/>
              </a:rPr>
              <a:t>主要挑战</a:t>
            </a:r>
          </a:p>
          <a:p>
            <a:r>
              <a:rPr lang="zh-CN" altLang="en-US" sz="2400" dirty="0">
                <a:latin typeface="黑体" panose="02010609060101010101" pitchFamily="49" charset="-122"/>
                <a:ea typeface="黑体" panose="02010609060101010101" pitchFamily="49" charset="-122"/>
              </a:rPr>
              <a:t>叶片回收经济性差：目前回收成本（€</a:t>
            </a:r>
            <a:r>
              <a:rPr lang="en-US" altLang="zh-CN" sz="2400" dirty="0">
                <a:latin typeface="黑体" panose="02010609060101010101" pitchFamily="49" charset="-122"/>
                <a:ea typeface="黑体" panose="02010609060101010101" pitchFamily="49" charset="-122"/>
              </a:rPr>
              <a:t>500-1000/</a:t>
            </a:r>
            <a:r>
              <a:rPr lang="zh-CN" altLang="en-US" sz="2400" dirty="0">
                <a:latin typeface="黑体" panose="02010609060101010101" pitchFamily="49" charset="-122"/>
                <a:ea typeface="黑体" panose="02010609060101010101" pitchFamily="49" charset="-122"/>
              </a:rPr>
              <a:t>吨）高于填埋（€</a:t>
            </a:r>
            <a:r>
              <a:rPr lang="en-US" altLang="zh-CN" sz="2400" dirty="0">
                <a:latin typeface="黑体" panose="02010609060101010101" pitchFamily="49" charset="-122"/>
                <a:ea typeface="黑体" panose="02010609060101010101" pitchFamily="49" charset="-122"/>
              </a:rPr>
              <a:t>100-200/</a:t>
            </a:r>
            <a:r>
              <a:rPr lang="zh-CN" altLang="en-US" sz="2400" dirty="0">
                <a:latin typeface="黑体" panose="02010609060101010101" pitchFamily="49" charset="-122"/>
                <a:ea typeface="黑体" panose="02010609060101010101" pitchFamily="49" charset="-122"/>
              </a:rPr>
              <a:t>吨）。</a:t>
            </a:r>
          </a:p>
          <a:p>
            <a:r>
              <a:rPr lang="zh-CN" altLang="en-US" sz="2400" dirty="0">
                <a:latin typeface="黑体" panose="02010609060101010101" pitchFamily="49" charset="-122"/>
                <a:ea typeface="黑体" panose="02010609060101010101" pitchFamily="49" charset="-122"/>
              </a:rPr>
              <a:t>热固性树脂技术瓶颈：传统方法无法高效分解环氧树脂。</a:t>
            </a:r>
          </a:p>
          <a:p>
            <a:r>
              <a:rPr lang="zh-CN" altLang="en-US" sz="2400" dirty="0">
                <a:latin typeface="黑体" panose="02010609060101010101" pitchFamily="49" charset="-122"/>
                <a:ea typeface="黑体" panose="02010609060101010101" pitchFamily="49" charset="-122"/>
              </a:rPr>
              <a:t>稀土回收率低：永磁发电机中的钕铁硼回收率不足</a:t>
            </a:r>
            <a:r>
              <a:rPr lang="en-US" altLang="zh-CN" sz="2400" dirty="0">
                <a:latin typeface="黑体" panose="02010609060101010101" pitchFamily="49" charset="-122"/>
                <a:ea typeface="黑体" panose="02010609060101010101" pitchFamily="49" charset="-122"/>
              </a:rPr>
              <a:t>20%</a:t>
            </a:r>
            <a:r>
              <a:rPr lang="zh-CN" altLang="en-US" sz="2400" dirty="0">
                <a:latin typeface="黑体" panose="02010609060101010101" pitchFamily="49" charset="-122"/>
                <a:ea typeface="黑体" panose="02010609060101010101" pitchFamily="49" charset="-122"/>
              </a:rPr>
              <a:t>。</a:t>
            </a:r>
          </a:p>
          <a:p>
            <a:r>
              <a:rPr lang="zh-CN" altLang="en-US" sz="2400" dirty="0">
                <a:latin typeface="黑体" panose="02010609060101010101" pitchFamily="49" charset="-122"/>
                <a:ea typeface="黑体" panose="02010609060101010101" pitchFamily="49" charset="-122"/>
              </a:rPr>
              <a:t>政策标准缺失：多数国家缺乏强制回收法规。</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46</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风力发电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06524" y="1244206"/>
            <a:ext cx="11359006" cy="4893647"/>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5. </a:t>
            </a:r>
            <a:r>
              <a:rPr lang="zh-CN" altLang="en-US" sz="2400" dirty="0">
                <a:latin typeface="黑体" panose="02010609060101010101" pitchFamily="49" charset="-122"/>
                <a:ea typeface="黑体" panose="02010609060101010101" pitchFamily="49" charset="-122"/>
              </a:rPr>
              <a:t>未来解决方案</a:t>
            </a:r>
          </a:p>
          <a:p>
            <a:r>
              <a:rPr lang="zh-CN" altLang="en-US" sz="2400" dirty="0">
                <a:latin typeface="黑体" panose="02010609060101010101" pitchFamily="49" charset="-122"/>
                <a:ea typeface="黑体" panose="02010609060101010101" pitchFamily="49" charset="-122"/>
              </a:rPr>
              <a:t>✅ 可回收叶片设计</a:t>
            </a:r>
            <a:r>
              <a:rPr lang="zh-CN" altLang="en-US"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使用热塑性树脂（如西门子</a:t>
            </a:r>
            <a:r>
              <a:rPr lang="en-US" altLang="zh-CN" sz="2400" dirty="0">
                <a:latin typeface="黑体" panose="02010609060101010101" pitchFamily="49" charset="-122"/>
                <a:ea typeface="黑体" panose="02010609060101010101" pitchFamily="49" charset="-122"/>
              </a:rPr>
              <a:t>Gamesa</a:t>
            </a:r>
            <a:r>
              <a:rPr lang="zh-CN" altLang="en-US" sz="2400" dirty="0">
                <a:latin typeface="黑体" panose="02010609060101010101" pitchFamily="49" charset="-122"/>
                <a:ea typeface="黑体" panose="02010609060101010101" pitchFamily="49" charset="-122"/>
              </a:rPr>
              <a:t>的</a:t>
            </a:r>
            <a:r>
              <a:rPr lang="en-US" altLang="zh-CN" sz="2400" dirty="0" err="1">
                <a:latin typeface="黑体" panose="02010609060101010101" pitchFamily="49" charset="-122"/>
                <a:ea typeface="黑体" panose="02010609060101010101" pitchFamily="49" charset="-122"/>
              </a:rPr>
              <a:t>RecyclableBlade</a:t>
            </a:r>
            <a:r>
              <a:rPr lang="zh-CN" altLang="en-US" sz="2400" dirty="0">
                <a:latin typeface="黑体" panose="02010609060101010101" pitchFamily="49" charset="-122"/>
                <a:ea typeface="黑体" panose="02010609060101010101" pitchFamily="49" charset="-122"/>
              </a:rPr>
              <a:t>）。</a:t>
            </a:r>
          </a:p>
          <a:p>
            <a:r>
              <a:rPr lang="zh-CN" altLang="en-US" sz="2400" dirty="0">
                <a:latin typeface="黑体" panose="02010609060101010101" pitchFamily="49" charset="-122"/>
                <a:ea typeface="黑体" panose="02010609060101010101" pitchFamily="49" charset="-122"/>
              </a:rPr>
              <a:t>✅ 规模化回收网络</a:t>
            </a:r>
            <a:r>
              <a:rPr lang="zh-CN" altLang="en-US"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建立区域性回收中心，降低运输成本。</a:t>
            </a:r>
          </a:p>
          <a:p>
            <a:r>
              <a:rPr lang="zh-CN" altLang="en-US" sz="2400" dirty="0">
                <a:latin typeface="黑体" panose="02010609060101010101" pitchFamily="49" charset="-122"/>
                <a:ea typeface="黑体" panose="02010609060101010101" pitchFamily="49" charset="-122"/>
              </a:rPr>
              <a:t>✅ 政策驱动</a:t>
            </a:r>
            <a:r>
              <a:rPr lang="zh-CN" altLang="en-US"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征收填埋税，强制要求风机厂商承担回收责任（类似欧盟</a:t>
            </a:r>
            <a:r>
              <a:rPr lang="en-US" altLang="zh-CN" sz="2400" dirty="0">
                <a:latin typeface="黑体" panose="02010609060101010101" pitchFamily="49" charset="-122"/>
                <a:ea typeface="黑体" panose="02010609060101010101" pitchFamily="49" charset="-122"/>
              </a:rPr>
              <a:t>EPR</a:t>
            </a:r>
            <a:r>
              <a:rPr lang="zh-CN" altLang="en-US" sz="2400" dirty="0">
                <a:latin typeface="黑体" panose="02010609060101010101" pitchFamily="49" charset="-122"/>
                <a:ea typeface="黑体" panose="02010609060101010101" pitchFamily="49" charset="-122"/>
              </a:rPr>
              <a:t>）。</a:t>
            </a:r>
          </a:p>
          <a:p>
            <a:r>
              <a:rPr lang="zh-CN" altLang="en-US" sz="2400" dirty="0">
                <a:latin typeface="黑体" panose="02010609060101010101" pitchFamily="49" charset="-122"/>
                <a:ea typeface="黑体" panose="02010609060101010101" pitchFamily="49" charset="-122"/>
              </a:rPr>
              <a:t>✅ 高价值回收技术</a:t>
            </a:r>
            <a:r>
              <a:rPr lang="zh-CN" altLang="en-US"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从叶片中提取碳纤维（用于汽车、航空）</a:t>
            </a:r>
            <a:r>
              <a:rPr lang="zh-CN" altLang="en-US"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a:p>
            <a:endParaRPr lang="zh-CN" altLang="en-US" sz="2400" dirty="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    风</a:t>
            </a:r>
            <a:r>
              <a:rPr lang="zh-CN" altLang="en-US" sz="2400" dirty="0">
                <a:latin typeface="黑体" panose="02010609060101010101" pitchFamily="49" charset="-122"/>
                <a:ea typeface="黑体" panose="02010609060101010101" pitchFamily="49" charset="-122"/>
              </a:rPr>
              <a:t>电回收是风电产业可持续发展的最后一块拼图，当前叶片回收是最大难点，但热解、化学溶解等技术已取得突破。未来需通过材料创新、政策支持、产业链协同实现“风机全生命周期绿色化”。</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47</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2.2.3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核能发电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06694" y="1102088"/>
            <a:ext cx="11211339" cy="738664"/>
          </a:xfrm>
          <a:prstGeom prst="rect">
            <a:avLst/>
          </a:prstGeom>
          <a:noFill/>
        </p:spPr>
        <p:txBody>
          <a:bodyPr wrap="square">
            <a:spAutoFit/>
          </a:bodyPr>
          <a:lstStyle/>
          <a:p>
            <a:r>
              <a:rPr lang="zh-CN" altLang="en-US" sz="2400" b="1" dirty="0">
                <a:latin typeface="黑体" panose="02010609060101010101" pitchFamily="49" charset="-122"/>
                <a:ea typeface="黑体" panose="02010609060101010101" pitchFamily="49" charset="-122"/>
              </a:rPr>
              <a:t>一、核能发电</a:t>
            </a:r>
            <a:r>
              <a:rPr lang="zh-CN" altLang="en-US" dirty="0">
                <a:latin typeface="黑体" panose="02010609060101010101" pitchFamily="49" charset="-122"/>
                <a:ea typeface="黑体" panose="02010609060101010101" pitchFamily="49" charset="-122"/>
              </a:rPr>
              <a:t>是利用核裂变或核聚变反应释放的能量产生电能的技术。作为低碳、高能量密度的基荷能源，核能在全球能源转型中扮演重要角色。</a:t>
            </a:r>
          </a:p>
        </p:txBody>
      </p:sp>
      <p:sp>
        <p:nvSpPr>
          <p:cNvPr id="7" name="文本框 6"/>
          <p:cNvSpPr txBox="1"/>
          <p:nvPr/>
        </p:nvSpPr>
        <p:spPr>
          <a:xfrm>
            <a:off x="306694" y="1910419"/>
            <a:ext cx="11336288" cy="4801314"/>
          </a:xfrm>
          <a:prstGeom prst="rect">
            <a:avLst/>
          </a:prstGeom>
          <a:noFill/>
        </p:spPr>
        <p:txBody>
          <a:bodyPr wrap="square">
            <a:spAutoFit/>
          </a:bodyPr>
          <a:lstStyle/>
          <a:p>
            <a:r>
              <a:rPr lang="en-US" altLang="zh-CN" dirty="0">
                <a:latin typeface="黑体" panose="02010609060101010101" pitchFamily="49" charset="-122"/>
                <a:ea typeface="黑体" panose="02010609060101010101" pitchFamily="49" charset="-122"/>
              </a:rPr>
              <a:t>1. </a:t>
            </a:r>
            <a:r>
              <a:rPr lang="zh-CN" altLang="en-US" dirty="0">
                <a:latin typeface="黑体" panose="02010609060101010101" pitchFamily="49" charset="-122"/>
                <a:ea typeface="黑体" panose="02010609060101010101" pitchFamily="49" charset="-122"/>
              </a:rPr>
              <a:t>核能发电原理</a:t>
            </a:r>
          </a:p>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）核裂变（当前主流技术）</a:t>
            </a:r>
          </a:p>
          <a:p>
            <a:r>
              <a:rPr lang="zh-CN" altLang="en-US" dirty="0">
                <a:latin typeface="黑体" panose="02010609060101010101" pitchFamily="49" charset="-122"/>
                <a:ea typeface="黑体" panose="02010609060101010101" pitchFamily="49" charset="-122"/>
              </a:rPr>
              <a:t>原理：铀</a:t>
            </a:r>
            <a:r>
              <a:rPr lang="en-US" altLang="zh-CN" dirty="0">
                <a:latin typeface="黑体" panose="02010609060101010101" pitchFamily="49" charset="-122"/>
                <a:ea typeface="黑体" panose="02010609060101010101" pitchFamily="49" charset="-122"/>
              </a:rPr>
              <a:t>-235</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²³⁵U</a:t>
            </a:r>
            <a:r>
              <a:rPr lang="zh-CN" altLang="en-US" dirty="0">
                <a:latin typeface="黑体" panose="02010609060101010101" pitchFamily="49" charset="-122"/>
                <a:ea typeface="黑体" panose="02010609060101010101" pitchFamily="49" charset="-122"/>
              </a:rPr>
              <a:t>）或钚</a:t>
            </a:r>
            <a:r>
              <a:rPr lang="en-US" altLang="zh-CN" dirty="0">
                <a:latin typeface="黑体" panose="02010609060101010101" pitchFamily="49" charset="-122"/>
                <a:ea typeface="黑体" panose="02010609060101010101" pitchFamily="49" charset="-122"/>
              </a:rPr>
              <a:t>-239</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²³⁹Pu</a:t>
            </a:r>
            <a:r>
              <a:rPr lang="zh-CN" altLang="en-US" dirty="0">
                <a:latin typeface="黑体" panose="02010609060101010101" pitchFamily="49" charset="-122"/>
                <a:ea typeface="黑体" panose="02010609060101010101" pitchFamily="49" charset="-122"/>
              </a:rPr>
              <a:t>）原子核受中子撞击后分裂，释放大量能量和中子（链式反应）。</a:t>
            </a:r>
          </a:p>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）核聚变（未来技术，未商业化）</a:t>
            </a:r>
          </a:p>
          <a:p>
            <a:r>
              <a:rPr lang="zh-CN" altLang="en-US" dirty="0">
                <a:latin typeface="黑体" panose="02010609060101010101" pitchFamily="49" charset="-122"/>
                <a:ea typeface="黑体" panose="02010609060101010101" pitchFamily="49" charset="-122"/>
              </a:rPr>
              <a:t>原理：氘（</a:t>
            </a:r>
            <a:r>
              <a:rPr lang="en-US" altLang="zh-CN" dirty="0">
                <a:latin typeface="黑体" panose="02010609060101010101" pitchFamily="49" charset="-122"/>
                <a:ea typeface="黑体" panose="02010609060101010101" pitchFamily="49" charset="-122"/>
              </a:rPr>
              <a:t>D</a:t>
            </a:r>
            <a:r>
              <a:rPr lang="zh-CN" altLang="en-US" dirty="0">
                <a:latin typeface="黑体" panose="02010609060101010101" pitchFamily="49" charset="-122"/>
                <a:ea typeface="黑体" panose="02010609060101010101" pitchFamily="49" charset="-122"/>
              </a:rPr>
              <a:t>）和氚（</a:t>
            </a:r>
            <a:r>
              <a:rPr lang="en-US" altLang="zh-CN" dirty="0">
                <a:latin typeface="黑体" panose="02010609060101010101" pitchFamily="49" charset="-122"/>
                <a:ea typeface="黑体" panose="02010609060101010101" pitchFamily="49" charset="-122"/>
              </a:rPr>
              <a:t>T</a:t>
            </a:r>
            <a:r>
              <a:rPr lang="zh-CN" altLang="en-US" dirty="0">
                <a:latin typeface="黑体" panose="02010609060101010101" pitchFamily="49" charset="-122"/>
                <a:ea typeface="黑体" panose="02010609060101010101" pitchFamily="49" charset="-122"/>
              </a:rPr>
              <a:t>）在超高温高压下聚变生成氦，释放能量（类似太阳）。</a:t>
            </a:r>
          </a:p>
          <a:p>
            <a:r>
              <a:rPr lang="en-US" altLang="zh-CN" dirty="0">
                <a:latin typeface="黑体" panose="02010609060101010101" pitchFamily="49" charset="-122"/>
                <a:ea typeface="黑体" panose="02010609060101010101" pitchFamily="49" charset="-122"/>
              </a:rPr>
              <a:t>2. </a:t>
            </a:r>
            <a:r>
              <a:rPr lang="zh-CN" altLang="en-US" dirty="0">
                <a:latin typeface="黑体" panose="02010609060101010101" pitchFamily="49" charset="-122"/>
                <a:ea typeface="黑体" panose="02010609060101010101" pitchFamily="49" charset="-122"/>
              </a:rPr>
              <a:t>核能发电的优劣势</a:t>
            </a:r>
          </a:p>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）优势</a:t>
            </a:r>
          </a:p>
          <a:p>
            <a:r>
              <a:rPr lang="zh-CN" altLang="en-US" dirty="0">
                <a:latin typeface="黑体" panose="02010609060101010101" pitchFamily="49" charset="-122"/>
                <a:ea typeface="黑体" panose="02010609060101010101" pitchFamily="49" charset="-122"/>
              </a:rPr>
              <a:t>✅ 低碳排放：发电全程</a:t>
            </a:r>
            <a:r>
              <a:rPr lang="en-US" altLang="zh-CN" dirty="0">
                <a:latin typeface="黑体" panose="02010609060101010101" pitchFamily="49" charset="-122"/>
                <a:ea typeface="黑体" panose="02010609060101010101" pitchFamily="49" charset="-122"/>
              </a:rPr>
              <a:t>CO₂</a:t>
            </a:r>
            <a:r>
              <a:rPr lang="zh-CN" altLang="en-US" dirty="0">
                <a:latin typeface="黑体" panose="02010609060101010101" pitchFamily="49" charset="-122"/>
                <a:ea typeface="黑体" panose="02010609060101010101" pitchFamily="49" charset="-122"/>
              </a:rPr>
              <a:t>排放≈</a:t>
            </a:r>
            <a:r>
              <a:rPr lang="en-US" altLang="zh-CN" dirty="0">
                <a:latin typeface="黑体" panose="02010609060101010101" pitchFamily="49" charset="-122"/>
                <a:ea typeface="黑体" panose="02010609060101010101" pitchFamily="49" charset="-122"/>
              </a:rPr>
              <a:t>12g/kWh</a:t>
            </a:r>
            <a:r>
              <a:rPr lang="zh-CN" altLang="en-US" dirty="0">
                <a:latin typeface="黑体" panose="02010609060101010101" pitchFamily="49" charset="-122"/>
                <a:ea typeface="黑体" panose="02010609060101010101" pitchFamily="49" charset="-122"/>
              </a:rPr>
              <a:t>（与风电相当）。</a:t>
            </a:r>
          </a:p>
          <a:p>
            <a:r>
              <a:rPr lang="zh-CN" altLang="en-US" dirty="0">
                <a:latin typeface="黑体" panose="02010609060101010101" pitchFamily="49" charset="-122"/>
                <a:ea typeface="黑体" panose="02010609060101010101" pitchFamily="49" charset="-122"/>
              </a:rPr>
              <a:t>✅ 高能量密度：</a:t>
            </a:r>
            <a:r>
              <a:rPr lang="en-US" altLang="zh-CN" dirty="0">
                <a:latin typeface="黑体" panose="02010609060101010101" pitchFamily="49" charset="-122"/>
                <a:ea typeface="黑体" panose="02010609060101010101" pitchFamily="49" charset="-122"/>
              </a:rPr>
              <a:t>1kg</a:t>
            </a:r>
            <a:r>
              <a:rPr lang="zh-CN" altLang="en-US" dirty="0">
                <a:latin typeface="黑体" panose="02010609060101010101" pitchFamily="49" charset="-122"/>
                <a:ea typeface="黑体" panose="02010609060101010101" pitchFamily="49" charset="-122"/>
              </a:rPr>
              <a:t>铀</a:t>
            </a:r>
            <a:r>
              <a:rPr lang="en-US" altLang="zh-CN" dirty="0">
                <a:latin typeface="黑体" panose="02010609060101010101" pitchFamily="49" charset="-122"/>
                <a:ea typeface="黑体" panose="02010609060101010101" pitchFamily="49" charset="-122"/>
              </a:rPr>
              <a:t>-235</a:t>
            </a:r>
            <a:r>
              <a:rPr lang="zh-CN" altLang="en-US" dirty="0">
                <a:latin typeface="黑体" panose="02010609060101010101" pitchFamily="49" charset="-122"/>
                <a:ea typeface="黑体" panose="02010609060101010101" pitchFamily="49" charset="-122"/>
              </a:rPr>
              <a:t>裂变≈燃烧</a:t>
            </a:r>
            <a:r>
              <a:rPr lang="en-US" altLang="zh-CN" dirty="0">
                <a:latin typeface="黑体" panose="02010609060101010101" pitchFamily="49" charset="-122"/>
                <a:ea typeface="黑体" panose="02010609060101010101" pitchFamily="49" charset="-122"/>
              </a:rPr>
              <a:t>2700</a:t>
            </a:r>
            <a:r>
              <a:rPr lang="zh-CN" altLang="en-US" dirty="0">
                <a:latin typeface="黑体" panose="02010609060101010101" pitchFamily="49" charset="-122"/>
                <a:ea typeface="黑体" panose="02010609060101010101" pitchFamily="49" charset="-122"/>
              </a:rPr>
              <a:t>吨煤的能量。</a:t>
            </a:r>
          </a:p>
          <a:p>
            <a:r>
              <a:rPr lang="zh-CN" altLang="en-US" dirty="0">
                <a:latin typeface="黑体" panose="02010609060101010101" pitchFamily="49" charset="-122"/>
                <a:ea typeface="黑体" panose="02010609060101010101" pitchFamily="49" charset="-122"/>
              </a:rPr>
              <a:t>✅ 稳定基荷电源：不受天气影响，年利用小时数</a:t>
            </a:r>
            <a:r>
              <a:rPr lang="en-US" altLang="zh-CN" dirty="0">
                <a:latin typeface="黑体" panose="02010609060101010101" pitchFamily="49" charset="-122"/>
                <a:ea typeface="黑体" panose="02010609060101010101" pitchFamily="49" charset="-122"/>
              </a:rPr>
              <a:t>&gt;90%</a:t>
            </a:r>
            <a:r>
              <a:rPr lang="zh-CN" altLang="en-US" dirty="0">
                <a:latin typeface="黑体" panose="02010609060101010101" pitchFamily="49" charset="-122"/>
                <a:ea typeface="黑体" panose="02010609060101010101" pitchFamily="49" charset="-122"/>
              </a:rPr>
              <a:t>（风电≈</a:t>
            </a:r>
            <a:r>
              <a:rPr lang="en-US" altLang="zh-CN" dirty="0">
                <a:latin typeface="黑体" panose="02010609060101010101" pitchFamily="49" charset="-122"/>
                <a:ea typeface="黑体" panose="02010609060101010101" pitchFamily="49" charset="-122"/>
              </a:rPr>
              <a:t>30%</a:t>
            </a:r>
            <a:r>
              <a:rPr lang="zh-CN" altLang="en-US" dirty="0">
                <a:latin typeface="黑体" panose="02010609060101010101" pitchFamily="49" charset="-122"/>
                <a:ea typeface="黑体" panose="02010609060101010101" pitchFamily="49" charset="-122"/>
              </a:rPr>
              <a:t>）。</a:t>
            </a:r>
          </a:p>
          <a:p>
            <a:r>
              <a:rPr lang="zh-CN" altLang="en-US" dirty="0">
                <a:latin typeface="黑体" panose="02010609060101010101" pitchFamily="49" charset="-122"/>
                <a:ea typeface="黑体" panose="02010609060101010101" pitchFamily="49" charset="-122"/>
              </a:rPr>
              <a:t>✅ 长期燃料供应：快堆</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增殖技术可保障数千年能源需求。</a:t>
            </a:r>
          </a:p>
          <a:p>
            <a:endParaRPr lang="zh-CN" altLang="en-US"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）劣势</a:t>
            </a:r>
          </a:p>
          <a:p>
            <a:r>
              <a:rPr lang="zh-CN" altLang="en-US" dirty="0">
                <a:latin typeface="黑体" panose="02010609060101010101" pitchFamily="49" charset="-122"/>
                <a:ea typeface="黑体" panose="02010609060101010101" pitchFamily="49" charset="-122"/>
              </a:rPr>
              <a:t>❌ 核废料处理：高放废料需地质封存数万年（如芬兰</a:t>
            </a:r>
            <a:r>
              <a:rPr lang="en-US" altLang="zh-CN" dirty="0" err="1">
                <a:latin typeface="黑体" panose="02010609060101010101" pitchFamily="49" charset="-122"/>
                <a:ea typeface="黑体" panose="02010609060101010101" pitchFamily="49" charset="-122"/>
              </a:rPr>
              <a:t>Onkalo</a:t>
            </a:r>
            <a:r>
              <a:rPr lang="zh-CN" altLang="en-US" dirty="0">
                <a:latin typeface="黑体" panose="02010609060101010101" pitchFamily="49" charset="-122"/>
                <a:ea typeface="黑体" panose="02010609060101010101" pitchFamily="49" charset="-122"/>
              </a:rPr>
              <a:t>深埋库）。</a:t>
            </a:r>
          </a:p>
          <a:p>
            <a:r>
              <a:rPr lang="zh-CN" altLang="en-US" dirty="0">
                <a:latin typeface="黑体" panose="02010609060101010101" pitchFamily="49" charset="-122"/>
                <a:ea typeface="黑体" panose="02010609060101010101" pitchFamily="49" charset="-122"/>
              </a:rPr>
              <a:t>❌ 安全风险：切尔诺贝利、福岛等事故影响公众接受度。</a:t>
            </a:r>
          </a:p>
          <a:p>
            <a:r>
              <a:rPr lang="zh-CN" altLang="en-US" dirty="0">
                <a:latin typeface="黑体" panose="02010609060101010101" pitchFamily="49" charset="-122"/>
                <a:ea typeface="黑体" panose="02010609060101010101" pitchFamily="49" charset="-122"/>
              </a:rPr>
              <a:t>❌ 高成本：建设周期长（</a:t>
            </a:r>
            <a:r>
              <a:rPr lang="en-US" altLang="zh-CN" dirty="0">
                <a:latin typeface="黑体" panose="02010609060101010101" pitchFamily="49" charset="-122"/>
                <a:ea typeface="黑体" panose="02010609060101010101" pitchFamily="49" charset="-122"/>
              </a:rPr>
              <a:t>5-10</a:t>
            </a:r>
            <a:r>
              <a:rPr lang="zh-CN" altLang="en-US" dirty="0">
                <a:latin typeface="黑体" panose="02010609060101010101" pitchFamily="49" charset="-122"/>
                <a:ea typeface="黑体" panose="02010609060101010101" pitchFamily="49" charset="-122"/>
              </a:rPr>
              <a:t>年），投资超</a:t>
            </a:r>
            <a:r>
              <a:rPr lang="en-US" altLang="zh-CN" dirty="0">
                <a:latin typeface="黑体" panose="02010609060101010101" pitchFamily="49" charset="-122"/>
                <a:ea typeface="黑体" panose="02010609060101010101" pitchFamily="49" charset="-122"/>
              </a:rPr>
              <a:t>6000/kW</a:t>
            </a:r>
            <a:r>
              <a:rPr lang="zh-CN" altLang="en-US" dirty="0">
                <a:latin typeface="黑体" panose="02010609060101010101" pitchFamily="49" charset="-122"/>
                <a:ea typeface="黑体" panose="02010609060101010101" pitchFamily="49" charset="-122"/>
              </a:rPr>
              <a:t>（光伏≈</a:t>
            </a:r>
            <a:r>
              <a:rPr lang="en-US" altLang="zh-CN" dirty="0">
                <a:latin typeface="黑体" panose="02010609060101010101" pitchFamily="49" charset="-122"/>
                <a:ea typeface="黑体" panose="02010609060101010101" pitchFamily="49" charset="-122"/>
              </a:rPr>
              <a:t>6000/kW</a:t>
            </a:r>
            <a:r>
              <a:rPr lang="zh-CN" altLang="en-US" dirty="0">
                <a:latin typeface="黑体" panose="02010609060101010101" pitchFamily="49" charset="-122"/>
                <a:ea typeface="黑体" panose="02010609060101010101" pitchFamily="49" charset="-122"/>
              </a:rPr>
              <a:t>（光伏≈</a:t>
            </a:r>
            <a:r>
              <a:rPr lang="en-US" altLang="zh-CN" dirty="0">
                <a:latin typeface="黑体" panose="02010609060101010101" pitchFamily="49" charset="-122"/>
                <a:ea typeface="黑体" panose="02010609060101010101" pitchFamily="49" charset="-122"/>
              </a:rPr>
              <a:t>800/kW</a:t>
            </a:r>
            <a:r>
              <a:rPr lang="zh-CN" altLang="en-US" dirty="0">
                <a:latin typeface="黑体" panose="02010609060101010101" pitchFamily="49" charset="-122"/>
                <a:ea typeface="黑体" panose="02010609060101010101" pitchFamily="49" charset="-122"/>
              </a:rPr>
              <a:t>）。</a:t>
            </a:r>
          </a:p>
          <a:p>
            <a:r>
              <a:rPr lang="zh-CN" altLang="en-US" dirty="0">
                <a:latin typeface="黑体" panose="02010609060101010101" pitchFamily="49" charset="-122"/>
                <a:ea typeface="黑体" panose="02010609060101010101" pitchFamily="49" charset="-122"/>
              </a:rPr>
              <a:t>❌ 铀资源依赖：全球铀矿集中在哈萨克斯坦、加拿大等国。</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48</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2.2.3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核能发电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236855" y="1073448"/>
            <a:ext cx="11449878" cy="5632311"/>
          </a:xfrm>
          <a:prstGeom prst="rect">
            <a:avLst/>
          </a:prstGeom>
          <a:noFill/>
        </p:spPr>
        <p:txBody>
          <a:bodyPr wrap="square">
            <a:spAutoFit/>
          </a:bodyPr>
          <a:lstStyle/>
          <a:p>
            <a:r>
              <a:rPr lang="en-US" altLang="zh-CN" dirty="0">
                <a:latin typeface="黑体" panose="02010609060101010101" pitchFamily="49" charset="-122"/>
                <a:ea typeface="黑体" panose="02010609060101010101" pitchFamily="49" charset="-122"/>
              </a:rPr>
              <a:t>3. </a:t>
            </a:r>
            <a:r>
              <a:rPr lang="zh-CN" altLang="en-US" dirty="0">
                <a:latin typeface="黑体" panose="02010609060101010101" pitchFamily="49" charset="-122"/>
                <a:ea typeface="黑体" panose="02010609060101010101" pitchFamily="49" charset="-122"/>
              </a:rPr>
              <a:t>全球核能发展现状</a:t>
            </a:r>
          </a:p>
          <a:p>
            <a:r>
              <a:rPr lang="zh-CN" altLang="en-US" dirty="0">
                <a:latin typeface="黑体" panose="02010609060101010101" pitchFamily="49" charset="-122"/>
                <a:ea typeface="黑体" panose="02010609060101010101" pitchFamily="49" charset="-122"/>
              </a:rPr>
              <a:t>装机量：全球约</a:t>
            </a:r>
            <a:r>
              <a:rPr lang="en-US" altLang="zh-CN" dirty="0">
                <a:latin typeface="黑体" panose="02010609060101010101" pitchFamily="49" charset="-122"/>
                <a:ea typeface="黑体" panose="02010609060101010101" pitchFamily="49" charset="-122"/>
              </a:rPr>
              <a:t>440</a:t>
            </a:r>
            <a:r>
              <a:rPr lang="zh-CN" altLang="en-US" dirty="0">
                <a:latin typeface="黑体" panose="02010609060101010101" pitchFamily="49" charset="-122"/>
                <a:ea typeface="黑体" panose="02010609060101010101" pitchFamily="49" charset="-122"/>
              </a:rPr>
              <a:t>座反应堆，总装机</a:t>
            </a:r>
            <a:r>
              <a:rPr lang="en-US" altLang="zh-CN" dirty="0">
                <a:latin typeface="黑体" panose="02010609060101010101" pitchFamily="49" charset="-122"/>
                <a:ea typeface="黑体" panose="02010609060101010101" pitchFamily="49" charset="-122"/>
              </a:rPr>
              <a:t>390GW</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2023</a:t>
            </a:r>
            <a:r>
              <a:rPr lang="zh-CN" altLang="en-US" dirty="0">
                <a:latin typeface="黑体" panose="02010609060101010101" pitchFamily="49" charset="-122"/>
                <a:ea typeface="黑体" panose="02010609060101010101" pitchFamily="49" charset="-122"/>
              </a:rPr>
              <a:t>年），发电量占</a:t>
            </a:r>
            <a:r>
              <a:rPr lang="en-US" altLang="zh-CN" dirty="0">
                <a:latin typeface="黑体" panose="02010609060101010101" pitchFamily="49" charset="-122"/>
                <a:ea typeface="黑体" panose="02010609060101010101" pitchFamily="49" charset="-122"/>
              </a:rPr>
              <a:t>10%</a:t>
            </a:r>
            <a:r>
              <a:rPr lang="zh-CN" altLang="en-US" dirty="0">
                <a:latin typeface="黑体" panose="02010609060101010101" pitchFamily="49" charset="-122"/>
                <a:ea typeface="黑体" panose="02010609060101010101" pitchFamily="49" charset="-122"/>
              </a:rPr>
              <a:t>。</a:t>
            </a:r>
          </a:p>
          <a:p>
            <a:r>
              <a:rPr lang="zh-CN" altLang="en-US" dirty="0">
                <a:latin typeface="黑体" panose="02010609060101010101" pitchFamily="49" charset="-122"/>
                <a:ea typeface="黑体" panose="02010609060101010101" pitchFamily="49" charset="-122"/>
              </a:rPr>
              <a:t>主要国家：</a:t>
            </a:r>
          </a:p>
          <a:p>
            <a:r>
              <a:rPr lang="zh-CN" altLang="en-US" dirty="0">
                <a:latin typeface="黑体" panose="02010609060101010101" pitchFamily="49" charset="-122"/>
                <a:ea typeface="黑体" panose="02010609060101010101" pitchFamily="49" charset="-122"/>
              </a:rPr>
              <a:t>中国：在建机组全球第一（华龙一号、国和一号）。</a:t>
            </a:r>
          </a:p>
          <a:p>
            <a:r>
              <a:rPr lang="zh-CN" altLang="en-US" dirty="0">
                <a:latin typeface="黑体" panose="02010609060101010101" pitchFamily="49" charset="-122"/>
                <a:ea typeface="黑体" panose="02010609060101010101" pitchFamily="49" charset="-122"/>
              </a:rPr>
              <a:t>法国：核电占比</a:t>
            </a:r>
            <a:r>
              <a:rPr lang="en-US" altLang="zh-CN" dirty="0">
                <a:latin typeface="黑体" panose="02010609060101010101" pitchFamily="49" charset="-122"/>
                <a:ea typeface="黑体" panose="02010609060101010101" pitchFamily="49" charset="-122"/>
              </a:rPr>
              <a:t>70%</a:t>
            </a:r>
            <a:r>
              <a:rPr lang="zh-CN" altLang="en-US" dirty="0">
                <a:latin typeface="黑体" panose="02010609060101010101" pitchFamily="49" charset="-122"/>
                <a:ea typeface="黑体" panose="02010609060101010101" pitchFamily="49" charset="-122"/>
              </a:rPr>
              <a:t>，推动</a:t>
            </a:r>
            <a:r>
              <a:rPr lang="en-US" altLang="zh-CN" dirty="0">
                <a:latin typeface="黑体" panose="02010609060101010101" pitchFamily="49" charset="-122"/>
                <a:ea typeface="黑体" panose="02010609060101010101" pitchFamily="49" charset="-122"/>
              </a:rPr>
              <a:t>EPR2</a:t>
            </a:r>
            <a:r>
              <a:rPr lang="zh-CN" altLang="en-US" dirty="0">
                <a:latin typeface="黑体" panose="02010609060101010101" pitchFamily="49" charset="-122"/>
                <a:ea typeface="黑体" panose="02010609060101010101" pitchFamily="49" charset="-122"/>
              </a:rPr>
              <a:t>新堆型。</a:t>
            </a:r>
          </a:p>
          <a:p>
            <a:r>
              <a:rPr lang="zh-CN" altLang="en-US" dirty="0">
                <a:latin typeface="黑体" panose="02010609060101010101" pitchFamily="49" charset="-122"/>
                <a:ea typeface="黑体" panose="02010609060101010101" pitchFamily="49" charset="-122"/>
              </a:rPr>
              <a:t>美国：最大核电国（</a:t>
            </a:r>
            <a:r>
              <a:rPr lang="en-US" altLang="zh-CN" dirty="0">
                <a:latin typeface="黑体" panose="02010609060101010101" pitchFamily="49" charset="-122"/>
                <a:ea typeface="黑体" panose="02010609060101010101" pitchFamily="49" charset="-122"/>
              </a:rPr>
              <a:t>93</a:t>
            </a:r>
            <a:r>
              <a:rPr lang="zh-CN" altLang="en-US" dirty="0">
                <a:latin typeface="黑体" panose="02010609060101010101" pitchFamily="49" charset="-122"/>
                <a:ea typeface="黑体" panose="02010609060101010101" pitchFamily="49" charset="-122"/>
              </a:rPr>
              <a:t>座），支持</a:t>
            </a:r>
            <a:r>
              <a:rPr lang="en-US" altLang="zh-CN" dirty="0">
                <a:latin typeface="黑体" panose="02010609060101010101" pitchFamily="49" charset="-122"/>
                <a:ea typeface="黑体" panose="02010609060101010101" pitchFamily="49" charset="-122"/>
              </a:rPr>
              <a:t>SMR</a:t>
            </a:r>
            <a:r>
              <a:rPr lang="zh-CN" altLang="en-US" dirty="0">
                <a:latin typeface="黑体" panose="02010609060101010101" pitchFamily="49" charset="-122"/>
                <a:ea typeface="黑体" panose="02010609060101010101" pitchFamily="49" charset="-122"/>
              </a:rPr>
              <a:t>技术。</a:t>
            </a:r>
          </a:p>
          <a:p>
            <a:r>
              <a:rPr lang="zh-CN" altLang="en-US" dirty="0">
                <a:latin typeface="黑体" panose="02010609060101010101" pitchFamily="49" charset="-122"/>
                <a:ea typeface="黑体" panose="02010609060101010101" pitchFamily="49" charset="-122"/>
              </a:rPr>
              <a:t>俄罗斯：出口</a:t>
            </a:r>
            <a:r>
              <a:rPr lang="en-US" altLang="zh-CN" dirty="0">
                <a:latin typeface="黑体" panose="02010609060101010101" pitchFamily="49" charset="-122"/>
                <a:ea typeface="黑体" panose="02010609060101010101" pitchFamily="49" charset="-122"/>
              </a:rPr>
              <a:t>VVER</a:t>
            </a:r>
            <a:r>
              <a:rPr lang="zh-CN" altLang="en-US" dirty="0">
                <a:latin typeface="黑体" panose="02010609060101010101" pitchFamily="49" charset="-122"/>
                <a:ea typeface="黑体" panose="02010609060101010101" pitchFamily="49" charset="-122"/>
              </a:rPr>
              <a:t>反应堆，发展快堆技术。</a:t>
            </a:r>
          </a:p>
          <a:p>
            <a:r>
              <a:rPr lang="zh-CN" altLang="en-US" dirty="0">
                <a:latin typeface="黑体" panose="02010609060101010101" pitchFamily="49" charset="-122"/>
                <a:ea typeface="黑体" panose="02010609060101010101" pitchFamily="49" charset="-122"/>
              </a:rPr>
              <a:t>退核国家：德国（</a:t>
            </a:r>
            <a:r>
              <a:rPr lang="en-US" altLang="zh-CN" dirty="0">
                <a:latin typeface="黑体" panose="02010609060101010101" pitchFamily="49" charset="-122"/>
                <a:ea typeface="黑体" panose="02010609060101010101" pitchFamily="49" charset="-122"/>
              </a:rPr>
              <a:t>2023</a:t>
            </a:r>
            <a:r>
              <a:rPr lang="zh-CN" altLang="en-US" dirty="0">
                <a:latin typeface="黑体" panose="02010609060101010101" pitchFamily="49" charset="-122"/>
                <a:ea typeface="黑体" panose="02010609060101010101" pitchFamily="49" charset="-122"/>
              </a:rPr>
              <a:t>年全面关停）、日本（部分重启）。</a:t>
            </a:r>
          </a:p>
          <a:p>
            <a:endParaRPr lang="zh-CN" altLang="en-US"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4. </a:t>
            </a:r>
            <a:r>
              <a:rPr lang="zh-CN" altLang="en-US" dirty="0">
                <a:latin typeface="黑体" panose="02010609060101010101" pitchFamily="49" charset="-122"/>
                <a:ea typeface="黑体" panose="02010609060101010101" pitchFamily="49" charset="-122"/>
              </a:rPr>
              <a:t>未来趋势</a:t>
            </a:r>
          </a:p>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）技术创新</a:t>
            </a:r>
          </a:p>
          <a:p>
            <a:r>
              <a:rPr lang="zh-CN" altLang="en-US" dirty="0">
                <a:latin typeface="黑体" panose="02010609060101010101" pitchFamily="49" charset="-122"/>
                <a:ea typeface="黑体" panose="02010609060101010101" pitchFamily="49" charset="-122"/>
              </a:rPr>
              <a:t>核聚变：</a:t>
            </a:r>
            <a:r>
              <a:rPr lang="en-US" altLang="zh-CN" dirty="0">
                <a:latin typeface="黑体" panose="02010609060101010101" pitchFamily="49" charset="-122"/>
                <a:ea typeface="黑体" panose="02010609060101010101" pitchFamily="49" charset="-122"/>
              </a:rPr>
              <a:t>ITER</a:t>
            </a:r>
            <a:r>
              <a:rPr lang="zh-CN" altLang="en-US" dirty="0">
                <a:latin typeface="黑体" panose="02010609060101010101" pitchFamily="49" charset="-122"/>
                <a:ea typeface="黑体" panose="02010609060101010101" pitchFamily="49" charset="-122"/>
              </a:rPr>
              <a:t>（国际热核实验堆）预计</a:t>
            </a:r>
            <a:r>
              <a:rPr lang="en-US" altLang="zh-CN" dirty="0">
                <a:latin typeface="黑体" panose="02010609060101010101" pitchFamily="49" charset="-122"/>
                <a:ea typeface="黑体" panose="02010609060101010101" pitchFamily="49" charset="-122"/>
              </a:rPr>
              <a:t>2035</a:t>
            </a:r>
            <a:r>
              <a:rPr lang="zh-CN" altLang="en-US" dirty="0">
                <a:latin typeface="黑体" panose="02010609060101010101" pitchFamily="49" charset="-122"/>
                <a:ea typeface="黑体" panose="02010609060101010101" pitchFamily="49" charset="-122"/>
              </a:rPr>
              <a:t>年发电示范。</a:t>
            </a:r>
          </a:p>
          <a:p>
            <a:r>
              <a:rPr lang="zh-CN" altLang="en-US" dirty="0">
                <a:latin typeface="黑体" panose="02010609060101010101" pitchFamily="49" charset="-122"/>
                <a:ea typeface="黑体" panose="02010609060101010101" pitchFamily="49" charset="-122"/>
              </a:rPr>
              <a:t>核废料嬗变：用加速器或快堆将长寿命核废料转为短寿命。</a:t>
            </a:r>
          </a:p>
          <a:p>
            <a:r>
              <a:rPr lang="zh-CN" altLang="en-US" dirty="0">
                <a:latin typeface="黑体" panose="02010609060101010101" pitchFamily="49" charset="-122"/>
                <a:ea typeface="黑体" panose="02010609060101010101" pitchFamily="49" charset="-122"/>
              </a:rPr>
              <a:t>海水提铀：从海水中提取铀（储量≈</a:t>
            </a:r>
            <a:r>
              <a:rPr lang="en-US" altLang="zh-CN" dirty="0">
                <a:latin typeface="黑体" panose="02010609060101010101" pitchFamily="49" charset="-122"/>
                <a:ea typeface="黑体" panose="02010609060101010101" pitchFamily="49" charset="-122"/>
              </a:rPr>
              <a:t>45</a:t>
            </a:r>
            <a:r>
              <a:rPr lang="zh-CN" altLang="en-US" dirty="0">
                <a:latin typeface="黑体" panose="02010609060101010101" pitchFamily="49" charset="-122"/>
                <a:ea typeface="黑体" panose="02010609060101010101" pitchFamily="49" charset="-122"/>
              </a:rPr>
              <a:t>亿吨）。</a:t>
            </a:r>
          </a:p>
          <a:p>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）政策与市场</a:t>
            </a:r>
          </a:p>
          <a:p>
            <a:r>
              <a:rPr lang="zh-CN" altLang="en-US" dirty="0">
                <a:latin typeface="黑体" panose="02010609060101010101" pitchFamily="49" charset="-122"/>
                <a:ea typeface="黑体" panose="02010609060101010101" pitchFamily="49" charset="-122"/>
              </a:rPr>
              <a:t>碳定价推动：核电在碳中和目标下竞争力提升。</a:t>
            </a:r>
          </a:p>
          <a:p>
            <a:r>
              <a:rPr lang="zh-CN" altLang="en-US" dirty="0">
                <a:latin typeface="黑体" panose="02010609060101010101" pitchFamily="49" charset="-122"/>
                <a:ea typeface="黑体" panose="02010609060101010101" pitchFamily="49" charset="-122"/>
              </a:rPr>
              <a:t>混合能源系统：核电</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绿氢（高温堆制氢）、核电</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储能调峰。</a:t>
            </a:r>
          </a:p>
          <a:p>
            <a:endParaRPr lang="zh-CN" altLang="en-US"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 </a:t>
            </a:r>
            <a:r>
              <a:rPr lang="zh-CN" altLang="en-US" dirty="0" smtClean="0">
                <a:latin typeface="黑体" panose="02010609060101010101" pitchFamily="49" charset="-122"/>
                <a:ea typeface="黑体" panose="02010609060101010101" pitchFamily="49" charset="-122"/>
              </a:rPr>
              <a:t>   核能</a:t>
            </a:r>
            <a:r>
              <a:rPr lang="zh-CN" altLang="en-US" dirty="0">
                <a:latin typeface="黑体" panose="02010609060101010101" pitchFamily="49" charset="-122"/>
                <a:ea typeface="黑体" panose="02010609060101010101" pitchFamily="49" charset="-122"/>
              </a:rPr>
              <a:t>是当前唯一可大规模替代化石能源的稳定低碳电源，但需解决安全、废料、成本等问题。未来，第四代堆、核聚变、</a:t>
            </a:r>
            <a:r>
              <a:rPr lang="en-US" altLang="zh-CN" dirty="0">
                <a:latin typeface="黑体" panose="02010609060101010101" pitchFamily="49" charset="-122"/>
                <a:ea typeface="黑体" panose="02010609060101010101" pitchFamily="49" charset="-122"/>
              </a:rPr>
              <a:t>SMR</a:t>
            </a:r>
            <a:r>
              <a:rPr lang="zh-CN" altLang="en-US" dirty="0">
                <a:latin typeface="黑体" panose="02010609060101010101" pitchFamily="49" charset="-122"/>
                <a:ea typeface="黑体" panose="02010609060101010101" pitchFamily="49" charset="-122"/>
              </a:rPr>
              <a:t>等技术将决定核能能否成为“终极能源”。</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49</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2.2.4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生物质</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地热等发电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413657" y="1039739"/>
            <a:ext cx="11364686" cy="4062651"/>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1. </a:t>
            </a:r>
            <a:r>
              <a:rPr lang="zh-CN" altLang="en-US" sz="2000" dirty="0">
                <a:latin typeface="黑体" panose="02010609060101010101" pitchFamily="49" charset="-122"/>
                <a:ea typeface="黑体" panose="02010609060101010101" pitchFamily="49" charset="-122"/>
              </a:rPr>
              <a:t>生物质发电（</a:t>
            </a:r>
            <a:r>
              <a:rPr lang="en-US" altLang="zh-CN" sz="2000" dirty="0">
                <a:latin typeface="黑体" panose="02010609060101010101" pitchFamily="49" charset="-122"/>
                <a:ea typeface="黑体" panose="02010609060101010101" pitchFamily="49" charset="-122"/>
              </a:rPr>
              <a:t>Biomass Power</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原理：通过燃烧、气化或发酵生物质（如农林废弃物、沼气）产生热能或生物燃料驱动发电机。</a:t>
            </a:r>
          </a:p>
          <a:p>
            <a:r>
              <a:rPr lang="zh-CN" altLang="en-US" sz="2000" dirty="0">
                <a:latin typeface="黑体" panose="02010609060101010101" pitchFamily="49" charset="-122"/>
                <a:ea typeface="黑体" panose="02010609060101010101" pitchFamily="49" charset="-122"/>
              </a:rPr>
              <a:t>技术类型：</a:t>
            </a:r>
          </a:p>
          <a:p>
            <a:r>
              <a:rPr lang="zh-CN" altLang="en-US" sz="2000" dirty="0">
                <a:latin typeface="黑体" panose="02010609060101010101" pitchFamily="49" charset="-122"/>
                <a:ea typeface="黑体" panose="02010609060101010101" pitchFamily="49" charset="-122"/>
              </a:rPr>
              <a:t>直接燃烧发电（主流）：燃烧秸秆、木屑等产生蒸汽驱动汽轮机。</a:t>
            </a:r>
          </a:p>
          <a:p>
            <a:r>
              <a:rPr lang="zh-CN" altLang="en-US" sz="2000" dirty="0">
                <a:latin typeface="黑体" panose="02010609060101010101" pitchFamily="49" charset="-122"/>
                <a:ea typeface="黑体" panose="02010609060101010101" pitchFamily="49" charset="-122"/>
              </a:rPr>
              <a:t>沼气发电：厌氧发酵畜禽粪便、有机垃圾生成甲烷（</a:t>
            </a:r>
            <a:r>
              <a:rPr lang="en-US" altLang="zh-CN" sz="2000" dirty="0">
                <a:latin typeface="黑体" panose="02010609060101010101" pitchFamily="49" charset="-122"/>
                <a:ea typeface="黑体" panose="02010609060101010101" pitchFamily="49" charset="-122"/>
              </a:rPr>
              <a:t>CH₄</a:t>
            </a:r>
            <a:r>
              <a:rPr lang="zh-CN" altLang="en-US" sz="2000" dirty="0">
                <a:latin typeface="黑体" panose="02010609060101010101" pitchFamily="49" charset="-122"/>
                <a:ea typeface="黑体" panose="02010609060101010101" pitchFamily="49" charset="-122"/>
              </a:rPr>
              <a:t>），用于燃气轮机。</a:t>
            </a:r>
          </a:p>
          <a:p>
            <a:r>
              <a:rPr lang="zh-CN" altLang="en-US" sz="2000" dirty="0">
                <a:latin typeface="黑体" panose="02010609060101010101" pitchFamily="49" charset="-122"/>
                <a:ea typeface="黑体" panose="02010609060101010101" pitchFamily="49" charset="-122"/>
              </a:rPr>
              <a:t>生物质气化：高温缺氧条件下将生物质转化为可燃气体（如合成气）。</a:t>
            </a:r>
          </a:p>
          <a:p>
            <a:r>
              <a:rPr lang="zh-CN" altLang="en-US" sz="2000" dirty="0">
                <a:latin typeface="黑体" panose="02010609060101010101" pitchFamily="49" charset="-122"/>
                <a:ea typeface="黑体" panose="02010609060101010101" pitchFamily="49" charset="-122"/>
              </a:rPr>
              <a:t>优势：</a:t>
            </a:r>
          </a:p>
          <a:p>
            <a:r>
              <a:rPr lang="zh-CN" altLang="en-US" sz="2000" dirty="0">
                <a:latin typeface="黑体" panose="02010609060101010101" pitchFamily="49" charset="-122"/>
                <a:ea typeface="黑体" panose="02010609060101010101" pitchFamily="49" charset="-122"/>
              </a:rPr>
              <a:t>✅ 碳中性（燃烧释放的</a:t>
            </a:r>
            <a:r>
              <a:rPr lang="en-US" altLang="zh-CN" sz="2000" dirty="0">
                <a:latin typeface="黑体" panose="02010609060101010101" pitchFamily="49" charset="-122"/>
                <a:ea typeface="黑体" panose="02010609060101010101" pitchFamily="49" charset="-122"/>
              </a:rPr>
              <a:t>CO₂≈</a:t>
            </a:r>
            <a:r>
              <a:rPr lang="zh-CN" altLang="en-US" sz="2000" dirty="0">
                <a:latin typeface="黑体" panose="02010609060101010101" pitchFamily="49" charset="-122"/>
                <a:ea typeface="黑体" panose="02010609060101010101" pitchFamily="49" charset="-122"/>
              </a:rPr>
              <a:t>植物生长吸收量）。</a:t>
            </a:r>
          </a:p>
          <a:p>
            <a:r>
              <a:rPr lang="zh-CN" altLang="en-US" sz="2000" dirty="0">
                <a:latin typeface="黑体" panose="02010609060101010101" pitchFamily="49" charset="-122"/>
                <a:ea typeface="黑体" panose="02010609060101010101" pitchFamily="49" charset="-122"/>
              </a:rPr>
              <a:t>✅ 废弃物资源化利用（减少 </a:t>
            </a:r>
            <a:r>
              <a:rPr lang="en-US" altLang="zh-CN" sz="2000" dirty="0">
                <a:latin typeface="黑体" panose="02010609060101010101" pitchFamily="49" charset="-122"/>
                <a:ea typeface="黑体" panose="02010609060101010101" pitchFamily="49" charset="-122"/>
              </a:rPr>
              <a:t>landfill </a:t>
            </a:r>
            <a:r>
              <a:rPr lang="zh-CN" altLang="en-US" sz="2000" dirty="0">
                <a:latin typeface="黑体" panose="02010609060101010101" pitchFamily="49" charset="-122"/>
                <a:ea typeface="黑体" panose="02010609060101010101" pitchFamily="49" charset="-122"/>
              </a:rPr>
              <a:t>污染）。</a:t>
            </a:r>
          </a:p>
          <a:p>
            <a:r>
              <a:rPr lang="zh-CN" altLang="en-US" sz="2000" dirty="0">
                <a:latin typeface="黑体" panose="02010609060101010101" pitchFamily="49" charset="-122"/>
                <a:ea typeface="黑体" panose="02010609060101010101" pitchFamily="49" charset="-122"/>
              </a:rPr>
              <a:t>✅ 可灵活调峰（类似煤电）。</a:t>
            </a:r>
          </a:p>
          <a:p>
            <a:r>
              <a:rPr lang="zh-CN" altLang="en-US" sz="2000" dirty="0">
                <a:latin typeface="黑体" panose="02010609060101010101" pitchFamily="49" charset="-122"/>
                <a:ea typeface="黑体" panose="02010609060101010101" pitchFamily="49" charset="-122"/>
              </a:rPr>
              <a:t>挑战：</a:t>
            </a:r>
          </a:p>
          <a:p>
            <a:r>
              <a:rPr lang="zh-CN" altLang="en-US" sz="2000" dirty="0">
                <a:latin typeface="黑体" panose="02010609060101010101" pitchFamily="49" charset="-122"/>
                <a:ea typeface="黑体" panose="02010609060101010101" pitchFamily="49" charset="-122"/>
              </a:rPr>
              <a:t>❌ 能量密度低，运输</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储存成本高。</a:t>
            </a:r>
          </a:p>
          <a:p>
            <a:r>
              <a:rPr lang="zh-CN" altLang="en-US" sz="2000" dirty="0">
                <a:latin typeface="黑体" panose="02010609060101010101" pitchFamily="49" charset="-122"/>
                <a:ea typeface="黑体" panose="02010609060101010101" pitchFamily="49" charset="-122"/>
              </a:rPr>
              <a:t>❌ 可能引发“与粮争地”问题（如燃料乙醇）。</a:t>
            </a:r>
          </a:p>
        </p:txBody>
      </p:sp>
      <p:sp>
        <p:nvSpPr>
          <p:cNvPr id="7" name="文本框 6"/>
          <p:cNvSpPr txBox="1"/>
          <p:nvPr/>
        </p:nvSpPr>
        <p:spPr>
          <a:xfrm>
            <a:off x="413657" y="5192484"/>
            <a:ext cx="8731762" cy="1015663"/>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应用：</a:t>
            </a:r>
          </a:p>
          <a:p>
            <a:r>
              <a:rPr lang="zh-CN" altLang="en-US" sz="2000" dirty="0">
                <a:latin typeface="黑体" panose="02010609060101010101" pitchFamily="49" charset="-122"/>
                <a:ea typeface="黑体" panose="02010609060101010101" pitchFamily="49" charset="-122"/>
              </a:rPr>
              <a:t>欧洲（瑞典生物质供热发电占比</a:t>
            </a:r>
            <a:r>
              <a:rPr lang="en-US" altLang="zh-CN" sz="2000" dirty="0">
                <a:latin typeface="黑体" panose="02010609060101010101" pitchFamily="49" charset="-122"/>
                <a:ea typeface="黑体" panose="02010609060101010101" pitchFamily="49" charset="-122"/>
              </a:rPr>
              <a:t>25%</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中国（秸秆发电项目，如国能生物）。</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2"/>
          <p:cNvSpPr txBox="1"/>
          <p:nvPr/>
        </p:nvSpPr>
        <p:spPr>
          <a:xfrm>
            <a:off x="273685" y="-8890"/>
            <a:ext cx="10001250" cy="787973"/>
          </a:xfrm>
          <a:prstGeom prst="rect">
            <a:avLst/>
          </a:prstGeom>
        </p:spPr>
        <p:txBody>
          <a:bodyPr vert="horz" wrap="square" lIns="123825" tIns="123825" rIns="57150" bIns="123825" rtlCol="0" anchor="t" anchorCtr="0">
            <a:spAutoFit/>
          </a:bodyPr>
          <a:lstStyle/>
          <a:p>
            <a:pPr>
              <a:lnSpc>
                <a:spcPct val="140000"/>
              </a:lnSpc>
            </a:pPr>
            <a:r>
              <a:rPr lang="zh-CN" altLang="en-US" sz="28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背景</a:t>
            </a:r>
            <a:endParaRPr lang="en-US" sz="28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5</a:t>
            </a:fld>
            <a:endParaRPr lang="zh-CN" altLang="en-US" dirty="0">
              <a:solidFill>
                <a:prstClr val="black"/>
              </a:solidFill>
            </a:endParaRPr>
          </a:p>
        </p:txBody>
      </p:sp>
      <p:sp>
        <p:nvSpPr>
          <p:cNvPr id="41" name="矩形 40"/>
          <p:cNvSpPr/>
          <p:nvPr/>
        </p:nvSpPr>
        <p:spPr>
          <a:xfrm>
            <a:off x="4476749" y="1302522"/>
            <a:ext cx="7124701" cy="4991751"/>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刚迈进</a:t>
            </a:r>
            <a:r>
              <a:rPr lang="en-US" altLang="zh-CN" sz="2400" dirty="0">
                <a:latin typeface="黑体" panose="02010609060101010101" pitchFamily="49" charset="-122"/>
                <a:ea typeface="黑体" panose="02010609060101010101" pitchFamily="49" charset="-122"/>
              </a:rPr>
              <a:t>2025</a:t>
            </a:r>
            <a:r>
              <a:rPr lang="zh-CN" altLang="en-US" sz="2400" dirty="0">
                <a:latin typeface="黑体" panose="02010609060101010101" pitchFamily="49" charset="-122"/>
                <a:ea typeface="黑体" panose="02010609060101010101" pitchFamily="49" charset="-122"/>
              </a:rPr>
              <a:t>年，极端天气便迅猛登场，这是大自然对人类敲响的紧急警钟，预示着</a:t>
            </a:r>
            <a:r>
              <a:rPr lang="en-US" altLang="zh-CN" sz="2400" dirty="0">
                <a:latin typeface="黑体" panose="02010609060101010101" pitchFamily="49" charset="-122"/>
                <a:ea typeface="黑体" panose="02010609060101010101" pitchFamily="49" charset="-122"/>
              </a:rPr>
              <a:t>2025</a:t>
            </a:r>
            <a:r>
              <a:rPr lang="zh-CN" altLang="en-US" sz="2400" dirty="0">
                <a:latin typeface="黑体" panose="02010609060101010101" pitchFamily="49" charset="-122"/>
                <a:ea typeface="黑体" panose="02010609060101010101" pitchFamily="49" charset="-122"/>
              </a:rPr>
              <a:t>年气候异常或许将贯穿全年。</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l"/>
            </a:pPr>
            <a:r>
              <a:rPr lang="en-US" altLang="zh-CN" sz="2400" dirty="0" smtClean="0">
                <a:latin typeface="黑体" panose="02010609060101010101" pitchFamily="49" charset="-122"/>
                <a:ea typeface="黑体" panose="02010609060101010101" pitchFamily="49" charset="-122"/>
              </a:rPr>
              <a:t>4</a:t>
            </a:r>
            <a:r>
              <a:rPr lang="zh-CN" altLang="en-US" sz="2400" dirty="0">
                <a:latin typeface="黑体" panose="02010609060101010101" pitchFamily="49" charset="-122"/>
                <a:ea typeface="黑体" panose="02010609060101010101" pitchFamily="49" charset="-122"/>
              </a:rPr>
              <a:t>月</a:t>
            </a:r>
            <a:r>
              <a:rPr lang="en-US" altLang="zh-CN" sz="2400" dirty="0">
                <a:latin typeface="黑体" panose="02010609060101010101" pitchFamily="49" charset="-122"/>
                <a:ea typeface="黑体" panose="02010609060101010101" pitchFamily="49" charset="-122"/>
              </a:rPr>
              <a:t>12</a:t>
            </a:r>
            <a:r>
              <a:rPr lang="zh-CN" altLang="en-US" sz="2400" dirty="0">
                <a:latin typeface="黑体" panose="02010609060101010101" pitchFamily="49" charset="-122"/>
                <a:ea typeface="黑体" panose="02010609060101010101" pitchFamily="49" charset="-122"/>
              </a:rPr>
              <a:t>日，我国从北向南刮起了一次历史同期罕见的大风天气影响范围广泛，涉及多个省市，先后出现了</a:t>
            </a:r>
            <a:r>
              <a:rPr lang="en-US" altLang="zh-CN" sz="2400" dirty="0">
                <a:latin typeface="黑体" panose="02010609060101010101" pitchFamily="49" charset="-122"/>
                <a:ea typeface="黑体" panose="02010609060101010101" pitchFamily="49" charset="-122"/>
              </a:rPr>
              <a:t>8</a:t>
            </a:r>
            <a:r>
              <a:rPr lang="zh-CN" altLang="en-US" sz="2400" dirty="0">
                <a:latin typeface="黑体" panose="02010609060101010101" pitchFamily="49" charset="-122"/>
                <a:ea typeface="黑体" panose="02010609060101010101" pitchFamily="49" charset="-122"/>
              </a:rPr>
              <a:t>级以上的大风，北方部分地区出现</a:t>
            </a:r>
            <a:r>
              <a:rPr lang="en-US" altLang="zh-CN" sz="2400" dirty="0">
                <a:latin typeface="黑体" panose="02010609060101010101" pitchFamily="49" charset="-122"/>
                <a:ea typeface="黑体" panose="02010609060101010101" pitchFamily="49" charset="-122"/>
              </a:rPr>
              <a:t>9</a:t>
            </a:r>
            <a:r>
              <a:rPr lang="zh-CN" altLang="en-US" sz="2400" dirty="0">
                <a:latin typeface="黑体" panose="02010609060101010101" pitchFamily="49" charset="-122"/>
                <a:ea typeface="黑体" panose="02010609060101010101" pitchFamily="49" charset="-122"/>
              </a:rPr>
              <a:t>至</a:t>
            </a:r>
            <a:r>
              <a:rPr lang="en-US" altLang="zh-CN" sz="2400" dirty="0">
                <a:latin typeface="黑体" panose="02010609060101010101" pitchFamily="49" charset="-122"/>
                <a:ea typeface="黑体" panose="02010609060101010101" pitchFamily="49" charset="-122"/>
              </a:rPr>
              <a:t>11</a:t>
            </a:r>
            <a:r>
              <a:rPr lang="zh-CN" altLang="en-US" sz="2400" dirty="0">
                <a:latin typeface="黑体" panose="02010609060101010101" pitchFamily="49" charset="-122"/>
                <a:ea typeface="黑体" panose="02010609060101010101" pitchFamily="49" charset="-122"/>
              </a:rPr>
              <a:t>级阵风，局地阵风超过</a:t>
            </a:r>
            <a:r>
              <a:rPr lang="en-US" altLang="zh-CN" sz="2400" dirty="0">
                <a:latin typeface="黑体" panose="02010609060101010101" pitchFamily="49" charset="-122"/>
                <a:ea typeface="黑体" panose="02010609060101010101" pitchFamily="49" charset="-122"/>
              </a:rPr>
              <a:t>14</a:t>
            </a:r>
            <a:r>
              <a:rPr lang="zh-CN" altLang="en-US" sz="2400" dirty="0">
                <a:latin typeface="黑体" panose="02010609060101010101" pitchFamily="49" charset="-122"/>
                <a:ea typeface="黑体" panose="02010609060101010101" pitchFamily="49" charset="-122"/>
              </a:rPr>
              <a:t>级；</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l"/>
            </a:pPr>
            <a:r>
              <a:rPr lang="en-US" altLang="zh-CN" sz="2400" dirty="0">
                <a:latin typeface="黑体" panose="02010609060101010101" pitchFamily="49" charset="-122"/>
                <a:ea typeface="黑体" panose="02010609060101010101" pitchFamily="49" charset="-122"/>
              </a:rPr>
              <a:t>5</a:t>
            </a:r>
            <a:r>
              <a:rPr lang="zh-CN" altLang="en-US" sz="2400" dirty="0">
                <a:latin typeface="黑体" panose="02010609060101010101" pitchFamily="49" charset="-122"/>
                <a:ea typeface="黑体" panose="02010609060101010101" pitchFamily="49" charset="-122"/>
              </a:rPr>
              <a:t>月</a:t>
            </a:r>
            <a:r>
              <a:rPr lang="en-US" altLang="zh-CN" sz="2400" dirty="0">
                <a:latin typeface="黑体" panose="02010609060101010101" pitchFamily="49" charset="-122"/>
                <a:ea typeface="黑体" panose="02010609060101010101" pitchFamily="49" charset="-122"/>
              </a:rPr>
              <a:t>13</a:t>
            </a:r>
            <a:r>
              <a:rPr lang="zh-CN" altLang="en-US" sz="2400" dirty="0">
                <a:latin typeface="黑体" panose="02010609060101010101" pitchFamily="49" charset="-122"/>
                <a:ea typeface="黑体" panose="02010609060101010101" pitchFamily="49" charset="-122"/>
              </a:rPr>
              <a:t>日，北京地区遭遇强对流天气，局地出现大范围</a:t>
            </a:r>
            <a:r>
              <a:rPr lang="zh-CN" altLang="en-US" sz="2400" dirty="0" smtClean="0">
                <a:latin typeface="黑体" panose="02010609060101010101" pitchFamily="49" charset="-122"/>
                <a:ea typeface="黑体" panose="02010609060101010101" pitchFamily="49" charset="-122"/>
              </a:rPr>
              <a:t>冰雹。</a:t>
            </a:r>
            <a:endParaRPr lang="en-US" altLang="zh-CN" sz="2400"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3"/>
          <a:stretch>
            <a:fillRect/>
          </a:stretch>
        </p:blipFill>
        <p:spPr>
          <a:xfrm>
            <a:off x="413909" y="1892192"/>
            <a:ext cx="4062840" cy="2281962"/>
          </a:xfrm>
          <a:prstGeom prst="rect">
            <a:avLst/>
          </a:prstGeom>
        </p:spPr>
      </p:pic>
      <p:sp>
        <p:nvSpPr>
          <p:cNvPr id="5" name="文本框 4"/>
          <p:cNvSpPr txBox="1"/>
          <p:nvPr/>
        </p:nvSpPr>
        <p:spPr>
          <a:xfrm>
            <a:off x="413909" y="4439109"/>
            <a:ext cx="4062840" cy="646331"/>
          </a:xfrm>
          <a:prstGeom prst="rect">
            <a:avLst/>
          </a:prstGeom>
          <a:noFill/>
        </p:spPr>
        <p:txBody>
          <a:bodyPr wrap="square">
            <a:spAutoFit/>
          </a:bodyPr>
          <a:lstStyle/>
          <a:p>
            <a:r>
              <a:rPr lang="zh-CN" altLang="en-US" dirty="0">
                <a:latin typeface="黑体" panose="02010609060101010101" pitchFamily="49" charset="-122"/>
                <a:ea typeface="黑体" panose="02010609060101010101" pitchFamily="49" charset="-122"/>
              </a:rPr>
              <a:t>监测数据显示，全国共有</a:t>
            </a:r>
            <a:r>
              <a:rPr lang="en-US" altLang="zh-CN" dirty="0">
                <a:latin typeface="黑体" panose="02010609060101010101" pitchFamily="49" charset="-122"/>
                <a:ea typeface="黑体" panose="02010609060101010101" pitchFamily="49" charset="-122"/>
              </a:rPr>
              <a:t>493</a:t>
            </a:r>
            <a:r>
              <a:rPr lang="zh-CN" altLang="en-US" dirty="0">
                <a:latin typeface="黑体" panose="02010609060101010101" pitchFamily="49" charset="-122"/>
                <a:ea typeface="黑体" panose="02010609060101010101" pitchFamily="49" charset="-122"/>
              </a:rPr>
              <a:t>个国家观测站打破</a:t>
            </a: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月同期极大风纪录。</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50</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2.2.4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生物质</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地热等发电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437154" y="1073448"/>
            <a:ext cx="11427160" cy="5632311"/>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2. </a:t>
            </a:r>
            <a:r>
              <a:rPr lang="zh-CN" altLang="en-US" sz="2000" dirty="0">
                <a:latin typeface="黑体" panose="02010609060101010101" pitchFamily="49" charset="-122"/>
                <a:ea typeface="黑体" panose="02010609060101010101" pitchFamily="49" charset="-122"/>
              </a:rPr>
              <a:t>地热发电（</a:t>
            </a:r>
            <a:r>
              <a:rPr lang="en-US" altLang="zh-CN" sz="2000" dirty="0">
                <a:latin typeface="黑体" panose="02010609060101010101" pitchFamily="49" charset="-122"/>
                <a:ea typeface="黑体" panose="02010609060101010101" pitchFamily="49" charset="-122"/>
              </a:rPr>
              <a:t>Geothermal Power</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原理：利用地下高温蒸汽或热水（</a:t>
            </a:r>
            <a:r>
              <a:rPr lang="en-US" altLang="zh-CN" sz="2000" dirty="0">
                <a:latin typeface="黑体" panose="02010609060101010101" pitchFamily="49" charset="-122"/>
                <a:ea typeface="黑体" panose="02010609060101010101" pitchFamily="49" charset="-122"/>
              </a:rPr>
              <a:t>&gt;150℃</a:t>
            </a:r>
            <a:r>
              <a:rPr lang="zh-CN" altLang="en-US" sz="2000" dirty="0">
                <a:latin typeface="黑体" panose="02010609060101010101" pitchFamily="49" charset="-122"/>
                <a:ea typeface="黑体" panose="02010609060101010101" pitchFamily="49" charset="-122"/>
              </a:rPr>
              <a:t>）驱动汽轮机发电。</a:t>
            </a:r>
          </a:p>
          <a:p>
            <a:r>
              <a:rPr lang="zh-CN" altLang="en-US" sz="2000" dirty="0">
                <a:latin typeface="黑体" panose="02010609060101010101" pitchFamily="49" charset="-122"/>
                <a:ea typeface="黑体" panose="02010609060101010101" pitchFamily="49" charset="-122"/>
              </a:rPr>
              <a:t>技术类型：</a:t>
            </a:r>
          </a:p>
          <a:p>
            <a:r>
              <a:rPr lang="zh-CN" altLang="en-US" sz="2000" dirty="0">
                <a:latin typeface="黑体" panose="02010609060101010101" pitchFamily="49" charset="-122"/>
                <a:ea typeface="黑体" panose="02010609060101010101" pitchFamily="49" charset="-122"/>
              </a:rPr>
              <a:t>干蒸汽电站：直接利用地热蒸汽（如美国盖瑟尔斯电站）。</a:t>
            </a:r>
          </a:p>
          <a:p>
            <a:r>
              <a:rPr lang="zh-CN" altLang="en-US" sz="2000" dirty="0">
                <a:latin typeface="黑体" panose="02010609060101010101" pitchFamily="49" charset="-122"/>
                <a:ea typeface="黑体" panose="02010609060101010101" pitchFamily="49" charset="-122"/>
              </a:rPr>
              <a:t>闪蒸电站：高压热水减压闪蒸为蒸汽（全球主流）。</a:t>
            </a:r>
          </a:p>
          <a:p>
            <a:r>
              <a:rPr lang="zh-CN" altLang="en-US" sz="2000" dirty="0">
                <a:latin typeface="黑体" panose="02010609060101010101" pitchFamily="49" charset="-122"/>
                <a:ea typeface="黑体" panose="02010609060101010101" pitchFamily="49" charset="-122"/>
              </a:rPr>
              <a:t>双循环电站：通过有机工质（如异戊烷）传递地热热量（适合中低温地热）。</a:t>
            </a:r>
          </a:p>
          <a:p>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优势：</a:t>
            </a:r>
          </a:p>
          <a:p>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24/7</a:t>
            </a:r>
            <a:r>
              <a:rPr lang="zh-CN" altLang="en-US" sz="2000" dirty="0">
                <a:latin typeface="黑体" panose="02010609060101010101" pitchFamily="49" charset="-122"/>
                <a:ea typeface="黑体" panose="02010609060101010101" pitchFamily="49" charset="-122"/>
              </a:rPr>
              <a:t>稳定发电（利用率</a:t>
            </a:r>
            <a:r>
              <a:rPr lang="en-US" altLang="zh-CN" sz="2000" dirty="0">
                <a:latin typeface="黑体" panose="02010609060101010101" pitchFamily="49" charset="-122"/>
                <a:ea typeface="黑体" panose="02010609060101010101" pitchFamily="49" charset="-122"/>
              </a:rPr>
              <a:t>&gt;90%</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 几乎零碳排放。</a:t>
            </a:r>
          </a:p>
          <a:p>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挑战：</a:t>
            </a:r>
          </a:p>
          <a:p>
            <a:r>
              <a:rPr lang="zh-CN" altLang="en-US" sz="2000" dirty="0">
                <a:latin typeface="黑体" panose="02010609060101010101" pitchFamily="49" charset="-122"/>
                <a:ea typeface="黑体" panose="02010609060101010101" pitchFamily="49" charset="-122"/>
              </a:rPr>
              <a:t>❌ 资源局限（需板块交界处，如冰岛、环太平洋带）。</a:t>
            </a:r>
          </a:p>
          <a:p>
            <a:r>
              <a:rPr lang="zh-CN" altLang="en-US" sz="2000" dirty="0">
                <a:latin typeface="黑体" panose="02010609060101010101" pitchFamily="49" charset="-122"/>
                <a:ea typeface="黑体" panose="02010609060101010101" pitchFamily="49" charset="-122"/>
              </a:rPr>
              <a:t>❌ 可能诱发微地震或地下水污染。</a:t>
            </a:r>
          </a:p>
          <a:p>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应用：</a:t>
            </a:r>
          </a:p>
          <a:p>
            <a:r>
              <a:rPr lang="zh-CN" altLang="en-US" sz="2000" dirty="0">
                <a:latin typeface="黑体" panose="02010609060101010101" pitchFamily="49" charset="-122"/>
                <a:ea typeface="黑体" panose="02010609060101010101" pitchFamily="49" charset="-122"/>
              </a:rPr>
              <a:t>冰岛（地热供电占比</a:t>
            </a:r>
            <a:r>
              <a:rPr lang="en-US" altLang="zh-CN" sz="2000" dirty="0">
                <a:latin typeface="黑体" panose="02010609060101010101" pitchFamily="49" charset="-122"/>
                <a:ea typeface="黑体" panose="02010609060101010101" pitchFamily="49" charset="-122"/>
              </a:rPr>
              <a:t>30%</a:t>
            </a:r>
            <a:r>
              <a:rPr lang="zh-CN" altLang="en-US"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肯尼亚（东非大裂谷，地热占全国电力</a:t>
            </a:r>
            <a:r>
              <a:rPr lang="en-US" altLang="zh-CN" sz="2000" dirty="0">
                <a:latin typeface="黑体" panose="02010609060101010101" pitchFamily="49" charset="-122"/>
                <a:ea typeface="黑体" panose="02010609060101010101" pitchFamily="49" charset="-122"/>
              </a:rPr>
              <a:t>50%</a:t>
            </a:r>
            <a:r>
              <a:rPr lang="zh-CN" altLang="en-US" sz="2000" dirty="0">
                <a:latin typeface="黑体" panose="02010609060101010101" pitchFamily="49" charset="-122"/>
                <a:ea typeface="黑体" panose="02010609060101010101" pitchFamily="49" charset="-122"/>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51</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2.2.4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生物质</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地热等发电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524240" y="1075527"/>
            <a:ext cx="11404442" cy="5632311"/>
          </a:xfrm>
          <a:prstGeom prst="rect">
            <a:avLst/>
          </a:prstGeom>
          <a:noFill/>
        </p:spPr>
        <p:txBody>
          <a:bodyPr wrap="square">
            <a:spAutoFit/>
          </a:bodyPr>
          <a:lstStyle/>
          <a:p>
            <a:r>
              <a:rPr lang="en-US" altLang="zh-CN" sz="2400" dirty="0">
                <a:latin typeface="黑体" panose="02010609060101010101" pitchFamily="49" charset="-122"/>
                <a:ea typeface="黑体" panose="02010609060101010101" pitchFamily="49" charset="-122"/>
              </a:rPr>
              <a:t>3. </a:t>
            </a:r>
            <a:r>
              <a:rPr lang="zh-CN" altLang="en-US" sz="2400" dirty="0">
                <a:latin typeface="黑体" panose="02010609060101010101" pitchFamily="49" charset="-122"/>
                <a:ea typeface="黑体" panose="02010609060101010101" pitchFamily="49" charset="-122"/>
              </a:rPr>
              <a:t>海洋能发电（</a:t>
            </a:r>
            <a:r>
              <a:rPr lang="en-US" altLang="zh-CN" sz="2400" dirty="0">
                <a:latin typeface="黑体" panose="02010609060101010101" pitchFamily="49" charset="-122"/>
                <a:ea typeface="黑体" panose="02010609060101010101" pitchFamily="49" charset="-122"/>
              </a:rPr>
              <a:t>Marine Energy</a:t>
            </a:r>
            <a:r>
              <a:rPr lang="zh-CN" altLang="en-US" sz="2400" dirty="0">
                <a:latin typeface="黑体" panose="02010609060101010101" pitchFamily="49" charset="-122"/>
                <a:ea typeface="黑体" panose="02010609060101010101" pitchFamily="49" charset="-122"/>
              </a:rPr>
              <a:t>）</a:t>
            </a:r>
          </a:p>
          <a:p>
            <a:r>
              <a:rPr lang="zh-CN" altLang="en-US" sz="2400" dirty="0">
                <a:latin typeface="黑体" panose="02010609060101010101" pitchFamily="49" charset="-122"/>
                <a:ea typeface="黑体" panose="02010609060101010101" pitchFamily="49" charset="-122"/>
              </a:rPr>
              <a:t>原理：开发潮汐、波浪、海流、温差等海洋能量。</a:t>
            </a:r>
          </a:p>
          <a:p>
            <a:endParaRPr lang="zh-CN" altLang="en-US"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优势</a:t>
            </a:r>
            <a:r>
              <a:rPr lang="zh-CN" altLang="en-US" sz="2400" dirty="0">
                <a:latin typeface="黑体" panose="02010609060101010101" pitchFamily="49" charset="-122"/>
                <a:ea typeface="黑体" panose="02010609060101010101" pitchFamily="49" charset="-122"/>
              </a:rPr>
              <a:t>：</a:t>
            </a:r>
          </a:p>
          <a:p>
            <a:r>
              <a:rPr lang="zh-CN" altLang="en-US" sz="2400" dirty="0">
                <a:latin typeface="黑体" panose="02010609060101010101" pitchFamily="49" charset="-122"/>
                <a:ea typeface="黑体" panose="02010609060101010101" pitchFamily="49" charset="-122"/>
              </a:rPr>
              <a:t>✅ 资源总量巨大（理论可开发量≈全球用电需求的</a:t>
            </a:r>
            <a:r>
              <a:rPr lang="en-US" altLang="zh-CN" sz="2400" dirty="0">
                <a:latin typeface="黑体" panose="02010609060101010101" pitchFamily="49" charset="-122"/>
                <a:ea typeface="黑体" panose="02010609060101010101" pitchFamily="49" charset="-122"/>
              </a:rPr>
              <a:t>10</a:t>
            </a:r>
            <a:r>
              <a:rPr lang="zh-CN" altLang="en-US" sz="2400" dirty="0">
                <a:latin typeface="黑体" panose="02010609060101010101" pitchFamily="49" charset="-122"/>
                <a:ea typeface="黑体" panose="02010609060101010101" pitchFamily="49" charset="-122"/>
              </a:rPr>
              <a:t>倍）。</a:t>
            </a:r>
          </a:p>
          <a:p>
            <a:r>
              <a:rPr lang="zh-CN" altLang="en-US" sz="2400" dirty="0">
                <a:latin typeface="黑体" panose="02010609060101010101" pitchFamily="49" charset="-122"/>
                <a:ea typeface="黑体" panose="02010609060101010101" pitchFamily="49" charset="-122"/>
              </a:rPr>
              <a:t>✅ 预测性强（潮汐周期精确可知）。</a:t>
            </a:r>
          </a:p>
          <a:p>
            <a:r>
              <a:rPr lang="zh-CN" altLang="en-US" sz="2400" dirty="0" smtClean="0">
                <a:latin typeface="黑体" panose="02010609060101010101" pitchFamily="49" charset="-122"/>
                <a:ea typeface="黑体" panose="02010609060101010101" pitchFamily="49" charset="-122"/>
              </a:rPr>
              <a:t>挑战</a:t>
            </a:r>
            <a:r>
              <a:rPr lang="zh-CN" altLang="en-US" sz="2400" dirty="0">
                <a:latin typeface="黑体" panose="02010609060101010101" pitchFamily="49" charset="-122"/>
                <a:ea typeface="黑体" panose="02010609060101010101" pitchFamily="49" charset="-122"/>
              </a:rPr>
              <a:t>：</a:t>
            </a:r>
          </a:p>
          <a:p>
            <a:r>
              <a:rPr lang="zh-CN" altLang="en-US" sz="2400" dirty="0">
                <a:latin typeface="黑体" panose="02010609060101010101" pitchFamily="49" charset="-122"/>
                <a:ea typeface="黑体" panose="02010609060101010101" pitchFamily="49" charset="-122"/>
              </a:rPr>
              <a:t>❌ 高腐蚀、高维护成本（海水环境）。</a:t>
            </a:r>
          </a:p>
          <a:p>
            <a:r>
              <a:rPr lang="zh-CN" altLang="en-US" sz="2400" dirty="0">
                <a:latin typeface="黑体" panose="02010609060101010101" pitchFamily="49" charset="-122"/>
                <a:ea typeface="黑体" panose="02010609060101010101" pitchFamily="49" charset="-122"/>
              </a:rPr>
              <a:t>❌ 技术不成熟（除潮汐坝外均未大规模商用）。</a:t>
            </a:r>
          </a:p>
        </p:txBody>
      </p:sp>
      <p:pic>
        <p:nvPicPr>
          <p:cNvPr id="6" name="图片 5"/>
          <p:cNvPicPr>
            <a:picLocks noChangeAspect="1"/>
          </p:cNvPicPr>
          <p:nvPr/>
        </p:nvPicPr>
        <p:blipFill>
          <a:blip r:embed="rId3"/>
          <a:stretch>
            <a:fillRect/>
          </a:stretch>
        </p:blipFill>
        <p:spPr>
          <a:xfrm>
            <a:off x="1577987" y="1967592"/>
            <a:ext cx="8896350" cy="24003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373369" y="6401154"/>
            <a:ext cx="2743200" cy="400050"/>
          </a:xfrm>
        </p:spPr>
        <p:txBody>
          <a:bodyPr/>
          <a:lstStyle/>
          <a:p>
            <a:pPr>
              <a:defRPr/>
            </a:pPr>
            <a:fld id="{05A8B804-741E-4CC3-9B8B-2BD4F06B7503}" type="slidenum">
              <a:rPr lang="zh-CN" altLang="en-US" smtClean="0">
                <a:solidFill>
                  <a:prstClr val="black"/>
                </a:solidFill>
              </a:rPr>
              <a:t>52</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2.2.4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生物质</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地热等发电</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416497" y="980906"/>
            <a:ext cx="11418452" cy="5509200"/>
          </a:xfrm>
          <a:prstGeom prst="rect">
            <a:avLst/>
          </a:prstGeom>
          <a:noFill/>
        </p:spPr>
        <p:txBody>
          <a:bodyPr wrap="square">
            <a:spAutoFit/>
          </a:bodyPr>
          <a:lstStyle/>
          <a:p>
            <a:r>
              <a:rPr lang="en-US" altLang="zh-CN" sz="2200" dirty="0">
                <a:latin typeface="黑体" panose="02010609060101010101" pitchFamily="49" charset="-122"/>
                <a:ea typeface="黑体" panose="02010609060101010101" pitchFamily="49" charset="-122"/>
              </a:rPr>
              <a:t>4</a:t>
            </a:r>
            <a:r>
              <a:rPr lang="zh-CN" altLang="en-US" sz="2200" dirty="0">
                <a:latin typeface="黑体" panose="02010609060101010101" pitchFamily="49" charset="-122"/>
                <a:ea typeface="黑体" panose="02010609060101010101" pitchFamily="49" charset="-122"/>
              </a:rPr>
              <a:t>、未来发展方向</a:t>
            </a:r>
          </a:p>
          <a:p>
            <a:r>
              <a:rPr lang="zh-CN" altLang="en-US" sz="2200" dirty="0">
                <a:latin typeface="黑体" panose="02010609060101010101" pitchFamily="49" charset="-122"/>
                <a:ea typeface="黑体" panose="02010609060101010101" pitchFamily="49" charset="-122"/>
              </a:rPr>
              <a:t>生物质：</a:t>
            </a:r>
          </a:p>
          <a:p>
            <a:r>
              <a:rPr lang="zh-CN" altLang="en-US" sz="2200" dirty="0">
                <a:latin typeface="黑体" panose="02010609060101010101" pitchFamily="49" charset="-122"/>
                <a:ea typeface="黑体" panose="02010609060101010101" pitchFamily="49" charset="-122"/>
              </a:rPr>
              <a:t>发展藻类生物燃料（避免耕地占用）。</a:t>
            </a:r>
          </a:p>
          <a:p>
            <a:r>
              <a:rPr lang="zh-CN" altLang="en-US" sz="2200" dirty="0">
                <a:latin typeface="黑体" panose="02010609060101010101" pitchFamily="49" charset="-122"/>
                <a:ea typeface="黑体" panose="02010609060101010101" pitchFamily="49" charset="-122"/>
              </a:rPr>
              <a:t>耦合碳捕获（</a:t>
            </a:r>
            <a:r>
              <a:rPr lang="en-US" altLang="zh-CN" sz="2200" dirty="0">
                <a:latin typeface="黑体" panose="02010609060101010101" pitchFamily="49" charset="-122"/>
                <a:ea typeface="黑体" panose="02010609060101010101" pitchFamily="49" charset="-122"/>
              </a:rPr>
              <a:t>BECCS</a:t>
            </a:r>
            <a:r>
              <a:rPr lang="zh-CN" altLang="en-US" sz="2200" dirty="0">
                <a:latin typeface="黑体" panose="02010609060101010101" pitchFamily="49" charset="-122"/>
                <a:ea typeface="黑体" panose="02010609060101010101" pitchFamily="49" charset="-122"/>
              </a:rPr>
              <a:t>）实现负排放。</a:t>
            </a:r>
          </a:p>
          <a:p>
            <a:r>
              <a:rPr lang="zh-CN" altLang="en-US" sz="2200" dirty="0" smtClean="0">
                <a:latin typeface="黑体" panose="02010609060101010101" pitchFamily="49" charset="-122"/>
                <a:ea typeface="黑体" panose="02010609060101010101" pitchFamily="49" charset="-122"/>
              </a:rPr>
              <a:t>地热</a:t>
            </a:r>
            <a:r>
              <a:rPr lang="zh-CN" altLang="en-US" sz="2200" dirty="0">
                <a:latin typeface="黑体" panose="02010609060101010101" pitchFamily="49" charset="-122"/>
                <a:ea typeface="黑体" panose="02010609060101010101" pitchFamily="49" charset="-122"/>
              </a:rPr>
              <a:t>：</a:t>
            </a:r>
          </a:p>
          <a:p>
            <a:r>
              <a:rPr lang="zh-CN" altLang="en-US" sz="2200" dirty="0">
                <a:latin typeface="黑体" panose="02010609060101010101" pitchFamily="49" charset="-122"/>
                <a:ea typeface="黑体" panose="02010609060101010101" pitchFamily="49" charset="-122"/>
              </a:rPr>
              <a:t>增强型地热系统（</a:t>
            </a:r>
            <a:r>
              <a:rPr lang="en-US" altLang="zh-CN" sz="2200" dirty="0">
                <a:latin typeface="黑体" panose="02010609060101010101" pitchFamily="49" charset="-122"/>
                <a:ea typeface="黑体" panose="02010609060101010101" pitchFamily="49" charset="-122"/>
              </a:rPr>
              <a:t>EGS</a:t>
            </a:r>
            <a:r>
              <a:rPr lang="zh-CN" altLang="en-US" sz="2200" dirty="0">
                <a:latin typeface="黑体" panose="02010609060101010101" pitchFamily="49" charset="-122"/>
                <a:ea typeface="黑体" panose="02010609060101010101" pitchFamily="49" charset="-122"/>
              </a:rPr>
              <a:t>）开发干热岩资源。</a:t>
            </a:r>
          </a:p>
          <a:p>
            <a:r>
              <a:rPr lang="zh-CN" altLang="en-US" sz="2200" dirty="0">
                <a:latin typeface="黑体" panose="02010609060101010101" pitchFamily="49" charset="-122"/>
                <a:ea typeface="黑体" panose="02010609060101010101" pitchFamily="49" charset="-122"/>
              </a:rPr>
              <a:t>小型模块化地热电站（如</a:t>
            </a:r>
            <a:r>
              <a:rPr lang="en-US" altLang="zh-CN" sz="2200" dirty="0" err="1">
                <a:latin typeface="黑体" panose="02010609060101010101" pitchFamily="49" charset="-122"/>
                <a:ea typeface="黑体" panose="02010609060101010101" pitchFamily="49" charset="-122"/>
              </a:rPr>
              <a:t>Eavor</a:t>
            </a:r>
            <a:r>
              <a:rPr lang="en-US" altLang="zh-CN" sz="2200" dirty="0">
                <a:latin typeface="黑体" panose="02010609060101010101" pitchFamily="49" charset="-122"/>
                <a:ea typeface="黑体" panose="02010609060101010101" pitchFamily="49" charset="-122"/>
              </a:rPr>
              <a:t>-Loop</a:t>
            </a:r>
            <a:r>
              <a:rPr lang="zh-CN" altLang="en-US" sz="2200" dirty="0">
                <a:latin typeface="黑体" panose="02010609060101010101" pitchFamily="49" charset="-122"/>
                <a:ea typeface="黑体" panose="02010609060101010101" pitchFamily="49" charset="-122"/>
              </a:rPr>
              <a:t>技术）。</a:t>
            </a:r>
          </a:p>
          <a:p>
            <a:r>
              <a:rPr lang="zh-CN" altLang="en-US" sz="2200" dirty="0" smtClean="0">
                <a:latin typeface="黑体" panose="02010609060101010101" pitchFamily="49" charset="-122"/>
                <a:ea typeface="黑体" panose="02010609060101010101" pitchFamily="49" charset="-122"/>
              </a:rPr>
              <a:t>海洋能</a:t>
            </a:r>
            <a:r>
              <a:rPr lang="zh-CN" altLang="en-US" sz="2200" dirty="0">
                <a:latin typeface="黑体" panose="02010609060101010101" pitchFamily="49" charset="-122"/>
                <a:ea typeface="黑体" panose="02010609060101010101" pitchFamily="49" charset="-122"/>
              </a:rPr>
              <a:t>：</a:t>
            </a:r>
          </a:p>
          <a:p>
            <a:r>
              <a:rPr lang="zh-CN" altLang="en-US" sz="2200" dirty="0">
                <a:latin typeface="黑体" panose="02010609060101010101" pitchFamily="49" charset="-122"/>
                <a:ea typeface="黑体" panose="02010609060101010101" pitchFamily="49" charset="-122"/>
              </a:rPr>
              <a:t>潮汐涡轮机阵列化（如英国</a:t>
            </a:r>
            <a:r>
              <a:rPr lang="en-US" altLang="zh-CN" sz="2200" dirty="0" err="1">
                <a:latin typeface="黑体" panose="02010609060101010101" pitchFamily="49" charset="-122"/>
                <a:ea typeface="黑体" panose="02010609060101010101" pitchFamily="49" charset="-122"/>
              </a:rPr>
              <a:t>MeyGen</a:t>
            </a:r>
            <a:r>
              <a:rPr lang="zh-CN" altLang="en-US" sz="2200" dirty="0">
                <a:latin typeface="黑体" panose="02010609060101010101" pitchFamily="49" charset="-122"/>
                <a:ea typeface="黑体" panose="02010609060101010101" pitchFamily="49" charset="-122"/>
              </a:rPr>
              <a:t>项目）。</a:t>
            </a:r>
          </a:p>
          <a:p>
            <a:r>
              <a:rPr lang="zh-CN" altLang="en-US" sz="2200" dirty="0">
                <a:latin typeface="黑体" panose="02010609060101010101" pitchFamily="49" charset="-122"/>
                <a:ea typeface="黑体" panose="02010609060101010101" pitchFamily="49" charset="-122"/>
              </a:rPr>
              <a:t>波浪能材料创新（抗腐蚀柔性结构）。</a:t>
            </a:r>
          </a:p>
          <a:p>
            <a:r>
              <a:rPr lang="zh-CN" altLang="en-US" sz="2200" dirty="0" smtClean="0">
                <a:latin typeface="黑体" panose="02010609060101010101" pitchFamily="49" charset="-122"/>
                <a:ea typeface="黑体" panose="02010609060101010101" pitchFamily="49" charset="-122"/>
              </a:rPr>
              <a:t>五</a:t>
            </a:r>
            <a:r>
              <a:rPr lang="zh-CN" altLang="en-US" sz="2200" dirty="0">
                <a:latin typeface="黑体" panose="02010609060101010101" pitchFamily="49" charset="-122"/>
                <a:ea typeface="黑体" panose="02010609060101010101" pitchFamily="49" charset="-122"/>
              </a:rPr>
              <a:t>、适用场景建议</a:t>
            </a:r>
          </a:p>
          <a:p>
            <a:r>
              <a:rPr lang="zh-CN" altLang="en-US" sz="2200" dirty="0">
                <a:latin typeface="黑体" panose="02010609060101010101" pitchFamily="49" charset="-122"/>
                <a:ea typeface="黑体" panose="02010609060101010101" pitchFamily="49" charset="-122"/>
              </a:rPr>
              <a:t>生物质：农林废弃物丰富的区域（如巴西、东南亚）。</a:t>
            </a:r>
          </a:p>
          <a:p>
            <a:r>
              <a:rPr lang="zh-CN" altLang="en-US" sz="2200" dirty="0">
                <a:latin typeface="黑体" panose="02010609060101010101" pitchFamily="49" charset="-122"/>
                <a:ea typeface="黑体" panose="02010609060101010101" pitchFamily="49" charset="-122"/>
              </a:rPr>
              <a:t>地热：火山</a:t>
            </a:r>
            <a:r>
              <a:rPr lang="en-US" altLang="zh-CN" sz="2200" dirty="0">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地壳活跃带（冰岛、印尼、美国西部）。</a:t>
            </a:r>
          </a:p>
          <a:p>
            <a:r>
              <a:rPr lang="zh-CN" altLang="en-US" sz="2200" dirty="0">
                <a:latin typeface="黑体" panose="02010609060101010101" pitchFamily="49" charset="-122"/>
                <a:ea typeface="黑体" panose="02010609060101010101" pitchFamily="49" charset="-122"/>
              </a:rPr>
              <a:t>海洋能：强潮汐</a:t>
            </a:r>
            <a:r>
              <a:rPr lang="en-US" altLang="zh-CN" sz="2200" dirty="0">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波浪海岸（英国、加拿大、中国浙江）。</a:t>
            </a:r>
          </a:p>
          <a:p>
            <a:r>
              <a:rPr lang="zh-CN" altLang="en-US" sz="2200" dirty="0" smtClean="0">
                <a:latin typeface="黑体" panose="02010609060101010101" pitchFamily="49" charset="-122"/>
                <a:ea typeface="黑体" panose="02010609060101010101" pitchFamily="49" charset="-122"/>
              </a:rPr>
              <a:t>    三</a:t>
            </a:r>
            <a:r>
              <a:rPr lang="zh-CN" altLang="en-US" sz="2200" dirty="0">
                <a:latin typeface="黑体" panose="02010609060101010101" pitchFamily="49" charset="-122"/>
                <a:ea typeface="黑体" panose="02010609060101010101" pitchFamily="49" charset="-122"/>
              </a:rPr>
              <a:t>类技术均为可再生能源的重要补充，但需根据资源禀赋选择</a:t>
            </a:r>
            <a:r>
              <a:rPr lang="en-US" altLang="zh-CN" sz="2200" dirty="0">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地热适合基荷，生物质适合废物处理，海洋能需长期技术突破。</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53</a:t>
            </a:fld>
            <a:endParaRPr lang="zh-CN" altLang="en-US" dirty="0">
              <a:solidFill>
                <a:prstClr val="black"/>
              </a:solidFill>
            </a:endParaRPr>
          </a:p>
        </p:txBody>
      </p:sp>
      <p:sp>
        <p:nvSpPr>
          <p:cNvPr id="3" name="Freeform 2"/>
          <p:cNvSpPr/>
          <p:nvPr/>
        </p:nvSpPr>
        <p:spPr>
          <a:xfrm>
            <a:off x="1789380" y="1957978"/>
            <a:ext cx="3374508" cy="294204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chemeClr val="accent1">
              <a:alpha val="100000"/>
            </a:schemeClr>
          </a:solidFill>
        </p:spPr>
      </p:sp>
      <p:sp>
        <p:nvSpPr>
          <p:cNvPr id="4" name="Freeform 3"/>
          <p:cNvSpPr/>
          <p:nvPr/>
        </p:nvSpPr>
        <p:spPr>
          <a:xfrm>
            <a:off x="2018546" y="2121361"/>
            <a:ext cx="2933622" cy="262259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19050">
            <a:solidFill>
              <a:srgbClr val="FFFFFF">
                <a:alpha val="100000"/>
              </a:srgbClr>
            </a:solidFill>
            <a:prstDash val="solid"/>
          </a:ln>
          <a:effectLst>
            <a:outerShdw blurRad="571500" dist="342900" dir="2280000">
              <a:srgbClr val="000000">
                <a:alpha val="15000"/>
              </a:srgbClr>
            </a:outerShdw>
          </a:effectLst>
        </p:spPr>
      </p:sp>
      <p:sp>
        <p:nvSpPr>
          <p:cNvPr id="5" name="TextBox 5"/>
          <p:cNvSpPr txBox="1"/>
          <p:nvPr/>
        </p:nvSpPr>
        <p:spPr>
          <a:xfrm>
            <a:off x="5419309" y="2833602"/>
            <a:ext cx="6047607"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碳中和的实施路径</a:t>
            </a:r>
            <a:endParaRPr lang="en-US" altLang="zh-CN"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4"/>
          <p:cNvSpPr txBox="1"/>
          <p:nvPr/>
        </p:nvSpPr>
        <p:spPr>
          <a:xfrm>
            <a:off x="2273968" y="2667000"/>
            <a:ext cx="2405332" cy="1384995"/>
          </a:xfrm>
          <a:prstGeom prst="rect">
            <a:avLst/>
          </a:prstGeom>
        </p:spPr>
        <p:txBody>
          <a:bodyPr vert="horz" wrap="square" lIns="91440" tIns="45720" rIns="91440" bIns="45720" rtlCol="0" anchor="ctr" anchorCtr="1">
            <a:spAutoFit/>
          </a:bodyPr>
          <a:lstStyle/>
          <a:p>
            <a:pPr algn="ctr">
              <a:lnSpc>
                <a:spcPct val="100000"/>
              </a:lnSpc>
              <a:spcBef>
                <a:spcPts val="375"/>
              </a:spcBef>
            </a:pPr>
            <a:r>
              <a:rPr lang="en-US" sz="8400"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03</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40" name="TextBox 32"/>
          <p:cNvSpPr txBox="1"/>
          <p:nvPr/>
        </p:nvSpPr>
        <p:spPr>
          <a:xfrm>
            <a:off x="77470" y="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碳排放现状</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Rectangle 1"/>
          <p:cNvSpPr>
            <a:spLocks noChangeArrowheads="1"/>
          </p:cNvSpPr>
          <p:nvPr/>
        </p:nvSpPr>
        <p:spPr bwMode="auto">
          <a:xfrm>
            <a:off x="375298" y="1404743"/>
            <a:ext cx="11502378"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R="0" lvl="0" algn="l" defTabSz="914400" rtl="0" eaLnBrk="0" fontAlgn="base" latinLnBrk="0" hangingPunct="0">
              <a:spcBef>
                <a:spcPts val="1200"/>
              </a:spcBef>
              <a:spcAft>
                <a:spcPct val="0"/>
              </a:spcAft>
              <a:buClrTx/>
              <a:buSzTx/>
            </a:pP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碳排放总量：</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2023</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年，我国的二氧化碳排放量达到</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126</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亿吨二氧化碳当量，约占全球二氧化碳排放量的</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34%</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，继续位居全球首位。这样较大数量的排放主要由我国的能源消费总量和能源消费结构所决定。</a:t>
            </a:r>
            <a:endPar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p>
            <a:pPr marL="285750" marR="0" lvl="0" indent="-285750" algn="l" defTabSz="914400" rtl="0" eaLnBrk="0" fontAlgn="base" latinLnBrk="0" hangingPunct="0">
              <a:spcBef>
                <a:spcPts val="1200"/>
              </a:spcBef>
              <a:spcAft>
                <a:spcPct val="0"/>
              </a:spcAft>
              <a:buClrTx/>
              <a:buSzTx/>
              <a:buFont typeface="Wingdings" panose="05000000000000000000" pitchFamily="2" charset="2"/>
              <a:buChar char="Ø"/>
            </a:pP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我国目前的能源消费总量约为</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50</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亿吨标准煤，其中煤炭、石油和天然气三者合起来占比接近</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85%</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，其他非碳能源的占比只有</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15%</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多一点。在煤、油、气三类化石能源中，碳排放因子最高的煤炭占比接近</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70%</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endPar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p>
            <a:pPr marL="285750" marR="0" lvl="0" indent="-285750" algn="l" defTabSz="914400" rtl="0" eaLnBrk="0" fontAlgn="base" latinLnBrk="0" hangingPunct="0">
              <a:spcBef>
                <a:spcPts val="1200"/>
              </a:spcBef>
              <a:spcAft>
                <a:spcPct val="0"/>
              </a:spcAft>
              <a:buClrTx/>
              <a:buSzTx/>
              <a:buFont typeface="Wingdings" panose="05000000000000000000" pitchFamily="2" charset="2"/>
              <a:buChar char="Ø"/>
            </a:pP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约</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100</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亿吨二氧化碳的年总排放中，发电和供热约占</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45</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亿吨，建筑物建成后的运行（主要是用煤和用气）约占</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5</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亿吨，交通排放约占</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10</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亿吨，工业排放约占</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39</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亿吨。工业排放的四大领域是建材、钢铁、化工和有色，而建材排放的大头是水泥生产。</a:t>
            </a:r>
            <a:endPar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p>
            <a:pPr marL="285750" marR="0" lvl="0" indent="-285750" algn="l" defTabSz="914400" rtl="0" eaLnBrk="0" fontAlgn="base" latinLnBrk="0" hangingPunct="0">
              <a:spcBef>
                <a:spcPts val="1200"/>
              </a:spcBef>
              <a:spcAft>
                <a:spcPct val="0"/>
              </a:spcAft>
              <a:buClrTx/>
              <a:buSzTx/>
              <a:buFont typeface="Wingdings" panose="05000000000000000000" pitchFamily="2" charset="2"/>
              <a:buChar char="Ø"/>
            </a:pP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电力</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热力生产过程产生的二氧化碳排放，其“账”应该记到电力消费领域头上。根据进一步研究，发现这</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45</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亿吨二氧化碳中，约</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29</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亿吨最终也应记入工业领域排放，约</a:t>
            </a:r>
            <a:r>
              <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12.6</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亿吨应记入建筑物建成后的运行排放。</a:t>
            </a:r>
            <a:endParaRPr kumimoji="0" lang="en-US"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p>
            <a:pPr marL="285750" marR="0" lvl="0" indent="-285750" algn="l" defTabSz="914400" rtl="0" eaLnBrk="0" fontAlgn="base" latinLnBrk="0" hangingPunct="0">
              <a:spcBef>
                <a:spcPts val="1200"/>
              </a:spcBef>
              <a:spcAft>
                <a:spcPct val="0"/>
              </a:spcAft>
              <a:buClrTx/>
              <a:buSzTx/>
              <a:buFont typeface="Wingdings" panose="05000000000000000000" pitchFamily="2" charset="2"/>
              <a:buChar char="Ø"/>
            </a:pPr>
            <a:r>
              <a:rPr kumimoji="0" lang="zh-CN" altLang="en-US" sz="20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我国工业排放约占总排放量的</a:t>
            </a:r>
            <a:r>
              <a:rPr kumimoji="0" lang="en-US" altLang="zh-CN" sz="20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68%</a:t>
            </a:r>
            <a:r>
              <a:rPr kumimoji="0" lang="zh-CN" altLang="en-US"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，如此之高的占比在所有主要国家中，也是绝无仅有的，这是我国作为“世界工厂”、处在城镇化快速发展阶段、经济社会出现压缩式发展等因素所决定的。</a:t>
            </a:r>
            <a:endParaRPr kumimoji="0" lang="zh-CN" altLang="zh-CN" sz="20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40" name="TextBox 32"/>
          <p:cNvSpPr txBox="1"/>
          <p:nvPr/>
        </p:nvSpPr>
        <p:spPr>
          <a:xfrm>
            <a:off x="110490" y="0"/>
            <a:ext cx="10001250" cy="826316"/>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碳中和面临的挑战</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7346" y="1293932"/>
            <a:ext cx="11499379" cy="4846648"/>
          </a:xfrm>
          <a:prstGeom prst="rect">
            <a:avLst/>
          </a:prstGeom>
          <a:noFill/>
        </p:spPr>
        <p:txBody>
          <a:bodyPr wrap="square">
            <a:spAutoFit/>
          </a:bodyPr>
          <a:lstStyle/>
          <a:p>
            <a:pPr algn="l">
              <a:lnSpc>
                <a:spcPct val="130000"/>
              </a:lnSpc>
              <a:buFont typeface="+mj-lt"/>
              <a:buAutoNum type="arabicPeriod"/>
            </a:pPr>
            <a:r>
              <a:rPr lang="zh-CN" altLang="en-US" sz="2400" b="1"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经济增长与碳排放的矛盾</a:t>
            </a:r>
            <a:r>
              <a:rPr lang="zh-CN" altLang="en-US" sz="2400" b="0"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：中国经济仍在快速发展，依赖能源密集型产业，平衡经济增长与减排目标是一个挑战。</a:t>
            </a:r>
          </a:p>
          <a:p>
            <a:pPr>
              <a:lnSpc>
                <a:spcPct val="130000"/>
              </a:lnSpc>
              <a:buFont typeface="+mj-lt"/>
              <a:buAutoNum type="arabicPeriod"/>
            </a:pPr>
            <a:r>
              <a:rPr lang="zh-CN" altLang="en-US" sz="2400" b="1"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能源结构</a:t>
            </a:r>
            <a:r>
              <a:rPr lang="zh-CN" altLang="en-US" sz="24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：高碳的产业结构，煤电、钢铁、石化、水泥</a:t>
            </a:r>
            <a:r>
              <a:rPr lang="en-US" altLang="zh-CN" sz="24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实现碳中和，煤电</a:t>
            </a:r>
            <a:r>
              <a:rPr lang="en-US" altLang="zh-CN" sz="24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CO</a:t>
            </a:r>
            <a:r>
              <a:rPr lang="en-US" altLang="zh-CN" sz="2400" baseline="-250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排放要基本清零，非化石能源发电</a:t>
            </a:r>
            <a:r>
              <a:rPr lang="en-US" altLang="zh-CN" sz="24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80%</a:t>
            </a:r>
            <a:r>
              <a:rPr lang="zh-CN" altLang="en-US" sz="2400" dirty="0">
                <a:solidFill>
                  <a:srgbClr val="333333"/>
                </a:solidFill>
                <a:latin typeface="Times New Roman" panose="02020603050405020304" pitchFamily="18" charset="0"/>
                <a:ea typeface="黑体" panose="02010609060101010101" pitchFamily="49" charset="-122"/>
                <a:cs typeface="Times New Roman" panose="02020603050405020304" pitchFamily="18" charset="0"/>
              </a:rPr>
              <a:t>以上，低碳转型非常艰难。</a:t>
            </a:r>
            <a:endParaRPr lang="zh-CN" altLang="en-US" sz="2400" b="0"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l">
              <a:lnSpc>
                <a:spcPct val="130000"/>
              </a:lnSpc>
              <a:buFont typeface="+mj-lt"/>
              <a:buAutoNum type="arabicPeriod"/>
            </a:pPr>
            <a:r>
              <a:rPr lang="zh-CN" altLang="en-US" sz="2400" b="1"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区域发展不均</a:t>
            </a:r>
            <a:r>
              <a:rPr lang="zh-CN" altLang="en-US" sz="2400" b="0"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：不同地区经济发展水平和能源结构差异大，减排措施的实施难度和效果不一。</a:t>
            </a:r>
          </a:p>
          <a:p>
            <a:pPr algn="l">
              <a:lnSpc>
                <a:spcPct val="130000"/>
              </a:lnSpc>
              <a:buFont typeface="+mj-lt"/>
              <a:buAutoNum type="arabicPeriod"/>
            </a:pPr>
            <a:r>
              <a:rPr lang="zh-CN" altLang="en-US" sz="2400" b="1"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产业转型压力</a:t>
            </a:r>
            <a:r>
              <a:rPr lang="zh-CN" altLang="en-US" sz="2400" b="0"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：从传统高碳排放产业向低碳经济转型需要时间和资金投入，同时也涉及到就业和社会稳定的问题。</a:t>
            </a:r>
          </a:p>
          <a:p>
            <a:pPr algn="l">
              <a:lnSpc>
                <a:spcPct val="130000"/>
              </a:lnSpc>
              <a:buFont typeface="+mj-lt"/>
              <a:buAutoNum type="arabicPeriod"/>
            </a:pPr>
            <a:r>
              <a:rPr lang="zh-CN" altLang="en-US" sz="2400" b="1"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技术和资金限制</a:t>
            </a:r>
            <a:r>
              <a:rPr lang="zh-CN" altLang="en-US" sz="2400" b="0" i="0" dirty="0">
                <a:solidFill>
                  <a:srgbClr val="333333"/>
                </a:solidFill>
                <a:effectLst/>
                <a:latin typeface="Times New Roman" panose="02020603050405020304" pitchFamily="18" charset="0"/>
                <a:ea typeface="黑体" panose="02010609060101010101" pitchFamily="49" charset="-122"/>
                <a:cs typeface="Times New Roman" panose="02020603050405020304" pitchFamily="18" charset="0"/>
              </a:rPr>
              <a:t>：虽然中国在绿色技术方面取得了一定进展，但仍需大量投入研发和资金支持，以实现大规模应用和普及。</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40" name="TextBox 32"/>
          <p:cNvSpPr txBox="1"/>
          <p:nvPr/>
        </p:nvSpPr>
        <p:spPr>
          <a:xfrm>
            <a:off x="129540" y="0"/>
            <a:ext cx="10001250" cy="826316"/>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碳中和面临的挑战</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11621" y="1246307"/>
            <a:ext cx="11568757" cy="2012859"/>
          </a:xfrm>
          <a:prstGeom prst="rect">
            <a:avLst/>
          </a:prstGeom>
          <a:noFill/>
        </p:spPr>
        <p:txBody>
          <a:bodyPr wrap="square">
            <a:spAutoFit/>
          </a:bodyPr>
          <a:lstStyle/>
          <a:p>
            <a:pPr algn="l">
              <a:lnSpc>
                <a:spcPct val="130000"/>
              </a:lnSpc>
            </a:pPr>
            <a:r>
              <a:rPr lang="en-US" altLang="zh-CN" sz="24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6.</a:t>
            </a:r>
            <a:r>
              <a:rPr lang="zh-CN" altLang="en-US" sz="24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政策执行力度</a:t>
            </a:r>
            <a:r>
              <a:rPr lang="zh-CN" altLang="en-US" sz="24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：政策的制定与实施过程中，地方政府和企业在执行层面的差异以及短期经济利益的冲突可能影响减排效果。</a:t>
            </a:r>
          </a:p>
          <a:p>
            <a:pPr algn="l">
              <a:lnSpc>
                <a:spcPct val="130000"/>
              </a:lnSpc>
            </a:pPr>
            <a:r>
              <a:rPr lang="en-US" altLang="zh-CN" sz="24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7.</a:t>
            </a:r>
            <a:r>
              <a:rPr lang="zh-CN" altLang="en-US" sz="24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碳中和</a:t>
            </a:r>
            <a:r>
              <a:rPr lang="zh-CN" altLang="en-US" sz="2400" b="1" dirty="0">
                <a:solidFill>
                  <a:srgbClr val="333333"/>
                </a:solidFill>
                <a:latin typeface="黑体" panose="02010609060101010101" pitchFamily="49" charset="-122"/>
                <a:ea typeface="黑体" panose="02010609060101010101" pitchFamily="49" charset="-122"/>
                <a:cs typeface="Times New Roman" panose="02020603050405020304" pitchFamily="18" charset="0"/>
              </a:rPr>
              <a:t>时间</a:t>
            </a:r>
            <a:r>
              <a:rPr lang="zh-CN" altLang="en-US" sz="24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较短</a:t>
            </a:r>
            <a:r>
              <a:rPr lang="zh-CN" altLang="en-US" sz="24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：中国目前正处于中高速发展阶段，碳达峰、碳中和任务艰巨，而时间周期则较短。</a:t>
            </a:r>
          </a:p>
        </p:txBody>
      </p:sp>
      <p:pic>
        <p:nvPicPr>
          <p:cNvPr id="4" name="图片 3"/>
          <p:cNvPicPr>
            <a:picLocks noChangeAspect="1"/>
          </p:cNvPicPr>
          <p:nvPr/>
        </p:nvPicPr>
        <p:blipFill>
          <a:blip r:embed="rId3"/>
          <a:stretch>
            <a:fillRect/>
          </a:stretch>
        </p:blipFill>
        <p:spPr>
          <a:xfrm>
            <a:off x="3054102" y="3044163"/>
            <a:ext cx="5880347" cy="34608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4520545" y="1529853"/>
            <a:ext cx="2111604" cy="631596"/>
          </a:xfrm>
          <a:prstGeom prst="rect">
            <a:avLst/>
          </a:prstGeom>
          <a:solidFill>
            <a:schemeClr val="accent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57</a:t>
            </a:fld>
            <a:endParaRPr lang="zh-CN" altLang="en-US" dirty="0">
              <a:solidFill>
                <a:prstClr val="black"/>
              </a:solidFill>
            </a:endParaRPr>
          </a:p>
        </p:txBody>
      </p:sp>
      <p:sp>
        <p:nvSpPr>
          <p:cNvPr id="40" name="TextBox 32"/>
          <p:cNvSpPr txBox="1"/>
          <p:nvPr/>
        </p:nvSpPr>
        <p:spPr>
          <a:xfrm>
            <a:off x="129540" y="0"/>
            <a:ext cx="10001250" cy="787973"/>
          </a:xfrm>
          <a:prstGeom prst="rect">
            <a:avLst/>
          </a:prstGeom>
        </p:spPr>
        <p:txBody>
          <a:bodyPr vert="horz" wrap="square" lIns="123825" tIns="123825" rIns="57150" bIns="123825" rtlCol="0" anchor="t" anchorCtr="0">
            <a:spAutoFit/>
          </a:bodyPr>
          <a:lstStyle/>
          <a:p>
            <a:pPr>
              <a:lnSpc>
                <a:spcPct val="140000"/>
              </a:lnSpc>
            </a:pPr>
            <a:r>
              <a:rPr lang="en-US" altLang="zh-CN" sz="28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 </a:t>
            </a:r>
            <a:r>
              <a:rPr lang="zh-CN" altLang="en-US" sz="28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碳减排措施</a:t>
            </a:r>
          </a:p>
        </p:txBody>
      </p:sp>
      <p:sp>
        <p:nvSpPr>
          <p:cNvPr id="50" name="文本框 49"/>
          <p:cNvSpPr txBox="1"/>
          <p:nvPr/>
        </p:nvSpPr>
        <p:spPr>
          <a:xfrm>
            <a:off x="4709301" y="1645596"/>
            <a:ext cx="1733167" cy="400110"/>
          </a:xfrm>
          <a:prstGeom prst="rect">
            <a:avLst/>
          </a:prstGeom>
          <a:solidFill>
            <a:schemeClr val="accent2"/>
          </a:solidFill>
        </p:spPr>
        <p:txBody>
          <a:bodyPr wrap="non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资源增效减碳</a:t>
            </a:r>
          </a:p>
        </p:txBody>
      </p:sp>
      <p:sp>
        <p:nvSpPr>
          <p:cNvPr id="52" name="矩形 51"/>
          <p:cNvSpPr/>
          <p:nvPr/>
        </p:nvSpPr>
        <p:spPr>
          <a:xfrm>
            <a:off x="4520545" y="2405929"/>
            <a:ext cx="2111604" cy="631596"/>
          </a:xfrm>
          <a:prstGeom prst="rect">
            <a:avLst/>
          </a:prstGeom>
          <a:solidFill>
            <a:schemeClr val="accent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53" name="文本框 52"/>
          <p:cNvSpPr txBox="1"/>
          <p:nvPr/>
        </p:nvSpPr>
        <p:spPr>
          <a:xfrm>
            <a:off x="4709301" y="2521672"/>
            <a:ext cx="1733167" cy="400110"/>
          </a:xfrm>
          <a:prstGeom prst="rect">
            <a:avLst/>
          </a:prstGeom>
          <a:solidFill>
            <a:schemeClr val="accent2"/>
          </a:solidFill>
        </p:spPr>
        <p:txBody>
          <a:bodyPr wrap="non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能源结构降碳</a:t>
            </a:r>
          </a:p>
        </p:txBody>
      </p:sp>
      <p:sp>
        <p:nvSpPr>
          <p:cNvPr id="56" name="矩形 55"/>
          <p:cNvSpPr/>
          <p:nvPr/>
        </p:nvSpPr>
        <p:spPr>
          <a:xfrm>
            <a:off x="4520545" y="4143029"/>
            <a:ext cx="2111604" cy="631596"/>
          </a:xfrm>
          <a:prstGeom prst="rect">
            <a:avLst/>
          </a:prstGeom>
          <a:solidFill>
            <a:schemeClr val="accent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57" name="文本框 56"/>
          <p:cNvSpPr txBox="1"/>
          <p:nvPr/>
        </p:nvSpPr>
        <p:spPr>
          <a:xfrm>
            <a:off x="4709301" y="4258772"/>
            <a:ext cx="1733167" cy="400110"/>
          </a:xfrm>
          <a:prstGeom prst="rect">
            <a:avLst/>
          </a:prstGeom>
          <a:solidFill>
            <a:schemeClr val="accent2"/>
          </a:solidFill>
        </p:spPr>
        <p:txBody>
          <a:bodyPr wrap="non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生态系统固碳</a:t>
            </a:r>
          </a:p>
        </p:txBody>
      </p:sp>
      <p:sp>
        <p:nvSpPr>
          <p:cNvPr id="58" name="矩形 57"/>
          <p:cNvSpPr/>
          <p:nvPr/>
        </p:nvSpPr>
        <p:spPr>
          <a:xfrm>
            <a:off x="4520545" y="5006932"/>
            <a:ext cx="2111604" cy="631596"/>
          </a:xfrm>
          <a:prstGeom prst="rect">
            <a:avLst/>
          </a:prstGeom>
          <a:solidFill>
            <a:schemeClr val="accent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59" name="文本框 58"/>
          <p:cNvSpPr txBox="1"/>
          <p:nvPr/>
        </p:nvSpPr>
        <p:spPr>
          <a:xfrm>
            <a:off x="4709301" y="5122675"/>
            <a:ext cx="1733167" cy="400110"/>
          </a:xfrm>
          <a:prstGeom prst="rect">
            <a:avLst/>
          </a:prstGeom>
          <a:solidFill>
            <a:schemeClr val="accent2"/>
          </a:solidFill>
        </p:spPr>
        <p:txBody>
          <a:bodyPr wrap="non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市场机制融碳</a:t>
            </a:r>
          </a:p>
        </p:txBody>
      </p:sp>
      <p:sp>
        <p:nvSpPr>
          <p:cNvPr id="33" name="矩形 32"/>
          <p:cNvSpPr/>
          <p:nvPr/>
        </p:nvSpPr>
        <p:spPr>
          <a:xfrm>
            <a:off x="4520545" y="3263672"/>
            <a:ext cx="2111604" cy="631596"/>
          </a:xfrm>
          <a:prstGeom prst="rect">
            <a:avLst/>
          </a:prstGeom>
          <a:solidFill>
            <a:schemeClr val="accent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34" name="文本框 33"/>
          <p:cNvSpPr txBox="1"/>
          <p:nvPr/>
        </p:nvSpPr>
        <p:spPr>
          <a:xfrm>
            <a:off x="4709301" y="3379415"/>
            <a:ext cx="1733167" cy="400110"/>
          </a:xfrm>
          <a:prstGeom prst="rect">
            <a:avLst/>
          </a:prstGeom>
          <a:solidFill>
            <a:schemeClr val="accent2"/>
          </a:solidFill>
        </p:spPr>
        <p:txBody>
          <a:bodyPr wrap="non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地质空间储碳</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58</a:t>
            </a:fld>
            <a:endParaRPr lang="zh-CN" altLang="en-US" dirty="0">
              <a:solidFill>
                <a:prstClr val="black"/>
              </a:solidFill>
            </a:endParaRPr>
          </a:p>
        </p:txBody>
      </p:sp>
      <p:sp>
        <p:nvSpPr>
          <p:cNvPr id="40" name="TextBox 32"/>
          <p:cNvSpPr txBox="1"/>
          <p:nvPr/>
        </p:nvSpPr>
        <p:spPr>
          <a:xfrm>
            <a:off x="89535" y="-508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3.3.1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资源增效减碳</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文本框 40"/>
          <p:cNvSpPr txBox="1"/>
          <p:nvPr/>
        </p:nvSpPr>
        <p:spPr>
          <a:xfrm>
            <a:off x="362784" y="1065971"/>
            <a:ext cx="11466431" cy="4462760"/>
          </a:xfrm>
          <a:prstGeom prst="rect">
            <a:avLst/>
          </a:prstGeom>
          <a:noFill/>
        </p:spPr>
        <p:txBody>
          <a:bodyPr wrap="square">
            <a:spAutoFit/>
          </a:bodyPr>
          <a:lstStyle/>
          <a:p>
            <a:pPr algn="just">
              <a:spcBef>
                <a:spcPts val="1200"/>
              </a:spcBef>
              <a:buFont typeface="+mj-lt"/>
              <a:buAutoNum type="arabicPeriod"/>
            </a:pPr>
            <a:r>
              <a:rPr lang="zh-CN" altLang="en-US" sz="22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资源增效降碳是转变经济增长方式的重要抓手</a:t>
            </a:r>
            <a:r>
              <a:rPr lang="zh-CN" altLang="en-US" sz="220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当前，我国经济已由高速增长阶段转向高质量发展阶段。新形势下，节约优先被赋予新的内涵，成为转变经济增长方式、提升经济发展质量和效益的重要抓手。企业是能源消费大户，当前我国企业能源利用效率仍普遍蕴藏着</a:t>
            </a:r>
            <a:r>
              <a:rPr lang="en-US" altLang="zh-CN" sz="2200" i="0" dirty="0">
                <a:solidFill>
                  <a:srgbClr val="0000FF"/>
                </a:solidFill>
                <a:effectLst/>
                <a:latin typeface="黑体" panose="02010609060101010101" pitchFamily="49" charset="-122"/>
                <a:ea typeface="黑体" panose="02010609060101010101" pitchFamily="49" charset="-122"/>
                <a:cs typeface="Times New Roman" panose="02020603050405020304" pitchFamily="18" charset="0"/>
              </a:rPr>
              <a:t>10%</a:t>
            </a:r>
            <a:r>
              <a:rPr lang="zh-CN" altLang="en-US" sz="2200" i="0" dirty="0">
                <a:solidFill>
                  <a:srgbClr val="0000FF"/>
                </a:solidFill>
                <a:effectLst/>
                <a:latin typeface="黑体" panose="02010609060101010101" pitchFamily="49" charset="-122"/>
                <a:ea typeface="黑体" panose="02010609060101010101" pitchFamily="49" charset="-122"/>
                <a:cs typeface="Times New Roman" panose="02020603050405020304" pitchFamily="18" charset="0"/>
              </a:rPr>
              <a:t>以上的技术节能潜力</a:t>
            </a:r>
            <a:r>
              <a:rPr lang="zh-CN" altLang="en-US" sz="220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，结构节能和管理节能也有较大挖潜空间。</a:t>
            </a:r>
            <a:endParaRPr lang="en-US" altLang="zh-CN" sz="220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endParaRPr>
          </a:p>
          <a:p>
            <a:pPr algn="just">
              <a:spcBef>
                <a:spcPts val="1200"/>
              </a:spcBef>
              <a:buFont typeface="+mj-lt"/>
              <a:buAutoNum type="arabicPeriod"/>
            </a:pPr>
            <a:r>
              <a:rPr lang="zh-CN" altLang="en-US" sz="22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资源增效降碳节能发展的挑战与机遇</a:t>
            </a:r>
            <a:r>
              <a:rPr lang="zh-CN" altLang="en-US" sz="22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资源的增效降碳节能发展面临着技术创新和投资的双重挑战。需要不断研发和应用新的能源技术，同时需要大量资金投入，以提高能源利用效率和降低碳排放。增效降碳节能发展需要进行能源消费结构的调整和转型，而</a:t>
            </a:r>
            <a:r>
              <a:rPr lang="zh-CN" altLang="en-US" sz="2200" b="0" i="0" dirty="0">
                <a:solidFill>
                  <a:srgbClr val="0000FF"/>
                </a:solidFill>
                <a:effectLst/>
                <a:latin typeface="黑体" panose="02010609060101010101" pitchFamily="49" charset="-122"/>
                <a:ea typeface="黑体" panose="02010609060101010101" pitchFamily="49" charset="-122"/>
                <a:cs typeface="Times New Roman" panose="02020603050405020304" pitchFamily="18" charset="0"/>
              </a:rPr>
              <a:t>智能技术</a:t>
            </a:r>
            <a:r>
              <a:rPr lang="zh-CN" altLang="en-US" sz="22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如人工智能、大数据分析等在能源领域的广泛应用，可以提高能源设备的效率、优化能源供应和消费，为能源的增效降碳节能发展提供新的机遇。</a:t>
            </a:r>
            <a:endParaRPr lang="en-US" altLang="zh-CN" sz="22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endParaRPr>
          </a:p>
          <a:p>
            <a:pPr algn="just">
              <a:spcBef>
                <a:spcPts val="1200"/>
              </a:spcBef>
              <a:buFont typeface="+mj-lt"/>
              <a:buAutoNum type="arabicPeriod"/>
            </a:pPr>
            <a:r>
              <a:rPr lang="zh-CN" altLang="en-US" sz="2200" b="1"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资源增效降碳节能发展的战略与措施</a:t>
            </a:r>
            <a:r>
              <a:rPr lang="zh-CN" altLang="en-US" sz="22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：社会应加大对能源技术研发和创新的投入，促进新能源技术的发展和应用。</a:t>
            </a:r>
            <a:r>
              <a:rPr lang="zh-CN" altLang="en-US" sz="2200" b="0" i="0" dirty="0">
                <a:solidFill>
                  <a:srgbClr val="0000FF"/>
                </a:solidFill>
                <a:effectLst/>
                <a:latin typeface="黑体" panose="02010609060101010101" pitchFamily="49" charset="-122"/>
                <a:ea typeface="黑体" panose="02010609060101010101" pitchFamily="49" charset="-122"/>
                <a:cs typeface="Times New Roman" panose="02020603050405020304" pitchFamily="18" charset="0"/>
              </a:rPr>
              <a:t>鼓励企业加大研发投入</a:t>
            </a:r>
            <a:r>
              <a:rPr lang="zh-CN" altLang="en-US" sz="22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，提高能源设备的效率和环保性能。同时政府需制定科学合理的政策和目标，以</a:t>
            </a:r>
            <a:r>
              <a:rPr lang="zh-CN" altLang="en-US" sz="2200" b="0" i="0" dirty="0">
                <a:solidFill>
                  <a:srgbClr val="0000FF"/>
                </a:solidFill>
                <a:effectLst/>
                <a:latin typeface="黑体" panose="02010609060101010101" pitchFamily="49" charset="-122"/>
                <a:ea typeface="黑体" panose="02010609060101010101" pitchFamily="49" charset="-122"/>
                <a:cs typeface="Times New Roman" panose="02020603050405020304" pitchFamily="18" charset="0"/>
              </a:rPr>
              <a:t>激励和推动企业降低碳排放和</a:t>
            </a:r>
            <a:r>
              <a:rPr lang="zh-CN" altLang="en-US" sz="2200" b="0" i="0" dirty="0">
                <a:solidFill>
                  <a:srgbClr val="333333"/>
                </a:solidFill>
                <a:effectLst/>
                <a:latin typeface="黑体" panose="02010609060101010101" pitchFamily="49" charset="-122"/>
                <a:ea typeface="黑体" panose="02010609060101010101" pitchFamily="49" charset="-122"/>
                <a:cs typeface="Times New Roman" panose="02020603050405020304" pitchFamily="18" charset="0"/>
              </a:rPr>
              <a:t>提高能源利用效率。</a:t>
            </a:r>
          </a:p>
        </p:txBody>
      </p:sp>
      <p:sp>
        <p:nvSpPr>
          <p:cNvPr id="3" name="矩形 2"/>
          <p:cNvSpPr/>
          <p:nvPr/>
        </p:nvSpPr>
        <p:spPr>
          <a:xfrm>
            <a:off x="476250" y="5546350"/>
            <a:ext cx="11228070" cy="1015663"/>
          </a:xfrm>
          <a:prstGeom prst="rect">
            <a:avLst/>
          </a:prstGeom>
          <a:solidFill>
            <a:schemeClr val="accent4">
              <a:lumMod val="20000"/>
              <a:lumOff val="80000"/>
            </a:schemeClr>
          </a:solidFill>
          <a:ln>
            <a:solidFill>
              <a:schemeClr val="accent1"/>
            </a:solidFill>
          </a:ln>
        </p:spPr>
        <p:txBody>
          <a:bodyPr wrap="square">
            <a:spAutoFit/>
          </a:bodyPr>
          <a:lstStyle/>
          <a:p>
            <a:r>
              <a:rPr lang="en-US" altLang="zh-CN" sz="2000" dirty="0">
                <a:solidFill>
                  <a:srgbClr val="0066CC"/>
                </a:solidFill>
                <a:latin typeface="黑体" panose="02010609060101010101" pitchFamily="49" charset="-122"/>
                <a:ea typeface="黑体" panose="02010609060101010101" pitchFamily="49" charset="-122"/>
              </a:rPr>
              <a:t>《</a:t>
            </a:r>
            <a:r>
              <a:rPr lang="zh-CN" altLang="en-US" sz="2000" dirty="0">
                <a:solidFill>
                  <a:srgbClr val="0066CC"/>
                </a:solidFill>
                <a:latin typeface="黑体" panose="02010609060101010101" pitchFamily="49" charset="-122"/>
                <a:ea typeface="黑体" panose="02010609060101010101" pitchFamily="49" charset="-122"/>
              </a:rPr>
              <a:t>决定</a:t>
            </a:r>
            <a:r>
              <a:rPr lang="en-US" altLang="zh-CN" sz="2000" dirty="0">
                <a:solidFill>
                  <a:srgbClr val="0066CC"/>
                </a:solidFill>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14</a:t>
            </a:r>
            <a:r>
              <a:rPr lang="zh-CN" altLang="en-US" sz="2000" dirty="0">
                <a:latin typeface="黑体" panose="02010609060101010101" pitchFamily="49" charset="-122"/>
                <a:ea typeface="黑体" panose="02010609060101010101" pitchFamily="49" charset="-122"/>
              </a:rPr>
              <a:t>）深化科技体制改革：</a:t>
            </a:r>
            <a:r>
              <a:rPr lang="zh-CN" altLang="en-US" sz="2000" dirty="0">
                <a:solidFill>
                  <a:srgbClr val="FF0000"/>
                </a:solidFill>
                <a:latin typeface="黑体" panose="02010609060101010101" pitchFamily="49" charset="-122"/>
                <a:ea typeface="黑体" panose="02010609060101010101" pitchFamily="49" charset="-122"/>
              </a:rPr>
              <a:t>强化企业科技创新主体地位</a:t>
            </a:r>
            <a:r>
              <a:rPr lang="zh-CN" altLang="en-US" sz="2000" dirty="0">
                <a:latin typeface="黑体" panose="02010609060101010101" pitchFamily="49" charset="-122"/>
                <a:ea typeface="黑体" panose="02010609060101010101" pitchFamily="49" charset="-122"/>
              </a:rPr>
              <a:t>，建立培育壮大科技领军企业机制，加强企业主导的产学研深度融合，</a:t>
            </a:r>
            <a:r>
              <a:rPr lang="zh-CN" altLang="en-US" sz="2000" dirty="0">
                <a:solidFill>
                  <a:srgbClr val="FF0000"/>
                </a:solidFill>
                <a:latin typeface="黑体" panose="02010609060101010101" pitchFamily="49" charset="-122"/>
                <a:ea typeface="黑体" panose="02010609060101010101" pitchFamily="49" charset="-122"/>
              </a:rPr>
              <a:t>建立企业研发准备金制度</a:t>
            </a:r>
            <a:r>
              <a:rPr lang="zh-CN" altLang="en-US" sz="2000" dirty="0">
                <a:latin typeface="黑体" panose="02010609060101010101" pitchFamily="49" charset="-122"/>
                <a:ea typeface="黑体" panose="02010609060101010101" pitchFamily="49" charset="-122"/>
              </a:rPr>
              <a:t>，支持企业主动牵头或参与国家科技攻关任务。</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59</a:t>
            </a:fld>
            <a:endParaRPr lang="zh-CN" altLang="en-US" dirty="0">
              <a:solidFill>
                <a:prstClr val="black"/>
              </a:solidFill>
            </a:endParaRPr>
          </a:p>
        </p:txBody>
      </p:sp>
      <p:sp>
        <p:nvSpPr>
          <p:cNvPr id="40" name="TextBox 32"/>
          <p:cNvSpPr txBox="1"/>
          <p:nvPr/>
        </p:nvSpPr>
        <p:spPr>
          <a:xfrm>
            <a:off x="120015" y="95250"/>
            <a:ext cx="10001250" cy="709295"/>
          </a:xfrm>
          <a:prstGeom prst="rect">
            <a:avLst/>
          </a:prstGeom>
        </p:spPr>
        <p:txBody>
          <a:bodyPr vert="horz" wrap="square" lIns="123825" tIns="123825" rIns="57150" bIns="123825" rtlCol="0" anchor="t" anchorCtr="0">
            <a:spAutoFit/>
          </a:bodyPr>
          <a:lstStyle/>
          <a:p>
            <a:pPr indent="0" fontAlgn="auto">
              <a:lnSpc>
                <a:spcPct val="10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能源结构降碳</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a:t>
            </a:r>
          </a:p>
        </p:txBody>
      </p:sp>
      <p:sp>
        <p:nvSpPr>
          <p:cNvPr id="3" name="矩形 2"/>
          <p:cNvSpPr/>
          <p:nvPr/>
        </p:nvSpPr>
        <p:spPr>
          <a:xfrm>
            <a:off x="401120" y="1173053"/>
            <a:ext cx="11388694" cy="2246769"/>
          </a:xfrm>
          <a:prstGeom prst="rect">
            <a:avLst/>
          </a:prstGeom>
        </p:spPr>
        <p:txBody>
          <a:bodyPr wrap="square">
            <a:spAutoFit/>
          </a:bodyPr>
          <a:lstStyle/>
          <a:p>
            <a:pPr>
              <a:spcBef>
                <a:spcPts val="1200"/>
              </a:spcBef>
            </a:pPr>
            <a:r>
              <a:rPr lang="en-US" altLang="zh-CN" sz="2400" dirty="0">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光伏发电技术在降成本、增效率上还有潜力可挖</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太阳能热发电技术对电网友好，既可保证稳定输出，也可用于调峰，但目前发电成本过高，未来应在材料、装置上寻求突破</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a:latin typeface="黑体" panose="02010609060101010101" pitchFamily="49" charset="-122"/>
                <a:ea typeface="黑体" panose="02010609060101010101" pitchFamily="49" charset="-122"/>
              </a:rPr>
              <a:t>3.</a:t>
            </a:r>
            <a:r>
              <a:rPr lang="zh-CN" altLang="en-US" sz="2400" dirty="0">
                <a:solidFill>
                  <a:srgbClr val="FF0000"/>
                </a:solidFill>
                <a:latin typeface="黑体" panose="02010609060101010101" pitchFamily="49" charset="-122"/>
                <a:ea typeface="黑体" panose="02010609060101010101" pitchFamily="49" charset="-122"/>
              </a:rPr>
              <a:t>风力发电技术在大功率风机制造、更高空间风力的利用</a:t>
            </a:r>
            <a:r>
              <a:rPr lang="zh-CN" altLang="en-US" sz="2400" dirty="0">
                <a:latin typeface="黑体" panose="02010609060101010101" pitchFamily="49" charset="-122"/>
                <a:ea typeface="黑体" panose="02010609060101010101" pitchFamily="49" charset="-122"/>
              </a:rPr>
              <a:t>、更远的海上风电建设；抗台风海上风电；</a:t>
            </a:r>
            <a:endParaRPr lang="en-US" altLang="zh-CN" sz="2400" dirty="0">
              <a:latin typeface="黑体" panose="02010609060101010101" pitchFamily="49" charset="-122"/>
              <a:ea typeface="黑体" panose="02010609060101010101" pitchFamily="49" charset="-122"/>
            </a:endParaRPr>
          </a:p>
        </p:txBody>
      </p:sp>
      <p:pic>
        <p:nvPicPr>
          <p:cNvPr id="2050" name="Picture 2" descr="https://pics2.baidu.com/feed/b8014a90f603738dcdb4e0138371295ff919ecfa.jpeg@f_auto?token=577d336b35e9ba63776342f687779d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467" y="3333749"/>
            <a:ext cx="6096000" cy="3124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6</a:t>
            </a:fld>
            <a:endParaRPr lang="zh-CN" altLang="en-US" dirty="0">
              <a:solidFill>
                <a:prstClr val="black"/>
              </a:solidFill>
            </a:endParaRPr>
          </a:p>
        </p:txBody>
      </p:sp>
      <p:sp>
        <p:nvSpPr>
          <p:cNvPr id="40" name="TextBox 32"/>
          <p:cNvSpPr txBox="1"/>
          <p:nvPr/>
        </p:nvSpPr>
        <p:spPr>
          <a:xfrm>
            <a:off x="229870" y="123825"/>
            <a:ext cx="10664825" cy="678180"/>
          </a:xfrm>
          <a:prstGeom prst="rect">
            <a:avLst/>
          </a:prstGeom>
        </p:spPr>
        <p:txBody>
          <a:bodyPr vert="horz" wrap="square" lIns="123825" tIns="123825" rIns="57150" bIns="123825" rtlCol="0" anchor="t" anchorCtr="0">
            <a:spAutoFit/>
          </a:bodyPr>
          <a:lstStyle/>
          <a:p>
            <a:pPr indent="0" fontAlgn="auto">
              <a:lnSpc>
                <a:spcPct val="100000"/>
              </a:lnSpc>
            </a:pPr>
            <a:r>
              <a:rPr lang="zh-CN" altLang="en-US" sz="28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习总书记关于碳达峰碳中和的重要讲话</a:t>
            </a:r>
          </a:p>
        </p:txBody>
      </p:sp>
      <p:pic>
        <p:nvPicPr>
          <p:cNvPr id="4" name="图片 3" descr="穿着西装笔挺的男子与图片配字&#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867" y="1195603"/>
            <a:ext cx="4740441" cy="2979515"/>
          </a:xfrm>
          <a:prstGeom prst="rect">
            <a:avLst/>
          </a:prstGeom>
        </p:spPr>
      </p:pic>
      <p:sp>
        <p:nvSpPr>
          <p:cNvPr id="5" name="文本框 4"/>
          <p:cNvSpPr txBox="1"/>
          <p:nvPr/>
        </p:nvSpPr>
        <p:spPr>
          <a:xfrm>
            <a:off x="2744474" y="4089792"/>
            <a:ext cx="5946680" cy="1477328"/>
          </a:xfrm>
          <a:prstGeom prst="rect">
            <a:avLst/>
          </a:prstGeom>
          <a:noFill/>
        </p:spPr>
        <p:txBody>
          <a:bodyPr wrap="square">
            <a:spAutoFit/>
          </a:bodyPr>
          <a:lstStyle/>
          <a:p>
            <a:pPr marL="0" marR="0">
              <a:lnSpc>
                <a:spcPct val="150000"/>
              </a:lnSpc>
              <a:spcBef>
                <a:spcPct val="0"/>
              </a:spcBef>
              <a:spcAft>
                <a:spcPct val="0"/>
              </a:spcAft>
            </a:pPr>
            <a:r>
              <a:rPr lang="zh-CN" altLang="en-US" sz="2000" b="1" spc="-23" dirty="0">
                <a:solidFill>
                  <a:srgbClr val="000000"/>
                </a:solidFill>
                <a:latin typeface="黑体" panose="02010609060101010101" pitchFamily="49" charset="-122"/>
                <a:ea typeface="黑体" panose="02010609060101010101" pitchFamily="49" charset="-122"/>
                <a:cs typeface="微软雅黑" panose="020B0503020204020204" pitchFamily="34" charset="-122"/>
              </a:rPr>
              <a:t>在第七十五届联合国大会一般性辩论上的讲话</a:t>
            </a:r>
          </a:p>
          <a:p>
            <a:pPr marL="576580" marR="0">
              <a:lnSpc>
                <a:spcPct val="150000"/>
              </a:lnSpc>
              <a:spcBef>
                <a:spcPct val="0"/>
              </a:spcBef>
              <a:spcAft>
                <a:spcPct val="0"/>
              </a:spcAft>
            </a:pPr>
            <a:r>
              <a:rPr lang="zh-CN" altLang="en-US" sz="2000" b="1" spc="-23" dirty="0">
                <a:solidFill>
                  <a:srgbClr val="000000"/>
                </a:solidFill>
                <a:latin typeface="黑体" panose="02010609060101010101" pitchFamily="49" charset="-122"/>
                <a:ea typeface="黑体" panose="02010609060101010101" pitchFamily="49" charset="-122"/>
                <a:cs typeface="微软雅黑" panose="020B0503020204020204" pitchFamily="34" charset="-122"/>
              </a:rPr>
              <a:t>（</a:t>
            </a:r>
            <a:r>
              <a:rPr lang="en-US" altLang="zh-CN" sz="2000" b="1" spc="-20" dirty="0">
                <a:solidFill>
                  <a:srgbClr val="000000"/>
                </a:solidFill>
                <a:latin typeface="黑体" panose="02010609060101010101" pitchFamily="49" charset="-122"/>
                <a:ea typeface="黑体" panose="02010609060101010101" pitchFamily="49" charset="-122"/>
                <a:cs typeface="微软雅黑" panose="020B0503020204020204" pitchFamily="34" charset="-122"/>
              </a:rPr>
              <a:t>2020</a:t>
            </a:r>
            <a:r>
              <a:rPr lang="zh-CN" altLang="en-US" sz="2000" b="1" spc="-23" dirty="0">
                <a:solidFill>
                  <a:srgbClr val="000000"/>
                </a:solidFill>
                <a:latin typeface="黑体" panose="02010609060101010101" pitchFamily="49" charset="-122"/>
                <a:ea typeface="黑体" panose="02010609060101010101" pitchFamily="49" charset="-122"/>
                <a:cs typeface="微软雅黑" panose="020B0503020204020204" pitchFamily="34" charset="-122"/>
              </a:rPr>
              <a:t>年</a:t>
            </a:r>
            <a:r>
              <a:rPr lang="en-US" altLang="zh-CN" sz="2000" b="1" spc="-20" dirty="0">
                <a:solidFill>
                  <a:srgbClr val="000000"/>
                </a:solidFill>
                <a:latin typeface="黑体" panose="02010609060101010101" pitchFamily="49" charset="-122"/>
                <a:ea typeface="黑体" panose="02010609060101010101" pitchFamily="49" charset="-122"/>
                <a:cs typeface="微软雅黑" panose="020B0503020204020204" pitchFamily="34" charset="-122"/>
              </a:rPr>
              <a:t>9</a:t>
            </a:r>
            <a:r>
              <a:rPr lang="zh-CN" altLang="en-US" sz="2000" b="1" spc="-23" dirty="0">
                <a:solidFill>
                  <a:srgbClr val="000000"/>
                </a:solidFill>
                <a:latin typeface="黑体" panose="02010609060101010101" pitchFamily="49" charset="-122"/>
                <a:ea typeface="黑体" panose="02010609060101010101" pitchFamily="49" charset="-122"/>
                <a:cs typeface="微软雅黑" panose="020B0503020204020204" pitchFamily="34" charset="-122"/>
              </a:rPr>
              <a:t>月</a:t>
            </a:r>
            <a:r>
              <a:rPr lang="en-US" altLang="zh-CN" sz="2000" b="1" spc="-20" dirty="0">
                <a:solidFill>
                  <a:srgbClr val="000000"/>
                </a:solidFill>
                <a:latin typeface="黑体" panose="02010609060101010101" pitchFamily="49" charset="-122"/>
                <a:ea typeface="黑体" panose="02010609060101010101" pitchFamily="49" charset="-122"/>
                <a:cs typeface="微软雅黑" panose="020B0503020204020204" pitchFamily="34" charset="-122"/>
              </a:rPr>
              <a:t>22</a:t>
            </a:r>
            <a:r>
              <a:rPr lang="zh-CN" altLang="en-US" sz="2000" b="1" spc="-23" dirty="0">
                <a:solidFill>
                  <a:srgbClr val="000000"/>
                </a:solidFill>
                <a:latin typeface="黑体" panose="02010609060101010101" pitchFamily="49" charset="-122"/>
                <a:ea typeface="黑体" panose="02010609060101010101" pitchFamily="49" charset="-122"/>
                <a:cs typeface="微软雅黑" panose="020B0503020204020204" pitchFamily="34" charset="-122"/>
              </a:rPr>
              <a:t>日，北京）</a:t>
            </a:r>
            <a:endParaRPr lang="en-US" altLang="zh-CN" sz="2000" b="1" spc="-23" dirty="0">
              <a:solidFill>
                <a:srgbClr val="000000"/>
              </a:solidFill>
              <a:latin typeface="黑体" panose="02010609060101010101" pitchFamily="49" charset="-122"/>
              <a:ea typeface="黑体" panose="02010609060101010101" pitchFamily="49" charset="-122"/>
              <a:cs typeface="微软雅黑" panose="020B0503020204020204" pitchFamily="34" charset="-122"/>
            </a:endParaRPr>
          </a:p>
          <a:p>
            <a:pPr marL="576580">
              <a:lnSpc>
                <a:spcPct val="150000"/>
              </a:lnSpc>
              <a:spcBef>
                <a:spcPct val="0"/>
              </a:spcBef>
              <a:spcAft>
                <a:spcPct val="0"/>
              </a:spcAft>
            </a:pPr>
            <a:r>
              <a:rPr lang="zh-CN" altLang="en-US" sz="2000" spc="-23" dirty="0">
                <a:solidFill>
                  <a:srgbClr val="000000"/>
                </a:solidFill>
                <a:latin typeface="黑体" panose="02010609060101010101" pitchFamily="49" charset="-122"/>
                <a:ea typeface="黑体" panose="02010609060101010101" pitchFamily="49" charset="-122"/>
                <a:cs typeface="微软雅黑" panose="020B0503020204020204" pitchFamily="34" charset="-122"/>
              </a:rPr>
              <a:t>中华人民共和国主席</a:t>
            </a:r>
            <a:r>
              <a:rPr lang="zh-CN" altLang="en-US" sz="2000" spc="867" dirty="0">
                <a:solidFill>
                  <a:srgbClr val="000000"/>
                </a:solidFill>
                <a:latin typeface="黑体" panose="02010609060101010101" pitchFamily="49" charset="-122"/>
                <a:ea typeface="黑体" panose="02010609060101010101" pitchFamily="49" charset="-122"/>
                <a:cs typeface="Times New Roman" panose="02020603050405020304"/>
              </a:rPr>
              <a:t> </a:t>
            </a:r>
            <a:r>
              <a:rPr lang="zh-CN" altLang="en-US" sz="2000" spc="-23" dirty="0">
                <a:solidFill>
                  <a:srgbClr val="000000"/>
                </a:solidFill>
                <a:latin typeface="黑体" panose="02010609060101010101" pitchFamily="49" charset="-122"/>
                <a:ea typeface="黑体" panose="02010609060101010101" pitchFamily="49" charset="-122"/>
                <a:cs typeface="微软雅黑" panose="020B0503020204020204" pitchFamily="34" charset="-122"/>
              </a:rPr>
              <a:t>习近平</a:t>
            </a:r>
          </a:p>
        </p:txBody>
      </p:sp>
      <p:sp>
        <p:nvSpPr>
          <p:cNvPr id="6" name="文本框 5"/>
          <p:cNvSpPr txBox="1"/>
          <p:nvPr/>
        </p:nvSpPr>
        <p:spPr>
          <a:xfrm>
            <a:off x="1775039" y="5673618"/>
            <a:ext cx="7219768" cy="646331"/>
          </a:xfrm>
          <a:prstGeom prst="rect">
            <a:avLst/>
          </a:prstGeom>
          <a:noFill/>
        </p:spPr>
        <p:txBody>
          <a:bodyPr wrap="square">
            <a:spAutoFit/>
          </a:bodyPr>
          <a:lstStyle/>
          <a:p>
            <a:pPr algn="ctr"/>
            <a:r>
              <a:rPr lang="zh-CN" altLang="en-US" b="1" spc="-23" dirty="0">
                <a:solidFill>
                  <a:srgbClr val="FF0000"/>
                </a:solidFill>
                <a:latin typeface="黑体" panose="02010609060101010101" pitchFamily="49" charset="-122"/>
                <a:ea typeface="黑体" panose="02010609060101010101" pitchFamily="49" charset="-122"/>
              </a:rPr>
              <a:t>中国将提高国家自主贡献力度，采取更加有力的政策和措施，二氧化碳排放力争于</a:t>
            </a:r>
            <a:r>
              <a:rPr lang="en-US" altLang="zh-CN" b="1" spc="-23" dirty="0">
                <a:solidFill>
                  <a:srgbClr val="FF0000"/>
                </a:solidFill>
                <a:latin typeface="黑体" panose="02010609060101010101" pitchFamily="49" charset="-122"/>
                <a:ea typeface="黑体" panose="02010609060101010101" pitchFamily="49" charset="-122"/>
              </a:rPr>
              <a:t>2030</a:t>
            </a:r>
            <a:r>
              <a:rPr lang="zh-CN" altLang="en-US" b="1" spc="-23" dirty="0">
                <a:solidFill>
                  <a:srgbClr val="FF0000"/>
                </a:solidFill>
                <a:latin typeface="黑体" panose="02010609060101010101" pitchFamily="49" charset="-122"/>
                <a:ea typeface="黑体" panose="02010609060101010101" pitchFamily="49" charset="-122"/>
              </a:rPr>
              <a:t>年前达到峰值，努力争取</a:t>
            </a:r>
            <a:r>
              <a:rPr lang="en-US" altLang="zh-CN" b="1" spc="-23" dirty="0">
                <a:solidFill>
                  <a:srgbClr val="FF0000"/>
                </a:solidFill>
                <a:latin typeface="黑体" panose="02010609060101010101" pitchFamily="49" charset="-122"/>
                <a:ea typeface="黑体" panose="02010609060101010101" pitchFamily="49" charset="-122"/>
              </a:rPr>
              <a:t>2060</a:t>
            </a:r>
            <a:r>
              <a:rPr lang="zh-CN" altLang="en-US" b="1" spc="-23" dirty="0">
                <a:solidFill>
                  <a:srgbClr val="FF0000"/>
                </a:solidFill>
                <a:latin typeface="黑体" panose="02010609060101010101" pitchFamily="49" charset="-122"/>
                <a:ea typeface="黑体" panose="02010609060101010101" pitchFamily="49" charset="-122"/>
              </a:rPr>
              <a:t>年前实现碳中和。</a:t>
            </a:r>
          </a:p>
        </p:txBody>
      </p:sp>
      <p:sp>
        <p:nvSpPr>
          <p:cNvPr id="3" name="矩形 2"/>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60</a:t>
            </a:fld>
            <a:endParaRPr lang="zh-CN" altLang="en-US" dirty="0">
              <a:solidFill>
                <a:prstClr val="black"/>
              </a:solidFill>
            </a:endParaRPr>
          </a:p>
        </p:txBody>
      </p:sp>
      <p:sp>
        <p:nvSpPr>
          <p:cNvPr id="3" name="矩形 2"/>
          <p:cNvSpPr/>
          <p:nvPr/>
        </p:nvSpPr>
        <p:spPr>
          <a:xfrm>
            <a:off x="410645" y="1439753"/>
            <a:ext cx="11388694" cy="3724096"/>
          </a:xfrm>
          <a:prstGeom prst="rect">
            <a:avLst/>
          </a:prstGeom>
        </p:spPr>
        <p:txBody>
          <a:bodyPr wrap="square">
            <a:spAutoFit/>
          </a:bodyPr>
          <a:lstStyle/>
          <a:p>
            <a:pPr>
              <a:spcBef>
                <a:spcPts val="1200"/>
              </a:spcBef>
            </a:pPr>
            <a:r>
              <a:rPr lang="en-US" altLang="zh-CN" sz="2800" dirty="0">
                <a:latin typeface="黑体" panose="02010609060101010101" pitchFamily="49" charset="-122"/>
                <a:ea typeface="黑体" panose="02010609060101010101" pitchFamily="49" charset="-122"/>
              </a:rPr>
              <a:t>4.</a:t>
            </a:r>
            <a:r>
              <a:rPr lang="zh-CN" altLang="en-US" sz="2800" dirty="0">
                <a:solidFill>
                  <a:srgbClr val="FF0000"/>
                </a:solidFill>
                <a:latin typeface="黑体" panose="02010609060101010101" pitchFamily="49" charset="-122"/>
                <a:ea typeface="黑体" panose="02010609060101010101" pitchFamily="49" charset="-122"/>
              </a:rPr>
              <a:t>地热分布广、总量大，但能量密度太低</a:t>
            </a:r>
            <a:r>
              <a:rPr lang="zh-CN" altLang="en-US" sz="2800" dirty="0">
                <a:latin typeface="黑体" panose="02010609060101010101" pitchFamily="49" charset="-122"/>
                <a:ea typeface="黑体" panose="02010609060101010101" pitchFamily="49" charset="-122"/>
              </a:rPr>
              <a:t>，重点突破从干热岩中提取热能的技术；</a:t>
            </a:r>
            <a:endParaRPr lang="en-US" altLang="zh-CN" sz="2800" dirty="0">
              <a:latin typeface="黑体" panose="02010609060101010101" pitchFamily="49" charset="-122"/>
              <a:ea typeface="黑体" panose="02010609060101010101" pitchFamily="49" charset="-122"/>
            </a:endParaRPr>
          </a:p>
          <a:p>
            <a:pPr>
              <a:spcBef>
                <a:spcPts val="1200"/>
              </a:spcBef>
            </a:pPr>
            <a:r>
              <a:rPr lang="en-US" altLang="zh-CN" sz="2800" dirty="0">
                <a:latin typeface="黑体" panose="02010609060101010101" pitchFamily="49" charset="-122"/>
                <a:ea typeface="黑体" panose="02010609060101010101" pitchFamily="49" charset="-122"/>
              </a:rPr>
              <a:t>5.</a:t>
            </a:r>
            <a:r>
              <a:rPr lang="zh-CN" altLang="en-US" sz="2800" dirty="0">
                <a:solidFill>
                  <a:srgbClr val="FF0000"/>
                </a:solidFill>
                <a:latin typeface="黑体" panose="02010609060101010101" pitchFamily="49" charset="-122"/>
                <a:ea typeface="黑体" panose="02010609060101010101" pitchFamily="49" charset="-122"/>
              </a:rPr>
              <a:t>生物质能</a:t>
            </a:r>
            <a:r>
              <a:rPr lang="zh-CN" altLang="en-US" sz="2800" dirty="0">
                <a:latin typeface="黑体" panose="02010609060101010101" pitchFamily="49" charset="-122"/>
                <a:ea typeface="黑体" panose="02010609060101010101" pitchFamily="49" charset="-122"/>
              </a:rPr>
              <a:t>也是可再生能源，目前技术相对成熟，但电力供应占比有限；</a:t>
            </a:r>
          </a:p>
          <a:p>
            <a:pPr>
              <a:spcBef>
                <a:spcPts val="1200"/>
              </a:spcBef>
            </a:pPr>
            <a:r>
              <a:rPr lang="en-US" altLang="zh-CN" sz="2800" dirty="0">
                <a:latin typeface="黑体" panose="02010609060101010101" pitchFamily="49" charset="-122"/>
                <a:ea typeface="黑体" panose="02010609060101010101" pitchFamily="49" charset="-122"/>
              </a:rPr>
              <a:t>6.</a:t>
            </a:r>
            <a:r>
              <a:rPr lang="zh-CN" altLang="en-US" sz="2800" dirty="0">
                <a:latin typeface="黑体" panose="02010609060101010101" pitchFamily="49" charset="-122"/>
                <a:ea typeface="黑体" panose="02010609060101010101" pitchFamily="49" charset="-122"/>
              </a:rPr>
              <a:t>海洋能和潮汐能的总量大，但利用技术有待进步；</a:t>
            </a:r>
            <a:endParaRPr lang="en-US" altLang="zh-CN" sz="2800" dirty="0">
              <a:latin typeface="黑体" panose="02010609060101010101" pitchFamily="49" charset="-122"/>
              <a:ea typeface="黑体" panose="02010609060101010101" pitchFamily="49" charset="-122"/>
            </a:endParaRPr>
          </a:p>
          <a:p>
            <a:pPr>
              <a:spcBef>
                <a:spcPts val="1200"/>
              </a:spcBef>
            </a:pPr>
            <a:r>
              <a:rPr lang="en-US" altLang="zh-CN" sz="2800" dirty="0">
                <a:latin typeface="黑体" panose="02010609060101010101" pitchFamily="49" charset="-122"/>
                <a:ea typeface="黑体" panose="02010609060101010101" pitchFamily="49" charset="-122"/>
              </a:rPr>
              <a:t>7.</a:t>
            </a:r>
            <a:r>
              <a:rPr lang="zh-CN" altLang="en-US" sz="2800" dirty="0">
                <a:latin typeface="黑体" panose="02010609060101010101" pitchFamily="49" charset="-122"/>
                <a:ea typeface="黑体" panose="02010609060101010101" pitchFamily="49" charset="-122"/>
              </a:rPr>
              <a:t>传统的水电我国开发程度已经较高，未来在雅鲁藏布江、金沙江上游开发上还有较大潜力；</a:t>
            </a:r>
            <a:endParaRPr lang="en-US" altLang="zh-CN" sz="2800" dirty="0">
              <a:latin typeface="黑体" panose="02010609060101010101" pitchFamily="49" charset="-122"/>
              <a:ea typeface="黑体" panose="02010609060101010101" pitchFamily="49" charset="-122"/>
            </a:endParaRPr>
          </a:p>
          <a:p>
            <a:pPr>
              <a:spcBef>
                <a:spcPts val="1200"/>
              </a:spcBef>
            </a:pPr>
            <a:r>
              <a:rPr lang="en-US" altLang="zh-CN" sz="2800" dirty="0">
                <a:latin typeface="黑体" panose="02010609060101010101" pitchFamily="49" charset="-122"/>
                <a:ea typeface="黑体" panose="02010609060101010101" pitchFamily="49" charset="-122"/>
              </a:rPr>
              <a:t>8.</a:t>
            </a:r>
            <a:r>
              <a:rPr lang="zh-CN" altLang="en-US" sz="2800" dirty="0">
                <a:latin typeface="黑体" panose="02010609060101010101" pitchFamily="49" charset="-122"/>
                <a:ea typeface="黑体" panose="02010609060101010101" pitchFamily="49" charset="-122"/>
              </a:rPr>
              <a:t>核电作为稳定电源还得较大程度地发展。</a:t>
            </a:r>
          </a:p>
        </p:txBody>
      </p:sp>
      <p:sp>
        <p:nvSpPr>
          <p:cNvPr id="4" name="TextBox 32"/>
          <p:cNvSpPr txBox="1"/>
          <p:nvPr/>
        </p:nvSpPr>
        <p:spPr>
          <a:xfrm>
            <a:off x="158849" y="111658"/>
            <a:ext cx="10001250" cy="709295"/>
          </a:xfrm>
          <a:prstGeom prst="rect">
            <a:avLst/>
          </a:prstGeom>
        </p:spPr>
        <p:txBody>
          <a:bodyPr vert="horz" wrap="square" lIns="123825" tIns="123825" rIns="57150" bIns="123825" rtlCol="0" anchor="t" anchorCtr="0">
            <a:spAutoFit/>
          </a:bodyPr>
          <a:lstStyle/>
          <a:p>
            <a:pPr indent="0" fontAlgn="auto">
              <a:lnSpc>
                <a:spcPct val="10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能源结构降碳</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91625"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0" name="TextBox 32"/>
          <p:cNvSpPr txBox="1"/>
          <p:nvPr/>
        </p:nvSpPr>
        <p:spPr>
          <a:xfrm>
            <a:off x="149225" y="135890"/>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能源结构降碳</a:t>
            </a: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储能</a:t>
            </a:r>
          </a:p>
        </p:txBody>
      </p:sp>
      <p:pic>
        <p:nvPicPr>
          <p:cNvPr id="5" name="图片 4" descr="图示&#10;&#10;描述已自动生成"/>
          <p:cNvPicPr>
            <a:picLocks noChangeAspect="1"/>
          </p:cNvPicPr>
          <p:nvPr/>
        </p:nvPicPr>
        <p:blipFill>
          <a:blip r:embed="rId3"/>
          <a:stretch>
            <a:fillRect/>
          </a:stretch>
        </p:blipFill>
        <p:spPr>
          <a:xfrm>
            <a:off x="4149516" y="2320918"/>
            <a:ext cx="3822250" cy="2353368"/>
          </a:xfrm>
          <a:prstGeom prst="rect">
            <a:avLst/>
          </a:prstGeom>
        </p:spPr>
      </p:pic>
      <p:sp>
        <p:nvSpPr>
          <p:cNvPr id="41" name="文本框 40"/>
          <p:cNvSpPr txBox="1"/>
          <p:nvPr/>
        </p:nvSpPr>
        <p:spPr>
          <a:xfrm>
            <a:off x="4064001" y="4687672"/>
            <a:ext cx="3907766" cy="1631216"/>
          </a:xfrm>
          <a:prstGeom prst="rect">
            <a:avLst/>
          </a:prstGeom>
          <a:noFill/>
        </p:spPr>
        <p:txBody>
          <a:bodyPr wrap="square">
            <a:spAutoFit/>
          </a:bodyPr>
          <a:lstStyle/>
          <a:p>
            <a:pPr marL="342900" marR="0" lvl="0" indent="-342900" algn="just" defTabSz="914400" rtl="0" eaLnBrk="1" fontAlgn="auto" latinLnBrk="0" hangingPunct="1">
              <a:lnSpc>
                <a:spcPct val="125000"/>
              </a:lnSpc>
              <a:spcBef>
                <a:spcPts val="1200"/>
              </a:spcBef>
              <a:spcAft>
                <a:spcPts val="0"/>
              </a:spcAft>
              <a:buClrTx/>
              <a:buSzTx/>
              <a:buFont typeface="Wingdings" panose="05000000000000000000" pitchFamily="2" charset="2"/>
              <a:buChar char="Ø"/>
              <a:defRPr/>
            </a:pP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压缩空气储能，处于起步阶段。近几年有较多示范</a:t>
            </a:r>
            <a:r>
              <a:rPr lang="zh-CN" altLang="en-US" sz="2000" noProof="0" dirty="0">
                <a:solidFill>
                  <a:prstClr val="black"/>
                </a:solidFill>
                <a:latin typeface="黑体" panose="02010609060101010101" pitchFamily="49" charset="-122"/>
                <a:ea typeface="黑体" panose="02010609060101010101" pitchFamily="49" charset="-122"/>
              </a:rPr>
              <a:t>，</a:t>
            </a:r>
            <a:r>
              <a:rPr kumimoji="0" lang="zh-CN" altLang="en-US" sz="2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将抽水蓄能和压缩空气储能进行耦合能解决地域限制问题</a:t>
            </a:r>
            <a:endParaRPr lang="zh-CN" altLang="en-US" sz="2000" dirty="0">
              <a:solidFill>
                <a:prstClr val="black"/>
              </a:solidFill>
              <a:latin typeface="黑体" panose="02010609060101010101" pitchFamily="49" charset="-122"/>
              <a:ea typeface="黑体" panose="02010609060101010101" pitchFamily="49" charset="-122"/>
            </a:endParaRPr>
          </a:p>
        </p:txBody>
      </p:sp>
      <p:sp>
        <p:nvSpPr>
          <p:cNvPr id="42" name="文本框 41"/>
          <p:cNvSpPr txBox="1"/>
          <p:nvPr/>
        </p:nvSpPr>
        <p:spPr>
          <a:xfrm>
            <a:off x="261643" y="1071248"/>
            <a:ext cx="1203195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储能技术在未来的电力供应系统中将占有突出的位置，这是因为风、光发电具有天然波动性，</a:t>
            </a:r>
            <a:r>
              <a:rPr kumimoji="0" lang="zh-CN" altLang="en-US" sz="2400" b="0"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用户端</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也有波动性，这就需要用储能技术作出调节。</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电动车</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可作为移动储能装置，但大量使用对电网产生较大冲击。</a:t>
            </a:r>
            <a:endPar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10" name="图片 9" descr="卡通人物&#10;&#10;低可信度描述已自动生成"/>
          <p:cNvPicPr>
            <a:picLocks noChangeAspect="1"/>
          </p:cNvPicPr>
          <p:nvPr/>
        </p:nvPicPr>
        <p:blipFill>
          <a:blip r:embed="rId4"/>
          <a:stretch>
            <a:fillRect/>
          </a:stretch>
        </p:blipFill>
        <p:spPr>
          <a:xfrm>
            <a:off x="405033" y="2320918"/>
            <a:ext cx="3510400" cy="2353368"/>
          </a:xfrm>
          <a:prstGeom prst="rect">
            <a:avLst/>
          </a:prstGeom>
        </p:spPr>
      </p:pic>
      <p:sp>
        <p:nvSpPr>
          <p:cNvPr id="43" name="文本框 42"/>
          <p:cNvSpPr txBox="1"/>
          <p:nvPr/>
        </p:nvSpPr>
        <p:spPr>
          <a:xfrm>
            <a:off x="305188" y="4744933"/>
            <a:ext cx="3363032"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defRPr/>
            </a:pP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抽水蓄能，技术成熟</a:t>
            </a:r>
            <a:endParaRPr kumimoji="0" lang="en-US" altLang="zh-CN"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13" name="图片 12" descr="图片包含 物体, 标志, 建筑, 蛋糕&#10;&#10;描述已自动生成"/>
          <p:cNvPicPr>
            <a:picLocks noChangeAspect="1"/>
          </p:cNvPicPr>
          <p:nvPr/>
        </p:nvPicPr>
        <p:blipFill>
          <a:blip r:embed="rId5"/>
          <a:stretch>
            <a:fillRect/>
          </a:stretch>
        </p:blipFill>
        <p:spPr>
          <a:xfrm>
            <a:off x="8308717" y="2320918"/>
            <a:ext cx="3626108" cy="2353368"/>
          </a:xfrm>
          <a:prstGeom prst="rect">
            <a:avLst/>
          </a:prstGeom>
        </p:spPr>
      </p:pic>
      <p:sp>
        <p:nvSpPr>
          <p:cNvPr id="44" name="文本框 43"/>
          <p:cNvSpPr txBox="1"/>
          <p:nvPr/>
        </p:nvSpPr>
        <p:spPr>
          <a:xfrm>
            <a:off x="8251568" y="4725279"/>
            <a:ext cx="3683258" cy="1631216"/>
          </a:xfrm>
          <a:prstGeom prst="rect">
            <a:avLst/>
          </a:prstGeom>
          <a:noFill/>
        </p:spPr>
        <p:txBody>
          <a:bodyPr wrap="square">
            <a:spAutoFit/>
          </a:bodyPr>
          <a:lstStyle/>
          <a:p>
            <a:pPr marL="342900" indent="-342900" algn="just">
              <a:lnSpc>
                <a:spcPct val="125000"/>
              </a:lnSpc>
              <a:spcBef>
                <a:spcPts val="1200"/>
              </a:spcBef>
              <a:buFont typeface="Wingdings" panose="05000000000000000000" pitchFamily="2" charset="2"/>
              <a:buChar char="Ø"/>
              <a:defRPr/>
            </a:pPr>
            <a:r>
              <a:rPr lang="zh-CN" altLang="en-US" sz="2000" dirty="0">
                <a:solidFill>
                  <a:prstClr val="black"/>
                </a:solidFill>
                <a:latin typeface="黑体" panose="02010609060101010101" pitchFamily="49" charset="-122"/>
                <a:ea typeface="黑体" panose="02010609060101010101" pitchFamily="49" charset="-122"/>
              </a:rPr>
              <a:t>重力储能，电力有余时把重物提起来，需要电力时把重物放下用势能做功，这类技术我国尚处在试验阶段</a:t>
            </a:r>
            <a:endParaRPr kumimoji="0" lang="en-US" altLang="zh-CN"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91625"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a:blip r:embed="rId3"/>
          <a:stretch>
            <a:fillRect/>
          </a:stretch>
        </p:blipFill>
        <p:spPr>
          <a:xfrm>
            <a:off x="5973544" y="1030290"/>
            <a:ext cx="5775693" cy="4037299"/>
          </a:xfrm>
          <a:prstGeom prst="rect">
            <a:avLst/>
          </a:prstGeom>
        </p:spPr>
      </p:pic>
      <p:sp>
        <p:nvSpPr>
          <p:cNvPr id="41" name="文本框 40"/>
          <p:cNvSpPr txBox="1"/>
          <p:nvPr/>
        </p:nvSpPr>
        <p:spPr>
          <a:xfrm>
            <a:off x="5976510" y="5088315"/>
            <a:ext cx="5772727" cy="1213024"/>
          </a:xfrm>
          <a:prstGeom prst="rect">
            <a:avLst/>
          </a:prstGeom>
          <a:noFill/>
        </p:spPr>
        <p:txBody>
          <a:bodyPr wrap="square">
            <a:spAutoFit/>
          </a:bodyPr>
          <a:lstStyle/>
          <a:p>
            <a:pPr marL="342900" indent="-342900">
              <a:lnSpc>
                <a:spcPct val="125000"/>
              </a:lnSpc>
              <a:buFont typeface="Wingdings" panose="05000000000000000000" pitchFamily="2" charset="2"/>
              <a:buChar char="Ø"/>
            </a:pP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化学储能就是利用各类电池。在未来的电力供应系统中具有重要地位，但今后会遇到电池回收、环保处理、资源供应等问题。</a:t>
            </a:r>
            <a:endParaRPr lang="zh-CN" altLang="en-US" sz="1600" dirty="0"/>
          </a:p>
        </p:txBody>
      </p:sp>
      <p:pic>
        <p:nvPicPr>
          <p:cNvPr id="7" name="图片 6"/>
          <p:cNvPicPr>
            <a:picLocks noChangeAspect="1"/>
          </p:cNvPicPr>
          <p:nvPr/>
        </p:nvPicPr>
        <p:blipFill>
          <a:blip r:embed="rId4"/>
          <a:stretch>
            <a:fillRect/>
          </a:stretch>
        </p:blipFill>
        <p:spPr>
          <a:xfrm>
            <a:off x="904945" y="1026169"/>
            <a:ext cx="3603231" cy="1748709"/>
          </a:xfrm>
          <a:prstGeom prst="rect">
            <a:avLst/>
          </a:prstGeom>
        </p:spPr>
      </p:pic>
      <p:pic>
        <p:nvPicPr>
          <p:cNvPr id="10" name="图片 9"/>
          <p:cNvPicPr>
            <a:picLocks noChangeAspect="1"/>
          </p:cNvPicPr>
          <p:nvPr/>
        </p:nvPicPr>
        <p:blipFill>
          <a:blip r:embed="rId5"/>
          <a:stretch>
            <a:fillRect/>
          </a:stretch>
        </p:blipFill>
        <p:spPr>
          <a:xfrm>
            <a:off x="653186" y="2740242"/>
            <a:ext cx="4341232" cy="2147836"/>
          </a:xfrm>
          <a:prstGeom prst="rect">
            <a:avLst/>
          </a:prstGeom>
        </p:spPr>
      </p:pic>
      <p:sp>
        <p:nvSpPr>
          <p:cNvPr id="42" name="文本框 41"/>
          <p:cNvSpPr txBox="1"/>
          <p:nvPr/>
        </p:nvSpPr>
        <p:spPr>
          <a:xfrm>
            <a:off x="575049" y="5193263"/>
            <a:ext cx="4552739"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defRPr/>
            </a:pP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飞轮储能，技术成熟，但能量密度不高；</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小规模使用有优势</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endPar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5" name="TextBox 32"/>
          <p:cNvSpPr txBox="1"/>
          <p:nvPr/>
        </p:nvSpPr>
        <p:spPr>
          <a:xfrm>
            <a:off x="168374" y="106578"/>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能源结构降碳</a:t>
            </a: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储能</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91625"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0" name="TextBox 32"/>
          <p:cNvSpPr txBox="1"/>
          <p:nvPr/>
        </p:nvSpPr>
        <p:spPr>
          <a:xfrm>
            <a:off x="149225" y="104140"/>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能源结构降碳</a:t>
            </a: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能源消耗</a:t>
            </a:r>
          </a:p>
        </p:txBody>
      </p:sp>
      <p:sp>
        <p:nvSpPr>
          <p:cNvPr id="42" name="文本框 41"/>
          <p:cNvSpPr txBox="1"/>
          <p:nvPr/>
        </p:nvSpPr>
        <p:spPr>
          <a:xfrm>
            <a:off x="614117" y="1240696"/>
            <a:ext cx="11149258" cy="5201424"/>
          </a:xfrm>
          <a:prstGeom prst="rect">
            <a:avLst/>
          </a:prstGeom>
          <a:noFill/>
        </p:spPr>
        <p:txBody>
          <a:bodyPr wrap="square">
            <a:spAutoFit/>
          </a:bodyPr>
          <a:lstStyle/>
          <a:p>
            <a:pPr lvl="0">
              <a:spcBef>
                <a:spcPts val="1200"/>
              </a:spcBef>
              <a:defRPr/>
            </a:pPr>
            <a:r>
              <a:rPr lang="en-US" altLang="zh-CN" sz="2400" dirty="0">
                <a:solidFill>
                  <a:prstClr val="black"/>
                </a:solidFill>
                <a:latin typeface="黑体" panose="02010609060101010101" pitchFamily="49" charset="-122"/>
                <a:ea typeface="黑体" panose="02010609060101010101" pitchFamily="49" charset="-122"/>
              </a:rPr>
              <a:t>1.</a:t>
            </a:r>
            <a:r>
              <a:rPr lang="zh-CN" altLang="en-US" sz="2400" dirty="0">
                <a:solidFill>
                  <a:prstClr val="black"/>
                </a:solidFill>
                <a:latin typeface="黑体" panose="02010609060101010101" pitchFamily="49" charset="-122"/>
                <a:ea typeface="黑体" panose="02010609060101010101" pitchFamily="49" charset="-122"/>
              </a:rPr>
              <a:t>建筑。</a:t>
            </a:r>
            <a:r>
              <a:rPr lang="zh-CN" altLang="en-US" sz="2400" dirty="0">
                <a:solidFill>
                  <a:srgbClr val="0000FF"/>
                </a:solidFill>
                <a:latin typeface="黑体" panose="02010609060101010101" pitchFamily="49" charset="-122"/>
                <a:ea typeface="黑体" panose="02010609060101010101" pitchFamily="49" charset="-122"/>
              </a:rPr>
              <a:t>对建筑本身节能化改造</a:t>
            </a:r>
            <a:r>
              <a:rPr lang="zh-CN" altLang="en-US" sz="2400" dirty="0">
                <a:solidFill>
                  <a:prstClr val="black"/>
                </a:solidFill>
                <a:latin typeface="黑体" panose="02010609060101010101" pitchFamily="49" charset="-122"/>
                <a:ea typeface="黑体" panose="02010609060101010101" pitchFamily="49" charset="-122"/>
              </a:rPr>
              <a:t>；针对城市的建筑用能，包括取暖</a:t>
            </a:r>
            <a:r>
              <a:rPr lang="en-US" altLang="zh-CN" sz="2400" dirty="0">
                <a:solidFill>
                  <a:prstClr val="black"/>
                </a:solidFill>
                <a:latin typeface="黑体" panose="02010609060101010101" pitchFamily="49" charset="-122"/>
                <a:ea typeface="黑体" panose="02010609060101010101" pitchFamily="49" charset="-122"/>
              </a:rPr>
              <a:t>/</a:t>
            </a:r>
            <a:r>
              <a:rPr lang="zh-CN" altLang="en-US" sz="2400" dirty="0">
                <a:solidFill>
                  <a:prstClr val="black"/>
                </a:solidFill>
                <a:latin typeface="黑体" panose="02010609060101010101" pitchFamily="49" charset="-122"/>
                <a:ea typeface="黑体" panose="02010609060101010101" pitchFamily="49" charset="-122"/>
              </a:rPr>
              <a:t>制冷和家庭炊事等，</a:t>
            </a:r>
            <a:r>
              <a:rPr lang="zh-CN" altLang="en-US" sz="2400" dirty="0">
                <a:solidFill>
                  <a:srgbClr val="0000FF"/>
                </a:solidFill>
                <a:latin typeface="黑体" panose="02010609060101010101" pitchFamily="49" charset="-122"/>
                <a:ea typeface="黑体" panose="02010609060101010101" pitchFamily="49" charset="-122"/>
              </a:rPr>
              <a:t>以绿电和地热为主</a:t>
            </a:r>
            <a:r>
              <a:rPr lang="zh-CN" altLang="en-US" sz="2400" dirty="0">
                <a:solidFill>
                  <a:prstClr val="black"/>
                </a:solidFill>
                <a:latin typeface="黑体" panose="02010609060101010101" pitchFamily="49" charset="-122"/>
                <a:ea typeface="黑体" panose="02010609060101010101" pitchFamily="49" charset="-122"/>
              </a:rPr>
              <a:t>；农村的家庭用能，则可采用屋顶</a:t>
            </a:r>
            <a:r>
              <a:rPr lang="zh-CN" altLang="en-US" sz="2400" dirty="0">
                <a:solidFill>
                  <a:srgbClr val="0000FF"/>
                </a:solidFill>
                <a:latin typeface="黑体" panose="02010609060101010101" pitchFamily="49" charset="-122"/>
                <a:ea typeface="黑体" panose="02010609060101010101" pitchFamily="49" charset="-122"/>
              </a:rPr>
              <a:t>光伏</a:t>
            </a:r>
            <a:r>
              <a:rPr lang="en-US" altLang="zh-CN" sz="2400" dirty="0">
                <a:solidFill>
                  <a:srgbClr val="0000FF"/>
                </a:solidFill>
                <a:latin typeface="黑体" panose="02010609060101010101" pitchFamily="49" charset="-122"/>
                <a:ea typeface="黑体" panose="02010609060101010101" pitchFamily="49" charset="-122"/>
              </a:rPr>
              <a:t>+</a:t>
            </a:r>
            <a:r>
              <a:rPr lang="zh-CN" altLang="en-US" sz="2400" dirty="0">
                <a:solidFill>
                  <a:srgbClr val="0000FF"/>
                </a:solidFill>
                <a:latin typeface="黑体" panose="02010609060101010101" pitchFamily="49" charset="-122"/>
                <a:ea typeface="黑体" panose="02010609060101010101" pitchFamily="49" charset="-122"/>
              </a:rPr>
              <a:t>浅层地热</a:t>
            </a:r>
            <a:r>
              <a:rPr lang="en-US" altLang="zh-CN" sz="2400" dirty="0">
                <a:solidFill>
                  <a:srgbClr val="0000FF"/>
                </a:solidFill>
                <a:latin typeface="黑体" panose="02010609060101010101" pitchFamily="49" charset="-122"/>
                <a:ea typeface="黑体" panose="02010609060101010101" pitchFamily="49" charset="-122"/>
              </a:rPr>
              <a:t>+</a:t>
            </a:r>
            <a:r>
              <a:rPr lang="zh-CN" altLang="en-US" sz="2400" dirty="0">
                <a:solidFill>
                  <a:srgbClr val="0000FF"/>
                </a:solidFill>
                <a:latin typeface="黑体" panose="02010609060101010101" pitchFamily="49" charset="-122"/>
                <a:ea typeface="黑体" panose="02010609060101010101" pitchFamily="49" charset="-122"/>
              </a:rPr>
              <a:t>生活沼气</a:t>
            </a:r>
            <a:r>
              <a:rPr lang="en-US" altLang="zh-CN" sz="2400" dirty="0">
                <a:solidFill>
                  <a:srgbClr val="0000FF"/>
                </a:solidFill>
                <a:latin typeface="黑体" panose="02010609060101010101" pitchFamily="49" charset="-122"/>
                <a:ea typeface="黑体" panose="02010609060101010101" pitchFamily="49" charset="-122"/>
              </a:rPr>
              <a:t>+</a:t>
            </a:r>
            <a:r>
              <a:rPr lang="zh-CN" altLang="en-US" sz="2400" dirty="0">
                <a:solidFill>
                  <a:srgbClr val="0000FF"/>
                </a:solidFill>
                <a:latin typeface="黑体" panose="02010609060101010101" pitchFamily="49" charset="-122"/>
                <a:ea typeface="黑体" panose="02010609060101010101" pitchFamily="49" charset="-122"/>
              </a:rPr>
              <a:t>太阳能集热器</a:t>
            </a:r>
            <a:r>
              <a:rPr lang="en-US" altLang="zh-CN" sz="2400" dirty="0">
                <a:solidFill>
                  <a:srgbClr val="0000FF"/>
                </a:solidFill>
                <a:latin typeface="黑体" panose="02010609060101010101" pitchFamily="49" charset="-122"/>
                <a:ea typeface="黑体" panose="02010609060101010101" pitchFamily="49" charset="-122"/>
              </a:rPr>
              <a:t>+</a:t>
            </a:r>
            <a:r>
              <a:rPr lang="zh-CN" altLang="en-US" sz="2400" dirty="0">
                <a:solidFill>
                  <a:srgbClr val="0000FF"/>
                </a:solidFill>
                <a:latin typeface="黑体" panose="02010609060101010101" pitchFamily="49" charset="-122"/>
                <a:ea typeface="黑体" panose="02010609060101010101" pitchFamily="49" charset="-122"/>
              </a:rPr>
              <a:t>外来绿电</a:t>
            </a:r>
            <a:r>
              <a:rPr lang="zh-CN" altLang="en-US" sz="2400" dirty="0">
                <a:solidFill>
                  <a:prstClr val="black"/>
                </a:solidFill>
                <a:latin typeface="黑体" panose="02010609060101010101" pitchFamily="49" charset="-122"/>
                <a:ea typeface="黑体" panose="02010609060101010101" pitchFamily="49" charset="-122"/>
              </a:rPr>
              <a:t>的综合互补方式。</a:t>
            </a:r>
            <a:endParaRPr lang="en-US" altLang="zh-CN" sz="2400" dirty="0">
              <a:solidFill>
                <a:prstClr val="black"/>
              </a:solidFill>
              <a:latin typeface="黑体" panose="02010609060101010101" pitchFamily="49" charset="-122"/>
              <a:ea typeface="黑体" panose="02010609060101010101" pitchFamily="49" charset="-122"/>
            </a:endParaRPr>
          </a:p>
          <a:p>
            <a:pPr lvl="0">
              <a:spcBef>
                <a:spcPts val="1200"/>
              </a:spcBef>
              <a:defRPr/>
            </a:pPr>
            <a:r>
              <a:rPr lang="en-US" altLang="zh-CN" sz="2400" dirty="0">
                <a:solidFill>
                  <a:prstClr val="black"/>
                </a:solidFill>
                <a:latin typeface="黑体" panose="02010609060101010101" pitchFamily="49" charset="-122"/>
                <a:ea typeface="黑体" panose="02010609060101010101" pitchFamily="49" charset="-122"/>
              </a:rPr>
              <a:t>2.</a:t>
            </a:r>
            <a:r>
              <a:rPr lang="zh-CN" altLang="en-US" sz="2400" dirty="0">
                <a:solidFill>
                  <a:prstClr val="black"/>
                </a:solidFill>
                <a:latin typeface="黑体" panose="02010609060101010101" pitchFamily="49" charset="-122"/>
                <a:ea typeface="黑体" panose="02010609060101010101" pitchFamily="49" charset="-122"/>
              </a:rPr>
              <a:t>交通。未来私家车以</a:t>
            </a:r>
            <a:r>
              <a:rPr lang="zh-CN" altLang="en-US" sz="2400" dirty="0">
                <a:solidFill>
                  <a:srgbClr val="0000FF"/>
                </a:solidFill>
                <a:latin typeface="黑体" panose="02010609060101010101" pitchFamily="49" charset="-122"/>
                <a:ea typeface="黑体" panose="02010609060101010101" pitchFamily="49" charset="-122"/>
              </a:rPr>
              <a:t>纯电动车为主</a:t>
            </a:r>
            <a:r>
              <a:rPr lang="zh-CN" altLang="en-US" sz="2400" dirty="0">
                <a:solidFill>
                  <a:prstClr val="black"/>
                </a:solidFill>
                <a:latin typeface="黑体" panose="02010609060101010101" pitchFamily="49" charset="-122"/>
                <a:ea typeface="黑体" panose="02010609060101010101" pitchFamily="49" charset="-122"/>
              </a:rPr>
              <a:t>；重卡、长途客运可以</a:t>
            </a:r>
            <a:r>
              <a:rPr lang="zh-CN" altLang="en-US" sz="2400" dirty="0">
                <a:solidFill>
                  <a:srgbClr val="0000FF"/>
                </a:solidFill>
                <a:latin typeface="黑体" panose="02010609060101010101" pitchFamily="49" charset="-122"/>
                <a:ea typeface="黑体" panose="02010609060101010101" pitchFamily="49" charset="-122"/>
              </a:rPr>
              <a:t>氢燃料电池为主</a:t>
            </a:r>
            <a:r>
              <a:rPr lang="zh-CN" altLang="en-US" sz="2400" dirty="0">
                <a:solidFill>
                  <a:prstClr val="black"/>
                </a:solidFill>
                <a:latin typeface="黑体" panose="02010609060101010101" pitchFamily="49" charset="-122"/>
                <a:ea typeface="黑体" panose="02010609060101010101" pitchFamily="49" charset="-122"/>
              </a:rPr>
              <a:t>；铁路运输以电气化改造为主，特殊地形和路段可采用氢燃料电池，同时发展磁悬浮高速列车；船舶运输行业中的内河航运可用蓄电池，远航宜用氢燃料电池或以二氧化碳排放相对较少的液化天然气作为动力；航空则可用生物航空煤油达到低碳目标。</a:t>
            </a:r>
            <a:endParaRPr lang="en-US" altLang="zh-CN" sz="2400" dirty="0">
              <a:solidFill>
                <a:prstClr val="black"/>
              </a:solidFill>
              <a:latin typeface="黑体" panose="02010609060101010101" pitchFamily="49" charset="-122"/>
              <a:ea typeface="黑体" panose="02010609060101010101" pitchFamily="49" charset="-122"/>
            </a:endParaRPr>
          </a:p>
          <a:p>
            <a:pPr lvl="0">
              <a:spcBef>
                <a:spcPts val="1200"/>
              </a:spcBef>
              <a:defRPr/>
            </a:pPr>
            <a:r>
              <a:rPr lang="en-US" altLang="zh-CN" sz="2400" dirty="0">
                <a:solidFill>
                  <a:prstClr val="black"/>
                </a:solidFill>
                <a:latin typeface="黑体" panose="02010609060101010101" pitchFamily="49" charset="-122"/>
                <a:ea typeface="黑体" panose="02010609060101010101" pitchFamily="49" charset="-122"/>
              </a:rPr>
              <a:t>3.</a:t>
            </a:r>
            <a:r>
              <a:rPr lang="zh-CN" altLang="en-US" sz="2400" dirty="0">
                <a:solidFill>
                  <a:prstClr val="black"/>
                </a:solidFill>
                <a:latin typeface="黑体" panose="02010609060101010101" pitchFamily="49" charset="-122"/>
                <a:ea typeface="黑体" panose="02010609060101010101" pitchFamily="49" charset="-122"/>
              </a:rPr>
              <a:t>钢铁行业。主要来自炼焦和焦炭炼铁，可分两阶段。第一阶段是</a:t>
            </a:r>
            <a:r>
              <a:rPr lang="zh-CN" altLang="en-US" sz="2400" dirty="0">
                <a:solidFill>
                  <a:srgbClr val="0000FF"/>
                </a:solidFill>
                <a:latin typeface="黑体" panose="02010609060101010101" pitchFamily="49" charset="-122"/>
                <a:ea typeface="黑体" panose="02010609060101010101" pitchFamily="49" charset="-122"/>
              </a:rPr>
              <a:t>极致能效</a:t>
            </a:r>
            <a:r>
              <a:rPr lang="zh-CN" altLang="en-US" sz="2400" dirty="0">
                <a:solidFill>
                  <a:prstClr val="black"/>
                </a:solidFill>
                <a:latin typeface="黑体" panose="02010609060101010101" pitchFamily="49" charset="-122"/>
                <a:ea typeface="黑体" panose="02010609060101010101" pitchFamily="49" charset="-122"/>
              </a:rPr>
              <a:t>的实施，对炼焦炉、高炉等的余热、余能作充分利用，同时用钢化联产的方式把炼钢高炉中的副产品充分利用起来。第二阶段是逐步用新的低碳化工艺取代传统工艺，研发和完善</a:t>
            </a:r>
            <a:r>
              <a:rPr lang="zh-CN" altLang="en-US" sz="2400" dirty="0">
                <a:solidFill>
                  <a:srgbClr val="0000FF"/>
                </a:solidFill>
                <a:latin typeface="黑体" panose="02010609060101010101" pitchFamily="49" charset="-122"/>
                <a:ea typeface="黑体" panose="02010609060101010101" pitchFamily="49" charset="-122"/>
              </a:rPr>
              <a:t>富氧高炉炼钢工艺</a:t>
            </a:r>
            <a:r>
              <a:rPr lang="zh-CN" altLang="en-US" sz="2400" dirty="0">
                <a:solidFill>
                  <a:prstClr val="black"/>
                </a:solidFill>
                <a:latin typeface="黑体" panose="02010609060101010101" pitchFamily="49" charset="-122"/>
                <a:ea typeface="黑体" panose="02010609060101010101" pitchFamily="49" charset="-122"/>
              </a:rPr>
              <a:t>，炼钢过程中以</a:t>
            </a:r>
            <a:r>
              <a:rPr lang="zh-CN" altLang="en-US" sz="2400" dirty="0">
                <a:solidFill>
                  <a:srgbClr val="0000FF"/>
                </a:solidFill>
                <a:latin typeface="黑体" panose="02010609060101010101" pitchFamily="49" charset="-122"/>
                <a:ea typeface="黑体" panose="02010609060101010101" pitchFamily="49" charset="-122"/>
              </a:rPr>
              <a:t>绿氢作还原剂取代焦炭</a:t>
            </a:r>
            <a:r>
              <a:rPr lang="zh-CN" altLang="en-US" sz="2400" dirty="0">
                <a:solidFill>
                  <a:prstClr val="black"/>
                </a:solidFill>
                <a:latin typeface="黑体" panose="02010609060101010101" pitchFamily="49" charset="-122"/>
                <a:ea typeface="黑体" panose="02010609060101010101" pitchFamily="49" charset="-122"/>
              </a:rPr>
              <a:t>，对废钢重炼用</a:t>
            </a:r>
            <a:r>
              <a:rPr lang="zh-CN" altLang="en-US" sz="2400" dirty="0">
                <a:solidFill>
                  <a:srgbClr val="0000FF"/>
                </a:solidFill>
                <a:latin typeface="黑体" panose="02010609060101010101" pitchFamily="49" charset="-122"/>
                <a:ea typeface="黑体" panose="02010609060101010101" pitchFamily="49" charset="-122"/>
              </a:rPr>
              <a:t>短流程</a:t>
            </a:r>
            <a:r>
              <a:rPr lang="zh-CN" altLang="en-US" sz="2400" dirty="0">
                <a:solidFill>
                  <a:prstClr val="black"/>
                </a:solidFill>
                <a:latin typeface="黑体" panose="02010609060101010101" pitchFamily="49" charset="-122"/>
                <a:ea typeface="黑体" panose="02010609060101010101" pitchFamily="49" charset="-122"/>
              </a:rPr>
              <a:t>清洁炼钢技术等。</a:t>
            </a:r>
            <a:endPar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灯片编号占位符 1"/>
          <p:cNvSpPr>
            <a:spLocks noGrp="1"/>
          </p:cNvSpPr>
          <p:nvPr>
            <p:ph type="sldNum" sz="quarter" idx="12"/>
          </p:nvPr>
        </p:nvSpPr>
        <p:spPr>
          <a:xfrm>
            <a:off x="9191625" y="6457950"/>
            <a:ext cx="2743200" cy="40005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5A8B804-741E-4CC3-9B8B-2BD4F06B75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40" name="TextBox 32"/>
          <p:cNvSpPr txBox="1"/>
          <p:nvPr/>
        </p:nvSpPr>
        <p:spPr>
          <a:xfrm>
            <a:off x="207010" y="100965"/>
            <a:ext cx="10001250" cy="709295"/>
          </a:xfrm>
          <a:prstGeom prst="rect">
            <a:avLst/>
          </a:prstGeom>
        </p:spPr>
        <p:txBody>
          <a:bodyPr vert="horz" wrap="square" lIns="123825" tIns="123825" rIns="57150" bIns="123825" rtlCol="0" anchor="t" anchorCtr="0">
            <a:spAutoFit/>
          </a:bodyPr>
          <a:lstStyle/>
          <a:p>
            <a:pPr marR="0" lvl="0" indent="0" algn="l" defTabSz="914400" rtl="0" fontAlgn="auto">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3.3.2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能源结构降碳</a:t>
            </a:r>
            <a:r>
              <a:rPr kumimoji="0" lang="en-US" altLang="zh-CN"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3000" b="1" i="0" u="none" strike="noStrike" kern="1200" cap="none" spc="0" normalizeH="0" baseline="0" noProof="0" dirty="0">
                <a:ln>
                  <a:noFill/>
                </a:ln>
                <a:solidFill>
                  <a:srgbClr val="5B9BD5">
                    <a:alpha val="10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能源消耗</a:t>
            </a:r>
          </a:p>
        </p:txBody>
      </p:sp>
      <p:sp>
        <p:nvSpPr>
          <p:cNvPr id="42" name="文本框 41"/>
          <p:cNvSpPr txBox="1"/>
          <p:nvPr/>
        </p:nvSpPr>
        <p:spPr>
          <a:xfrm>
            <a:off x="614117" y="1240696"/>
            <a:ext cx="11149258" cy="4462760"/>
          </a:xfrm>
          <a:prstGeom prst="rect">
            <a:avLst/>
          </a:prstGeom>
          <a:noFill/>
        </p:spPr>
        <p:txBody>
          <a:bodyPr wrap="square">
            <a:spAutoFit/>
          </a:bodyPr>
          <a:lstStyle/>
          <a:p>
            <a:pPr lvl="0">
              <a:spcBef>
                <a:spcPts val="1200"/>
              </a:spcBef>
              <a:defRPr/>
            </a:pPr>
            <a:r>
              <a:rPr lang="en-US" altLang="zh-CN" sz="2400" dirty="0">
                <a:solidFill>
                  <a:prstClr val="black"/>
                </a:solidFill>
                <a:latin typeface="黑体" panose="02010609060101010101" pitchFamily="49" charset="-122"/>
                <a:ea typeface="黑体" panose="02010609060101010101" pitchFamily="49" charset="-122"/>
              </a:rPr>
              <a:t>4.</a:t>
            </a:r>
            <a:r>
              <a:rPr lang="zh-CN" altLang="en-US" sz="2400" dirty="0">
                <a:solidFill>
                  <a:prstClr val="black"/>
                </a:solidFill>
                <a:latin typeface="黑体" panose="02010609060101010101" pitchFamily="49" charset="-122"/>
                <a:ea typeface="黑体" panose="02010609060101010101" pitchFamily="49" charset="-122"/>
              </a:rPr>
              <a:t>建材行业的排放主要来自水泥、陶瓷、玻璃的生产，其中</a:t>
            </a:r>
            <a:r>
              <a:rPr lang="en-US" altLang="zh-CN" sz="2400" dirty="0">
                <a:solidFill>
                  <a:srgbClr val="0000FF"/>
                </a:solidFill>
                <a:latin typeface="黑体" panose="02010609060101010101" pitchFamily="49" charset="-122"/>
                <a:ea typeface="黑体" panose="02010609060101010101" pitchFamily="49" charset="-122"/>
              </a:rPr>
              <a:t>80%</a:t>
            </a:r>
            <a:r>
              <a:rPr lang="zh-CN" altLang="en-US" sz="2400" dirty="0">
                <a:solidFill>
                  <a:srgbClr val="0000FF"/>
                </a:solidFill>
                <a:latin typeface="黑体" panose="02010609060101010101" pitchFamily="49" charset="-122"/>
                <a:ea typeface="黑体" panose="02010609060101010101" pitchFamily="49" charset="-122"/>
              </a:rPr>
              <a:t>来自水泥</a:t>
            </a:r>
            <a:r>
              <a:rPr lang="zh-CN" altLang="en-US" sz="2400" dirty="0">
                <a:solidFill>
                  <a:prstClr val="black"/>
                </a:solidFill>
                <a:latin typeface="黑体" panose="02010609060101010101" pitchFamily="49" charset="-122"/>
                <a:ea typeface="黑体" panose="02010609060101010101" pitchFamily="49" charset="-122"/>
              </a:rPr>
              <a:t>。用电石渣、粉煤灰、钢渣、硅钙渣、各类矿渣代替石灰石作为煅烧水泥的原料，即</a:t>
            </a:r>
            <a:r>
              <a:rPr lang="zh-CN" altLang="en-US" sz="2400" dirty="0">
                <a:solidFill>
                  <a:srgbClr val="0000FF"/>
                </a:solidFill>
                <a:latin typeface="黑体" panose="02010609060101010101" pitchFamily="49" charset="-122"/>
                <a:ea typeface="黑体" panose="02010609060101010101" pitchFamily="49" charset="-122"/>
              </a:rPr>
              <a:t>循环经济</a:t>
            </a:r>
            <a:r>
              <a:rPr lang="zh-CN" altLang="en-US" sz="2400" dirty="0">
                <a:solidFill>
                  <a:prstClr val="black"/>
                </a:solidFill>
                <a:latin typeface="黑体" panose="02010609060101010101" pitchFamily="49" charset="-122"/>
                <a:ea typeface="黑体" panose="02010609060101010101" pitchFamily="49" charset="-122"/>
              </a:rPr>
              <a:t>；煅烧水泥时，尽可能用</a:t>
            </a:r>
            <a:r>
              <a:rPr lang="zh-CN" altLang="en-US" sz="2400" dirty="0">
                <a:solidFill>
                  <a:srgbClr val="0000FF"/>
                </a:solidFill>
                <a:latin typeface="黑体" panose="02010609060101010101" pitchFamily="49" charset="-122"/>
                <a:ea typeface="黑体" panose="02010609060101010101" pitchFamily="49" charset="-122"/>
              </a:rPr>
              <a:t>绿电、绿氢、生物质</a:t>
            </a:r>
            <a:r>
              <a:rPr lang="zh-CN" altLang="en-US" sz="2400" dirty="0">
                <a:solidFill>
                  <a:prstClr val="black"/>
                </a:solidFill>
                <a:latin typeface="黑体" panose="02010609060101010101" pitchFamily="49" charset="-122"/>
                <a:ea typeface="黑体" panose="02010609060101010101" pitchFamily="49" charset="-122"/>
              </a:rPr>
              <a:t>替代煤炭。</a:t>
            </a:r>
            <a:endParaRPr lang="en-US" altLang="zh-CN" sz="2400" dirty="0">
              <a:solidFill>
                <a:prstClr val="black"/>
              </a:solidFill>
              <a:latin typeface="黑体" panose="02010609060101010101" pitchFamily="49" charset="-122"/>
              <a:ea typeface="黑体" panose="02010609060101010101" pitchFamily="49" charset="-122"/>
            </a:endParaRPr>
          </a:p>
          <a:p>
            <a:pPr lvl="0">
              <a:spcBef>
                <a:spcPts val="1200"/>
              </a:spcBef>
              <a:defRPr/>
            </a:pPr>
            <a:r>
              <a:rPr lang="en-US" altLang="zh-CN" sz="2400" dirty="0">
                <a:solidFill>
                  <a:prstClr val="black"/>
                </a:solidFill>
                <a:latin typeface="黑体" panose="02010609060101010101" pitchFamily="49" charset="-122"/>
                <a:ea typeface="黑体" panose="02010609060101010101" pitchFamily="49" charset="-122"/>
              </a:rPr>
              <a:t>5.</a:t>
            </a:r>
            <a:r>
              <a:rPr lang="zh-CN" altLang="en-US" sz="2400" dirty="0">
                <a:solidFill>
                  <a:prstClr val="black"/>
                </a:solidFill>
                <a:latin typeface="黑体" panose="02010609060101010101" pitchFamily="49" charset="-122"/>
                <a:ea typeface="黑体" panose="02010609060101010101" pitchFamily="49" charset="-122"/>
              </a:rPr>
              <a:t>化工。蒸馏、焙烧等工艺过程用</a:t>
            </a:r>
            <a:r>
              <a:rPr lang="zh-CN" altLang="en-US" sz="2400" dirty="0">
                <a:solidFill>
                  <a:srgbClr val="0000FF"/>
                </a:solidFill>
                <a:latin typeface="黑体" panose="02010609060101010101" pitchFamily="49" charset="-122"/>
                <a:ea typeface="黑体" panose="02010609060101010101" pitchFamily="49" charset="-122"/>
              </a:rPr>
              <a:t>绿电、绿氢</a:t>
            </a:r>
            <a:r>
              <a:rPr lang="zh-CN" altLang="en-US" sz="2400" dirty="0">
                <a:solidFill>
                  <a:prstClr val="black"/>
                </a:solidFill>
                <a:latin typeface="黑体" panose="02010609060101010101" pitchFamily="49" charset="-122"/>
                <a:ea typeface="黑体" panose="02010609060101010101" pitchFamily="49" charset="-122"/>
              </a:rPr>
              <a:t>；对</a:t>
            </a:r>
            <a:r>
              <a:rPr lang="zh-CN" altLang="en-US" sz="2400" dirty="0">
                <a:solidFill>
                  <a:srgbClr val="0000FF"/>
                </a:solidFill>
                <a:latin typeface="黑体" panose="02010609060101010101" pitchFamily="49" charset="-122"/>
                <a:ea typeface="黑体" panose="02010609060101010101" pitchFamily="49" charset="-122"/>
              </a:rPr>
              <a:t>余热、余能作充分的利用</a:t>
            </a:r>
            <a:r>
              <a:rPr lang="zh-CN" altLang="en-US" sz="2400" dirty="0">
                <a:solidFill>
                  <a:prstClr val="black"/>
                </a:solidFill>
                <a:latin typeface="黑体" panose="02010609060101010101" pitchFamily="49" charset="-122"/>
                <a:ea typeface="黑体" panose="02010609060101010101" pitchFamily="49" charset="-122"/>
              </a:rPr>
              <a:t>；适当控制煤化工规模，条件许可时</a:t>
            </a:r>
            <a:r>
              <a:rPr lang="zh-CN" altLang="en-US" sz="2400" dirty="0">
                <a:solidFill>
                  <a:srgbClr val="0000FF"/>
                </a:solidFill>
                <a:latin typeface="黑体" panose="02010609060101010101" pitchFamily="49" charset="-122"/>
                <a:ea typeface="黑体" panose="02010609060101010101" pitchFamily="49" charset="-122"/>
              </a:rPr>
              <a:t>尽量用天然气作原料</a:t>
            </a:r>
            <a:r>
              <a:rPr lang="zh-CN" altLang="en-US" sz="2400" dirty="0">
                <a:solidFill>
                  <a:prstClr val="black"/>
                </a:solidFill>
                <a:latin typeface="黑体" panose="02010609060101010101" pitchFamily="49" charset="-122"/>
                <a:ea typeface="黑体" panose="02010609060101010101" pitchFamily="49" charset="-122"/>
              </a:rPr>
              <a:t>；二氧化碳作捕集</a:t>
            </a:r>
            <a:r>
              <a:rPr lang="en-US" altLang="zh-CN" sz="2400" dirty="0">
                <a:solidFill>
                  <a:prstClr val="black"/>
                </a:solidFill>
                <a:latin typeface="黑体" panose="02010609060101010101" pitchFamily="49" charset="-122"/>
                <a:ea typeface="黑体" panose="02010609060101010101" pitchFamily="49" charset="-122"/>
              </a:rPr>
              <a:t>—</a:t>
            </a:r>
            <a:r>
              <a:rPr lang="zh-CN" altLang="en-US" sz="2400" dirty="0">
                <a:solidFill>
                  <a:prstClr val="black"/>
                </a:solidFill>
                <a:latin typeface="黑体" panose="02010609060101010101" pitchFamily="49" charset="-122"/>
                <a:ea typeface="黑体" panose="02010609060101010101" pitchFamily="49" charset="-122"/>
              </a:rPr>
              <a:t>利用处理。</a:t>
            </a:r>
            <a:endParaRPr lang="en-US" altLang="zh-CN" sz="2400" dirty="0">
              <a:solidFill>
                <a:prstClr val="black"/>
              </a:solidFill>
              <a:latin typeface="黑体" panose="02010609060101010101" pitchFamily="49" charset="-122"/>
              <a:ea typeface="黑体" panose="02010609060101010101" pitchFamily="49" charset="-122"/>
            </a:endParaRPr>
          </a:p>
          <a:p>
            <a:pPr lvl="0">
              <a:spcBef>
                <a:spcPts val="1200"/>
              </a:spcBef>
              <a:defRPr/>
            </a:pPr>
            <a:r>
              <a:rPr lang="en-US" altLang="zh-CN" sz="2400" dirty="0">
                <a:solidFill>
                  <a:prstClr val="black"/>
                </a:solidFill>
                <a:latin typeface="黑体" panose="02010609060101010101" pitchFamily="49" charset="-122"/>
                <a:ea typeface="黑体" panose="02010609060101010101" pitchFamily="49" charset="-122"/>
              </a:rPr>
              <a:t>6.</a:t>
            </a:r>
            <a:r>
              <a:rPr lang="zh-CN" altLang="en-US" sz="2400" dirty="0">
                <a:solidFill>
                  <a:prstClr val="black"/>
                </a:solidFill>
                <a:latin typeface="黑体" panose="02010609060101010101" pitchFamily="49" charset="-122"/>
                <a:ea typeface="黑体" panose="02010609060101010101" pitchFamily="49" charset="-122"/>
              </a:rPr>
              <a:t>农业。主要来自农业机械的使用，与此同时，农业中的畜牧养殖业以及种植业是甲烷（</a:t>
            </a:r>
            <a:r>
              <a:rPr lang="en-US" altLang="zh-CN" sz="2400" dirty="0">
                <a:solidFill>
                  <a:prstClr val="black"/>
                </a:solidFill>
                <a:latin typeface="黑体" panose="02010609060101010101" pitchFamily="49" charset="-122"/>
                <a:ea typeface="黑体" panose="02010609060101010101" pitchFamily="49" charset="-122"/>
              </a:rPr>
              <a:t>CH</a:t>
            </a:r>
            <a:r>
              <a:rPr lang="en-US" altLang="zh-CN" sz="2400" baseline="-25000" dirty="0">
                <a:solidFill>
                  <a:prstClr val="black"/>
                </a:solidFill>
                <a:latin typeface="黑体" panose="02010609060101010101" pitchFamily="49" charset="-122"/>
                <a:ea typeface="黑体" panose="02010609060101010101" pitchFamily="49" charset="-122"/>
              </a:rPr>
              <a:t>4</a:t>
            </a:r>
            <a:r>
              <a:rPr lang="zh-CN" altLang="en-US" sz="2400" dirty="0">
                <a:solidFill>
                  <a:prstClr val="black"/>
                </a:solidFill>
                <a:latin typeface="黑体" panose="02010609060101010101" pitchFamily="49" charset="-122"/>
                <a:ea typeface="黑体" panose="02010609060101010101" pitchFamily="49" charset="-122"/>
              </a:rPr>
              <a:t>）、氧化亚氮（</a:t>
            </a:r>
            <a:r>
              <a:rPr lang="en-US" altLang="zh-CN" sz="2400" dirty="0">
                <a:solidFill>
                  <a:prstClr val="black"/>
                </a:solidFill>
                <a:latin typeface="黑体" panose="02010609060101010101" pitchFamily="49" charset="-122"/>
                <a:ea typeface="黑体" panose="02010609060101010101" pitchFamily="49" charset="-122"/>
              </a:rPr>
              <a:t>N</a:t>
            </a:r>
            <a:r>
              <a:rPr lang="en-US" altLang="zh-CN" sz="2400" baseline="-25000" dirty="0">
                <a:solidFill>
                  <a:prstClr val="black"/>
                </a:solidFill>
                <a:latin typeface="黑体" panose="02010609060101010101" pitchFamily="49" charset="-122"/>
                <a:ea typeface="黑体" panose="02010609060101010101" pitchFamily="49" charset="-122"/>
              </a:rPr>
              <a:t>2</a:t>
            </a:r>
            <a:r>
              <a:rPr lang="en-US" altLang="zh-CN" sz="2400" dirty="0">
                <a:solidFill>
                  <a:prstClr val="black"/>
                </a:solidFill>
                <a:latin typeface="黑体" panose="02010609060101010101" pitchFamily="49" charset="-122"/>
                <a:ea typeface="黑体" panose="02010609060101010101" pitchFamily="49" charset="-122"/>
              </a:rPr>
              <a:t>O</a:t>
            </a:r>
            <a:r>
              <a:rPr lang="zh-CN" altLang="en-US" sz="2400" dirty="0">
                <a:solidFill>
                  <a:prstClr val="black"/>
                </a:solidFill>
                <a:latin typeface="黑体" panose="02010609060101010101" pitchFamily="49" charset="-122"/>
                <a:ea typeface="黑体" panose="02010609060101010101" pitchFamily="49" charset="-122"/>
              </a:rPr>
              <a:t>）的主要排放源，而这二者的温室效应能力是同当量二氧化碳的数十倍至数百倍。农业机械用绿电、绿氢替代柴油作动力；从田间管理的角度，挖掘能减少甲烷和氧化亚氮排放但不影响作物产量的技术；研发出减少畜牧业碳排放的技术；尽可能增加农业土壤的碳含量。</a:t>
            </a:r>
            <a:endPar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65</a:t>
            </a:fld>
            <a:endParaRPr lang="zh-CN" altLang="en-US" dirty="0">
              <a:solidFill>
                <a:prstClr val="black"/>
              </a:solidFill>
            </a:endParaRPr>
          </a:p>
        </p:txBody>
      </p:sp>
      <p:sp>
        <p:nvSpPr>
          <p:cNvPr id="40" name="TextBox 32"/>
          <p:cNvSpPr txBox="1"/>
          <p:nvPr/>
        </p:nvSpPr>
        <p:spPr>
          <a:xfrm>
            <a:off x="229870" y="0"/>
            <a:ext cx="10001250" cy="826316"/>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3.3.3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地质空间储碳</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457200" y="2186168"/>
            <a:ext cx="11210925" cy="3170099"/>
          </a:xfrm>
          <a:prstGeom prst="rect">
            <a:avLst/>
          </a:prstGeom>
          <a:noFill/>
        </p:spPr>
        <p:txBody>
          <a:bodyPr wrap="square">
            <a:spAutoFit/>
          </a:bodyPr>
          <a:lstStyle/>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1</a:t>
            </a:r>
            <a:r>
              <a:rPr lang="zh-CN" altLang="en-US" sz="2800" dirty="0">
                <a:solidFill>
                  <a:prstClr val="black"/>
                </a:solidFill>
                <a:latin typeface="黑体" panose="02010609060101010101" pitchFamily="49" charset="-122"/>
                <a:ea typeface="黑体" panose="02010609060101010101" pitchFamily="49" charset="-122"/>
              </a:rPr>
              <a:t>）构造封存，以岩石作为屏障；</a:t>
            </a:r>
            <a:endParaRPr lang="en-US" altLang="zh-CN" sz="2800" dirty="0">
              <a:solidFill>
                <a:prstClr val="black"/>
              </a:solidFill>
              <a:latin typeface="黑体" panose="02010609060101010101" pitchFamily="49" charset="-122"/>
              <a:ea typeface="黑体" panose="02010609060101010101" pitchFamily="49" charset="-122"/>
            </a:endParaRPr>
          </a:p>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2</a:t>
            </a:r>
            <a:r>
              <a:rPr lang="zh-CN" altLang="en-US" sz="2800" dirty="0">
                <a:solidFill>
                  <a:prstClr val="black"/>
                </a:solidFill>
                <a:latin typeface="黑体" panose="02010609060101010101" pitchFamily="49" charset="-122"/>
                <a:ea typeface="黑体" panose="02010609060101010101" pitchFamily="49" charset="-122"/>
              </a:rPr>
              <a:t>）二氧化碳溶入岩石里的水中；</a:t>
            </a:r>
            <a:endParaRPr lang="en-US" altLang="zh-CN" sz="2800" dirty="0">
              <a:solidFill>
                <a:prstClr val="black"/>
              </a:solidFill>
              <a:latin typeface="黑体" panose="02010609060101010101" pitchFamily="49" charset="-122"/>
              <a:ea typeface="黑体" panose="02010609060101010101" pitchFamily="49" charset="-122"/>
            </a:endParaRPr>
          </a:p>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3</a:t>
            </a:r>
            <a:r>
              <a:rPr lang="zh-CN" altLang="en-US" sz="2800" dirty="0">
                <a:solidFill>
                  <a:prstClr val="black"/>
                </a:solidFill>
                <a:latin typeface="黑体" panose="02010609060101010101" pitchFamily="49" charset="-122"/>
                <a:ea typeface="黑体" panose="02010609060101010101" pitchFamily="49" charset="-122"/>
              </a:rPr>
              <a:t>）促使二氧化碳依靠毛细管力滞留于岩石孔隙中；</a:t>
            </a:r>
            <a:endParaRPr lang="en-US" altLang="zh-CN" sz="2800" dirty="0">
              <a:solidFill>
                <a:prstClr val="black"/>
              </a:solidFill>
              <a:latin typeface="黑体" panose="02010609060101010101" pitchFamily="49" charset="-122"/>
              <a:ea typeface="黑体" panose="02010609060101010101" pitchFamily="49" charset="-122"/>
            </a:endParaRPr>
          </a:p>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4</a:t>
            </a:r>
            <a:r>
              <a:rPr lang="zh-CN" altLang="en-US" sz="2800" dirty="0">
                <a:solidFill>
                  <a:prstClr val="black"/>
                </a:solidFill>
                <a:latin typeface="黑体" panose="02010609060101010101" pitchFamily="49" charset="-122"/>
                <a:ea typeface="黑体" panose="02010609060101010101" pitchFamily="49" charset="-122"/>
              </a:rPr>
              <a:t>）二氧化碳和岩石、水发生化学反应，产生一种稳定的矿物化固体；</a:t>
            </a:r>
            <a:endParaRPr lang="en-US" altLang="zh-CN" sz="2800" dirty="0">
              <a:solidFill>
                <a:prstClr val="black"/>
              </a:solidFill>
              <a:latin typeface="黑体" panose="02010609060101010101" pitchFamily="49" charset="-122"/>
              <a:ea typeface="黑体" panose="02010609060101010101" pitchFamily="49" charset="-122"/>
            </a:endParaRPr>
          </a:p>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5</a:t>
            </a:r>
            <a:r>
              <a:rPr lang="zh-CN" altLang="en-US" sz="2800" dirty="0">
                <a:solidFill>
                  <a:prstClr val="black"/>
                </a:solidFill>
                <a:latin typeface="黑体" panose="02010609060101010101" pitchFamily="49" charset="-122"/>
                <a:ea typeface="黑体" panose="02010609060101010101" pitchFamily="49" charset="-122"/>
              </a:rPr>
              <a:t>）二氧化碳的再利用：参与到页岩气、地热等能源的开发</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66</a:t>
            </a:fld>
            <a:endParaRPr lang="zh-CN" altLang="en-US" dirty="0">
              <a:solidFill>
                <a:prstClr val="black"/>
              </a:solidFill>
            </a:endParaRPr>
          </a:p>
        </p:txBody>
      </p:sp>
      <p:sp>
        <p:nvSpPr>
          <p:cNvPr id="40" name="TextBox 32"/>
          <p:cNvSpPr txBox="1"/>
          <p:nvPr/>
        </p:nvSpPr>
        <p:spPr>
          <a:xfrm>
            <a:off x="216535" y="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3.3.4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生态系统固碳</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490537" y="2019131"/>
            <a:ext cx="11210925" cy="2939266"/>
          </a:xfrm>
          <a:prstGeom prst="rect">
            <a:avLst/>
          </a:prstGeom>
          <a:noFill/>
        </p:spPr>
        <p:txBody>
          <a:bodyPr wrap="square">
            <a:spAutoFit/>
          </a:bodyPr>
          <a:lstStyle/>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1</a:t>
            </a:r>
            <a:r>
              <a:rPr lang="zh-CN" altLang="en-US" sz="2800" dirty="0">
                <a:solidFill>
                  <a:prstClr val="black"/>
                </a:solidFill>
                <a:latin typeface="黑体" panose="02010609060101010101" pitchFamily="49" charset="-122"/>
                <a:ea typeface="黑体" panose="02010609060101010101" pitchFamily="49" charset="-122"/>
              </a:rPr>
              <a:t>）农业：蓝藻养殖，生物碳利用；</a:t>
            </a:r>
            <a:endParaRPr lang="en-US" altLang="zh-CN" sz="2800" dirty="0">
              <a:solidFill>
                <a:prstClr val="black"/>
              </a:solidFill>
              <a:latin typeface="黑体" panose="02010609060101010101" pitchFamily="49" charset="-122"/>
              <a:ea typeface="黑体" panose="02010609060101010101" pitchFamily="49" charset="-122"/>
            </a:endParaRPr>
          </a:p>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2</a:t>
            </a:r>
            <a:r>
              <a:rPr lang="zh-CN" altLang="en-US" sz="2800" dirty="0">
                <a:solidFill>
                  <a:prstClr val="black"/>
                </a:solidFill>
                <a:latin typeface="黑体" panose="02010609060101010101" pitchFamily="49" charset="-122"/>
                <a:ea typeface="黑体" panose="02010609060101010101" pitchFamily="49" charset="-122"/>
              </a:rPr>
              <a:t>）自然碳汇：天然林（作用最明显），草地，湿地；</a:t>
            </a:r>
            <a:endParaRPr lang="en-US" altLang="zh-CN" sz="2800" dirty="0">
              <a:solidFill>
                <a:prstClr val="black"/>
              </a:solidFill>
              <a:latin typeface="黑体" panose="02010609060101010101" pitchFamily="49" charset="-122"/>
              <a:ea typeface="黑体" panose="02010609060101010101" pitchFamily="49" charset="-122"/>
            </a:endParaRPr>
          </a:p>
          <a:p>
            <a:pPr>
              <a:spcBef>
                <a:spcPts val="1800"/>
              </a:spcBef>
            </a:pPr>
            <a:r>
              <a:rPr lang="zh-CN" altLang="en-US" sz="2800" dirty="0">
                <a:solidFill>
                  <a:prstClr val="black"/>
                </a:solidFill>
                <a:latin typeface="黑体" panose="02010609060101010101" pitchFamily="49" charset="-122"/>
                <a:ea typeface="黑体" panose="02010609060101010101" pitchFamily="49" charset="-122"/>
              </a:rPr>
              <a:t>（</a:t>
            </a:r>
            <a:r>
              <a:rPr lang="en-US" altLang="zh-CN" sz="2800" dirty="0">
                <a:solidFill>
                  <a:prstClr val="black"/>
                </a:solidFill>
                <a:latin typeface="黑体" panose="02010609060101010101" pitchFamily="49" charset="-122"/>
                <a:ea typeface="黑体" panose="02010609060101010101" pitchFamily="49" charset="-122"/>
              </a:rPr>
              <a:t>3</a:t>
            </a:r>
            <a:r>
              <a:rPr lang="zh-CN" altLang="en-US" sz="2800" dirty="0">
                <a:solidFill>
                  <a:prstClr val="black"/>
                </a:solidFill>
                <a:latin typeface="黑体" panose="02010609060101010101" pitchFamily="49" charset="-122"/>
                <a:ea typeface="黑体" panose="02010609060101010101" pitchFamily="49" charset="-122"/>
              </a:rPr>
              <a:t>）生态工程：植树造林（塞罕坝机械林场），公园绿地，公路绿化；</a:t>
            </a:r>
            <a:endParaRPr lang="en-US" altLang="zh-CN" sz="2800" dirty="0">
              <a:solidFill>
                <a:prstClr val="black"/>
              </a:solidFill>
              <a:latin typeface="黑体" panose="02010609060101010101" pitchFamily="49" charset="-122"/>
              <a:ea typeface="黑体" panose="02010609060101010101" pitchFamily="49" charset="-122"/>
            </a:endParaRPr>
          </a:p>
          <a:p>
            <a:pPr>
              <a:spcBef>
                <a:spcPts val="18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）生态系统固碳作用明显，我国生态系统有进一步发育、固碳的潜力。</a:t>
            </a:r>
            <a:endParaRPr lang="en-US" altLang="zh-CN"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67</a:t>
            </a:fld>
            <a:endParaRPr lang="zh-CN" altLang="en-US" dirty="0">
              <a:solidFill>
                <a:prstClr val="black"/>
              </a:solidFill>
            </a:endParaRPr>
          </a:p>
        </p:txBody>
      </p:sp>
      <p:sp>
        <p:nvSpPr>
          <p:cNvPr id="40" name="TextBox 32"/>
          <p:cNvSpPr txBox="1"/>
          <p:nvPr/>
        </p:nvSpPr>
        <p:spPr>
          <a:xfrm>
            <a:off x="261620" y="1905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3.3.4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人为固碳</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rotWithShape="1">
          <a:blip r:embed="rId3"/>
          <a:srcRect l="5224" t="7218" b="1565"/>
          <a:stretch>
            <a:fillRect/>
          </a:stretch>
        </p:blipFill>
        <p:spPr>
          <a:xfrm>
            <a:off x="279219" y="2473233"/>
            <a:ext cx="6039334" cy="3744687"/>
          </a:xfrm>
          <a:prstGeom prst="rect">
            <a:avLst/>
          </a:prstGeom>
          <a:ln>
            <a:solidFill>
              <a:schemeClr val="tx1"/>
            </a:solidFill>
          </a:ln>
        </p:spPr>
      </p:pic>
      <p:pic>
        <p:nvPicPr>
          <p:cNvPr id="7" name="图片 6"/>
          <p:cNvPicPr>
            <a:picLocks noChangeAspect="1"/>
          </p:cNvPicPr>
          <p:nvPr/>
        </p:nvPicPr>
        <p:blipFill rotWithShape="1">
          <a:blip r:embed="rId4"/>
          <a:srcRect l="2336" t="4673"/>
          <a:stretch>
            <a:fillRect/>
          </a:stretch>
        </p:blipFill>
        <p:spPr>
          <a:xfrm>
            <a:off x="6340384" y="2429691"/>
            <a:ext cx="5647029" cy="3913445"/>
          </a:xfrm>
          <a:prstGeom prst="rect">
            <a:avLst/>
          </a:prstGeom>
        </p:spPr>
      </p:pic>
      <p:sp>
        <p:nvSpPr>
          <p:cNvPr id="8" name="文本框 7"/>
          <p:cNvSpPr txBox="1"/>
          <p:nvPr/>
        </p:nvSpPr>
        <p:spPr>
          <a:xfrm>
            <a:off x="261643" y="1071248"/>
            <a:ext cx="1203195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人为固碳的另一条途径是</a:t>
            </a:r>
            <a:r>
              <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CCUS</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，它包括碳捕集技术、捕集后的工业化利用技术（分为生物利用和化工利用两大类）、</a:t>
            </a:r>
            <a:r>
              <a:rPr kumimoji="0" lang="zh-CN" altLang="en-US" sz="2400" b="0"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地质利用和封存技术</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endPar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68</a:t>
            </a:fld>
            <a:endParaRPr lang="zh-CN" altLang="en-US" dirty="0">
              <a:solidFill>
                <a:prstClr val="black"/>
              </a:solidFill>
            </a:endParaRPr>
          </a:p>
        </p:txBody>
      </p:sp>
      <p:sp>
        <p:nvSpPr>
          <p:cNvPr id="40" name="TextBox 32"/>
          <p:cNvSpPr txBox="1"/>
          <p:nvPr/>
        </p:nvSpPr>
        <p:spPr>
          <a:xfrm>
            <a:off x="236855" y="16510"/>
            <a:ext cx="10001250" cy="82613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3.3.5 </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市场机制融碳</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5" name="Group 24"/>
          <p:cNvGrpSpPr/>
          <p:nvPr/>
        </p:nvGrpSpPr>
        <p:grpSpPr>
          <a:xfrm>
            <a:off x="1439190" y="1135993"/>
            <a:ext cx="2617570" cy="2985860"/>
            <a:chOff x="233046" y="2187893"/>
            <a:chExt cx="2617570" cy="2985860"/>
          </a:xfrm>
        </p:grpSpPr>
        <p:sp>
          <p:nvSpPr>
            <p:cNvPr id="46" name="AutoShape 25"/>
            <p:cNvSpPr/>
            <p:nvPr/>
          </p:nvSpPr>
          <p:spPr>
            <a:xfrm>
              <a:off x="233046" y="2187893"/>
              <a:ext cx="2617570" cy="2985860"/>
            </a:xfrm>
            <a:prstGeom prst="roundRect">
              <a:avLst>
                <a:gd name="adj" fmla="val 16667"/>
              </a:avLst>
            </a:prstGeom>
            <a:solidFill>
              <a:schemeClr val="accent2">
                <a:lumMod val="20000"/>
                <a:lumOff val="80000"/>
                <a:alpha val="100000"/>
              </a:schemeClr>
            </a:solidFill>
            <a:ln w="9525">
              <a:solidFill>
                <a:schemeClr val="accent1">
                  <a:alpha val="100000"/>
                </a:schemeClr>
              </a:solidFill>
            </a:ln>
          </p:spPr>
          <p:txBody>
            <a:bodyPr/>
            <a:lstStyle/>
            <a:p>
              <a:endParaRPr lang="zh-CN" altLang="en-US"/>
            </a:p>
          </p:txBody>
        </p:sp>
        <p:cxnSp>
          <p:nvCxnSpPr>
            <p:cNvPr id="47" name="Connector 26"/>
            <p:cNvCxnSpPr/>
            <p:nvPr/>
          </p:nvCxnSpPr>
          <p:spPr>
            <a:xfrm>
              <a:off x="605426" y="2859433"/>
              <a:ext cx="1872811" cy="0"/>
            </a:xfrm>
            <a:prstGeom prst="line">
              <a:avLst/>
            </a:prstGeom>
            <a:ln w="19050">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48" name="AutoShape 27"/>
            <p:cNvSpPr/>
            <p:nvPr/>
          </p:nvSpPr>
          <p:spPr>
            <a:xfrm>
              <a:off x="233046" y="2232358"/>
              <a:ext cx="2572822" cy="503206"/>
            </a:xfrm>
            <a:prstGeom prst="rect">
              <a:avLst/>
            </a:prstGeom>
            <a:noFill/>
          </p:spPr>
          <p:txBody>
            <a:bodyPr vert="horz" wrap="square" lIns="62103" tIns="31051" rIns="62103" bIns="31051"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575"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碳金融定义</a:t>
              </a:r>
            </a:p>
          </p:txBody>
        </p:sp>
        <p:sp>
          <p:nvSpPr>
            <p:cNvPr id="49" name="TextBox 28"/>
            <p:cNvSpPr txBox="1"/>
            <p:nvPr/>
          </p:nvSpPr>
          <p:spPr>
            <a:xfrm>
              <a:off x="433795" y="2882451"/>
              <a:ext cx="2190391" cy="2009929"/>
            </a:xfrm>
            <a:prstGeom prst="rect">
              <a:avLst/>
            </a:prstGeom>
          </p:spPr>
          <p:txBody>
            <a:bodyPr vert="horz" wrap="square"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375"/>
                </a:spcBef>
              </a:pPr>
              <a:r>
                <a:rPr lang="zh-CN" altLang="en-US" sz="1425"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碳金融是指与碳排放权交易、碳税、碳定价等相关的金融活动，包括碳信贷、碳基金、碳保险等。</a:t>
              </a:r>
              <a:endParaRPr lang="en-US" sz="1425"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0" name="AutoShape 29"/>
          <p:cNvSpPr/>
          <p:nvPr/>
        </p:nvSpPr>
        <p:spPr>
          <a:xfrm>
            <a:off x="4436380" y="1160409"/>
            <a:ext cx="2617570" cy="2961443"/>
          </a:xfrm>
          <a:prstGeom prst="roundRect">
            <a:avLst>
              <a:gd name="adj" fmla="val 16667"/>
            </a:avLst>
          </a:prstGeom>
          <a:solidFill>
            <a:schemeClr val="accent2">
              <a:lumMod val="20000"/>
              <a:lumOff val="80000"/>
              <a:alpha val="100000"/>
            </a:schemeClr>
          </a:solidFill>
          <a:ln w="9525">
            <a:solidFill>
              <a:schemeClr val="accent1">
                <a:alpha val="100000"/>
              </a:schemeClr>
            </a:solidFill>
          </a:ln>
        </p:spPr>
        <p:txBody>
          <a:bodyPr/>
          <a:lstStyle/>
          <a:p>
            <a:endParaRPr lang="zh-CN" altLang="en-US"/>
          </a:p>
        </p:txBody>
      </p:sp>
      <p:cxnSp>
        <p:nvCxnSpPr>
          <p:cNvPr id="51" name="Connector 30"/>
          <p:cNvCxnSpPr/>
          <p:nvPr/>
        </p:nvCxnSpPr>
        <p:spPr>
          <a:xfrm>
            <a:off x="4808760" y="1812900"/>
            <a:ext cx="1872811" cy="0"/>
          </a:xfrm>
          <a:prstGeom prst="line">
            <a:avLst/>
          </a:prstGeom>
          <a:ln w="19050">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52" name="AutoShape 31"/>
          <p:cNvSpPr/>
          <p:nvPr/>
        </p:nvSpPr>
        <p:spPr>
          <a:xfrm>
            <a:off x="4436380" y="1204875"/>
            <a:ext cx="2572822" cy="503206"/>
          </a:xfrm>
          <a:prstGeom prst="rect">
            <a:avLst/>
          </a:prstGeom>
          <a:noFill/>
        </p:spPr>
        <p:txBody>
          <a:bodyPr vert="horz" wrap="square" lIns="62103" tIns="31051" rIns="62103" bIns="31051"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575"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碳市场构成</a:t>
            </a:r>
            <a:endParaRPr lang="en-US" sz="1100" dirty="0"/>
          </a:p>
        </p:txBody>
      </p:sp>
      <p:sp>
        <p:nvSpPr>
          <p:cNvPr id="53" name="TextBox 32"/>
          <p:cNvSpPr txBox="1"/>
          <p:nvPr/>
        </p:nvSpPr>
        <p:spPr>
          <a:xfrm>
            <a:off x="4589504" y="1826394"/>
            <a:ext cx="2372073" cy="2214384"/>
          </a:xfrm>
          <a:prstGeom prst="rect">
            <a:avLst/>
          </a:prstGeom>
        </p:spPr>
        <p:txBody>
          <a:bodyPr vert="horz" wrap="square"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375"/>
              </a:spcBef>
            </a:pPr>
            <a:r>
              <a:rPr lang="zh-CN" altLang="en-US" sz="1425"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碳市场由碳排放权交易市场、碳金融市场和碳服务市场等构成。其中，碳排放权交易市场是碳市场的核心，碳金融市场和碳服务市场为碳排放权交易提供金融支持和服务。</a:t>
            </a:r>
            <a:endParaRPr lang="en-US" sz="1425"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AutoShape 33"/>
          <p:cNvSpPr/>
          <p:nvPr/>
        </p:nvSpPr>
        <p:spPr>
          <a:xfrm>
            <a:off x="7428203" y="1141359"/>
            <a:ext cx="2617570" cy="2980493"/>
          </a:xfrm>
          <a:prstGeom prst="roundRect">
            <a:avLst>
              <a:gd name="adj" fmla="val 16667"/>
            </a:avLst>
          </a:prstGeom>
          <a:solidFill>
            <a:schemeClr val="accent2">
              <a:lumMod val="20000"/>
              <a:lumOff val="80000"/>
              <a:alpha val="100000"/>
            </a:schemeClr>
          </a:solidFill>
          <a:ln w="9525">
            <a:solidFill>
              <a:schemeClr val="accent1">
                <a:alpha val="100000"/>
              </a:schemeClr>
            </a:solidFill>
          </a:ln>
        </p:spPr>
        <p:txBody>
          <a:bodyPr/>
          <a:lstStyle/>
          <a:p>
            <a:endParaRPr lang="zh-CN" altLang="en-US"/>
          </a:p>
        </p:txBody>
      </p:sp>
      <p:sp>
        <p:nvSpPr>
          <p:cNvPr id="56" name="AutoShape 35"/>
          <p:cNvSpPr/>
          <p:nvPr/>
        </p:nvSpPr>
        <p:spPr>
          <a:xfrm>
            <a:off x="7428203" y="1204875"/>
            <a:ext cx="2572822" cy="503206"/>
          </a:xfrm>
          <a:prstGeom prst="rect">
            <a:avLst/>
          </a:prstGeom>
          <a:noFill/>
        </p:spPr>
        <p:txBody>
          <a:bodyPr vert="horz" wrap="square" lIns="62103" tIns="31051" rIns="62103" bIns="31051"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575"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碳金融与碳市场作用</a:t>
            </a:r>
            <a:endParaRPr lang="en-US" sz="1100" dirty="0"/>
          </a:p>
        </p:txBody>
      </p:sp>
      <p:sp>
        <p:nvSpPr>
          <p:cNvPr id="57" name="TextBox 36"/>
          <p:cNvSpPr txBox="1"/>
          <p:nvPr/>
        </p:nvSpPr>
        <p:spPr>
          <a:xfrm>
            <a:off x="7571803" y="1807343"/>
            <a:ext cx="2372072" cy="2233435"/>
          </a:xfrm>
          <a:prstGeom prst="rect">
            <a:avLst/>
          </a:prstGeom>
        </p:spPr>
        <p:txBody>
          <a:bodyPr vert="horz" wrap="square"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spcBef>
                <a:spcPts val="375"/>
              </a:spcBef>
            </a:pPr>
            <a:r>
              <a:rPr lang="zh-CN" altLang="en-US" sz="1425"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碳金融和碳市场可以为低碳发展提供资金支持和风险保障，促进低碳技术的研发和应用，推动经济向低碳转型。同时，碳金融和碳市场还可以为投资者提供新的投资机会和资产配置选择</a:t>
            </a:r>
            <a:r>
              <a:rPr lang="en-US" sz="1425"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3" name="矩形 2"/>
          <p:cNvSpPr/>
          <p:nvPr/>
        </p:nvSpPr>
        <p:spPr>
          <a:xfrm>
            <a:off x="570572" y="4375933"/>
            <a:ext cx="11030961" cy="2246769"/>
          </a:xfrm>
          <a:prstGeom prst="rect">
            <a:avLst/>
          </a:prstGeom>
          <a:solidFill>
            <a:schemeClr val="accent6">
              <a:lumMod val="20000"/>
              <a:lumOff val="80000"/>
            </a:schemeClr>
          </a:solidFill>
        </p:spPr>
        <p:txBody>
          <a:bodyPr wrap="square">
            <a:spAutoFit/>
          </a:bodyPr>
          <a:lstStyle/>
          <a:p>
            <a:r>
              <a:rPr lang="en-US" altLang="zh-CN" sz="2000" dirty="0">
                <a:solidFill>
                  <a:srgbClr val="0066CC"/>
                </a:solidFill>
                <a:latin typeface="黑体" panose="02010609060101010101" pitchFamily="49" charset="-122"/>
                <a:ea typeface="黑体" panose="02010609060101010101" pitchFamily="49" charset="-122"/>
              </a:rPr>
              <a:t>《</a:t>
            </a:r>
            <a:r>
              <a:rPr lang="zh-CN" altLang="en-US" sz="2000" dirty="0">
                <a:solidFill>
                  <a:srgbClr val="0066CC"/>
                </a:solidFill>
                <a:latin typeface="黑体" panose="02010609060101010101" pitchFamily="49" charset="-122"/>
                <a:ea typeface="黑体" panose="02010609060101010101" pitchFamily="49" charset="-122"/>
              </a:rPr>
              <a:t>决定</a:t>
            </a:r>
            <a:r>
              <a:rPr lang="en-US" altLang="zh-CN" sz="2000" dirty="0">
                <a:solidFill>
                  <a:srgbClr val="0066CC"/>
                </a:solidFill>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49</a:t>
            </a:r>
            <a:r>
              <a:rPr lang="zh-CN" altLang="en-US" sz="2000" dirty="0">
                <a:latin typeface="黑体" panose="02010609060101010101" pitchFamily="49" charset="-122"/>
                <a:ea typeface="黑体" panose="02010609060101010101" pitchFamily="49" charset="-122"/>
              </a:rPr>
              <a:t>）健全绿色低碳发展机制。</a:t>
            </a:r>
            <a:r>
              <a:rPr lang="zh-CN" altLang="en-US" sz="2000" dirty="0">
                <a:solidFill>
                  <a:srgbClr val="FF0000"/>
                </a:solidFill>
                <a:latin typeface="黑体" panose="02010609060101010101" pitchFamily="49" charset="-122"/>
                <a:ea typeface="黑体" panose="02010609060101010101" pitchFamily="49" charset="-122"/>
              </a:rPr>
              <a:t>实施支持绿色低碳发展的财税、金融、投资、价格政策和标准体系</a:t>
            </a:r>
            <a:r>
              <a:rPr lang="zh-CN" altLang="en-US" sz="2000" dirty="0">
                <a:latin typeface="黑体" panose="02010609060101010101" pitchFamily="49" charset="-122"/>
                <a:ea typeface="黑体" panose="02010609060101010101" pitchFamily="49" charset="-122"/>
              </a:rPr>
              <a:t>，发展绿色低碳产业，健全绿色消费激励机制，促进绿色低碳循环发展经济体系建设。优化政府绿色采购政策，完善绿色税制。完善资源总量管理和全面节约制度，健全废弃物</a:t>
            </a:r>
            <a:r>
              <a:rPr lang="zh-CN" altLang="en-US" sz="2000" dirty="0">
                <a:solidFill>
                  <a:srgbClr val="FF0000"/>
                </a:solidFill>
                <a:latin typeface="黑体" panose="02010609060101010101" pitchFamily="49" charset="-122"/>
                <a:ea typeface="黑体" panose="02010609060101010101" pitchFamily="49" charset="-122"/>
              </a:rPr>
              <a:t>循环利用体系</a:t>
            </a:r>
            <a:r>
              <a:rPr lang="zh-CN" altLang="en-US" sz="2000" dirty="0">
                <a:latin typeface="黑体" panose="02010609060101010101" pitchFamily="49" charset="-122"/>
                <a:ea typeface="黑体" panose="02010609060101010101" pitchFamily="49" charset="-122"/>
              </a:rPr>
              <a:t>。</a:t>
            </a:r>
            <a:r>
              <a:rPr lang="zh-CN" altLang="en-US" sz="2000" dirty="0">
                <a:solidFill>
                  <a:srgbClr val="FF0000"/>
                </a:solidFill>
                <a:latin typeface="黑体" panose="02010609060101010101" pitchFamily="49" charset="-122"/>
                <a:ea typeface="黑体" panose="02010609060101010101" pitchFamily="49" charset="-122"/>
              </a:rPr>
              <a:t>健全煤炭清洁高效利用机制</a:t>
            </a:r>
            <a:r>
              <a:rPr lang="zh-CN" altLang="en-US" sz="2000" dirty="0">
                <a:latin typeface="黑体" panose="02010609060101010101" pitchFamily="49" charset="-122"/>
                <a:ea typeface="黑体" panose="02010609060101010101" pitchFamily="49" charset="-122"/>
              </a:rPr>
              <a:t>。加快规划建设新型能源体系，完善新能源消纳和调控政策措施。完善适应气候变化工作体系。建立能耗双控向碳排放双控全面转型新机制。构建碳排放统计核算体系、产品碳标识认证制度、产品碳足迹管理体系，健全碳市场交易制度、温室气体自愿减排交易制度，积极稳妥推进碳达峰碳中和。</a:t>
            </a:r>
          </a:p>
        </p:txBody>
      </p:sp>
      <p:cxnSp>
        <p:nvCxnSpPr>
          <p:cNvPr id="18" name="Connector 30"/>
          <p:cNvCxnSpPr/>
          <p:nvPr/>
        </p:nvCxnSpPr>
        <p:spPr>
          <a:xfrm>
            <a:off x="7704362" y="1826394"/>
            <a:ext cx="2040529" cy="0"/>
          </a:xfrm>
          <a:prstGeom prst="line">
            <a:avLst/>
          </a:prstGeom>
          <a:ln w="19050">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69</a:t>
            </a:fld>
            <a:endParaRPr lang="zh-CN" altLang="en-US" dirty="0">
              <a:solidFill>
                <a:prstClr val="black"/>
              </a:solidFill>
            </a:endParaRPr>
          </a:p>
        </p:txBody>
      </p:sp>
      <p:sp>
        <p:nvSpPr>
          <p:cNvPr id="3" name="Freeform 2"/>
          <p:cNvSpPr/>
          <p:nvPr/>
        </p:nvSpPr>
        <p:spPr>
          <a:xfrm>
            <a:off x="1789380" y="1957978"/>
            <a:ext cx="3374508" cy="294204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chemeClr val="accent1">
              <a:alpha val="100000"/>
            </a:schemeClr>
          </a:solidFill>
        </p:spPr>
      </p:sp>
      <p:sp>
        <p:nvSpPr>
          <p:cNvPr id="4" name="Freeform 3"/>
          <p:cNvSpPr/>
          <p:nvPr/>
        </p:nvSpPr>
        <p:spPr>
          <a:xfrm>
            <a:off x="2018546" y="2121361"/>
            <a:ext cx="2933622" cy="262259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19050">
            <a:solidFill>
              <a:srgbClr val="FFFFFF">
                <a:alpha val="100000"/>
              </a:srgbClr>
            </a:solidFill>
            <a:prstDash val="solid"/>
          </a:ln>
          <a:effectLst>
            <a:outerShdw blurRad="571500" dist="342900" dir="2280000">
              <a:srgbClr val="000000">
                <a:alpha val="15000"/>
              </a:srgbClr>
            </a:outerShdw>
          </a:effectLst>
        </p:spPr>
      </p:sp>
      <p:sp>
        <p:nvSpPr>
          <p:cNvPr id="5" name="TextBox 5"/>
          <p:cNvSpPr txBox="1"/>
          <p:nvPr/>
        </p:nvSpPr>
        <p:spPr>
          <a:xfrm>
            <a:off x="5419310" y="2833602"/>
            <a:ext cx="5642728"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园区与碳中和</a:t>
            </a:r>
            <a:endPar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4"/>
          <p:cNvSpPr txBox="1"/>
          <p:nvPr/>
        </p:nvSpPr>
        <p:spPr>
          <a:xfrm>
            <a:off x="2273968" y="2667000"/>
            <a:ext cx="2405332" cy="1384995"/>
          </a:xfrm>
          <a:prstGeom prst="rect">
            <a:avLst/>
          </a:prstGeom>
        </p:spPr>
        <p:txBody>
          <a:bodyPr vert="horz" wrap="square" lIns="91440" tIns="45720" rIns="91440" bIns="45720" rtlCol="0" anchor="ctr" anchorCtr="1">
            <a:spAutoFit/>
          </a:bodyPr>
          <a:lstStyle/>
          <a:p>
            <a:pPr algn="ctr">
              <a:lnSpc>
                <a:spcPct val="100000"/>
              </a:lnSpc>
              <a:spcBef>
                <a:spcPts val="375"/>
              </a:spcBef>
            </a:pPr>
            <a:r>
              <a:rPr lang="en-US" sz="8400"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370079" y="2089781"/>
            <a:ext cx="820172" cy="217079"/>
          </a:xfrm>
          <a:prstGeom prst="rect">
            <a:avLst/>
          </a:prstGeom>
          <a:solidFill>
            <a:srgbClr val="E2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383761" y="1260850"/>
            <a:ext cx="806490" cy="181744"/>
          </a:xfrm>
          <a:prstGeom prst="rect">
            <a:avLst/>
          </a:prstGeom>
          <a:solidFill>
            <a:srgbClr val="E2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a:t>
            </a:fld>
            <a:endParaRPr lang="zh-CN" altLang="en-US" dirty="0">
              <a:solidFill>
                <a:prstClr val="black"/>
              </a:solidFill>
            </a:endParaRPr>
          </a:p>
        </p:txBody>
      </p:sp>
      <p:sp>
        <p:nvSpPr>
          <p:cNvPr id="40" name="TextBox 32"/>
          <p:cNvSpPr txBox="1"/>
          <p:nvPr/>
        </p:nvSpPr>
        <p:spPr>
          <a:xfrm>
            <a:off x="229870" y="123825"/>
            <a:ext cx="10664825" cy="678180"/>
          </a:xfrm>
          <a:prstGeom prst="rect">
            <a:avLst/>
          </a:prstGeom>
        </p:spPr>
        <p:txBody>
          <a:bodyPr vert="horz" wrap="square" lIns="123825" tIns="123825" rIns="57150" bIns="123825" rtlCol="0" anchor="t" anchorCtr="0">
            <a:spAutoFit/>
          </a:bodyPr>
          <a:lstStyle/>
          <a:p>
            <a:pPr indent="0" fontAlgn="auto">
              <a:lnSpc>
                <a:spcPct val="100000"/>
              </a:lnSpc>
            </a:pPr>
            <a:r>
              <a:rPr lang="zh-CN" altLang="en-US" sz="28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习总书记关于碳达峰碳中和的重要讲话</a:t>
            </a:r>
          </a:p>
        </p:txBody>
      </p:sp>
      <p:pic>
        <p:nvPicPr>
          <p:cNvPr id="47" name="图片 46"/>
          <p:cNvPicPr>
            <a:picLocks noChangeAspect="1"/>
          </p:cNvPicPr>
          <p:nvPr/>
        </p:nvPicPr>
        <p:blipFill>
          <a:blip r:embed="rId3"/>
          <a:stretch>
            <a:fillRect/>
          </a:stretch>
        </p:blipFill>
        <p:spPr>
          <a:xfrm>
            <a:off x="229870" y="1114088"/>
            <a:ext cx="5476875" cy="5717540"/>
          </a:xfrm>
          <a:prstGeom prst="rect">
            <a:avLst/>
          </a:prstGeom>
        </p:spPr>
      </p:pic>
      <p:sp>
        <p:nvSpPr>
          <p:cNvPr id="3" name="矩形 2"/>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9" name="文本框 8"/>
          <p:cNvSpPr txBox="1"/>
          <p:nvPr/>
        </p:nvSpPr>
        <p:spPr>
          <a:xfrm>
            <a:off x="6370079" y="1206053"/>
            <a:ext cx="1079106" cy="261610"/>
          </a:xfrm>
          <a:prstGeom prst="rect">
            <a:avLst/>
          </a:prstGeom>
          <a:noFill/>
        </p:spPr>
        <p:txBody>
          <a:bodyPr wrap="square" rtlCol="0">
            <a:spAutoFit/>
          </a:bodyPr>
          <a:lstStyle/>
          <a:p>
            <a:r>
              <a:rPr lang="en-US" altLang="zh-CN" sz="1050" b="1" dirty="0">
                <a:latin typeface="+mn-ea"/>
              </a:rPr>
              <a:t>2024.02.29</a:t>
            </a:r>
            <a:endParaRPr lang="zh-CN" altLang="en-US" sz="1050" b="1" dirty="0">
              <a:latin typeface="+mn-ea"/>
            </a:endParaRPr>
          </a:p>
        </p:txBody>
      </p:sp>
      <p:sp>
        <p:nvSpPr>
          <p:cNvPr id="12" name="箭头: 下 11"/>
          <p:cNvSpPr/>
          <p:nvPr/>
        </p:nvSpPr>
        <p:spPr>
          <a:xfrm>
            <a:off x="7190251" y="1164298"/>
            <a:ext cx="119269" cy="5611349"/>
          </a:xfrm>
          <a:prstGeom prst="downArrow">
            <a:avLst/>
          </a:prstGeom>
          <a:solidFill>
            <a:srgbClr val="67A9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264085" y="1164298"/>
            <a:ext cx="4475448" cy="5520477"/>
          </a:xfrm>
          <a:prstGeom prst="rect">
            <a:avLst/>
          </a:prstGeom>
          <a:solidFill>
            <a:srgbClr val="EEEC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100" b="1" dirty="0">
                <a:solidFill>
                  <a:schemeClr val="tx1"/>
                </a:solidFill>
                <a:latin typeface="黑体" panose="02010609060101010101" pitchFamily="49" charset="-122"/>
                <a:ea typeface="黑体" panose="02010609060101010101" pitchFamily="49" charset="-122"/>
              </a:rPr>
              <a:t>在中共中央政治局第十二次集体学习时的讲话</a:t>
            </a:r>
            <a:endParaRPr lang="en-US" altLang="zh-CN" sz="1100" b="1" dirty="0">
              <a:solidFill>
                <a:schemeClr val="tx1"/>
              </a:solidFill>
              <a:latin typeface="黑体" panose="02010609060101010101" pitchFamily="49" charset="-122"/>
              <a:ea typeface="黑体" panose="02010609060101010101" pitchFamily="49" charset="-122"/>
            </a:endParaRPr>
          </a:p>
          <a:p>
            <a:r>
              <a:rPr lang="zh-CN" altLang="en-US" sz="1100" b="1" dirty="0">
                <a:solidFill>
                  <a:schemeClr val="tx1"/>
                </a:solidFill>
                <a:latin typeface="黑体" panose="02010609060101010101" pitchFamily="49" charset="-122"/>
                <a:ea typeface="黑体" panose="02010609060101010101" pitchFamily="49" charset="-122"/>
              </a:rPr>
              <a:t>习近平总书记强调大力推动我国新能源高质量发展，为共建清洁美丽世界作出更大贡献。</a:t>
            </a:r>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r>
              <a:rPr lang="zh-CN" altLang="en-US" sz="1100" b="1" dirty="0">
                <a:solidFill>
                  <a:schemeClr val="tx1"/>
                </a:solidFill>
                <a:latin typeface="黑体" panose="02010609060101010101" pitchFamily="49" charset="-122"/>
                <a:ea typeface="黑体" panose="02010609060101010101" pitchFamily="49" charset="-122"/>
              </a:rPr>
              <a:t>在中央经济工作会议上的讲话</a:t>
            </a:r>
            <a:endParaRPr lang="en-US" altLang="zh-CN" sz="1100" b="1" dirty="0">
              <a:solidFill>
                <a:schemeClr val="tx1"/>
              </a:solidFill>
              <a:latin typeface="黑体" panose="02010609060101010101" pitchFamily="49" charset="-122"/>
              <a:ea typeface="黑体" panose="02010609060101010101" pitchFamily="49" charset="-122"/>
            </a:endParaRPr>
          </a:p>
          <a:p>
            <a:r>
              <a:rPr lang="en-US" altLang="zh-CN" sz="1100" b="1" dirty="0">
                <a:solidFill>
                  <a:schemeClr val="tx1"/>
                </a:solidFill>
                <a:latin typeface="黑体" panose="02010609060101010101" pitchFamily="49" charset="-122"/>
                <a:ea typeface="黑体" panose="02010609060101010101" pitchFamily="49" charset="-122"/>
              </a:rPr>
              <a:t>——</a:t>
            </a:r>
            <a:r>
              <a:rPr lang="zh-CN" altLang="en-US" sz="1100" b="1" dirty="0">
                <a:solidFill>
                  <a:schemeClr val="tx1"/>
                </a:solidFill>
                <a:latin typeface="黑体" panose="02010609060101010101" pitchFamily="49" charset="-122"/>
                <a:ea typeface="黑体" panose="02010609060101010101" pitchFamily="49" charset="-122"/>
              </a:rPr>
              <a:t>积极运用数字技术、绿色技术改造提升传统产业。协同推进降碳减污扩绿增长，加紧经济社会发展全面绿色转型。营造绿色低碳产业健康发展生态，</a:t>
            </a:r>
            <a:r>
              <a:rPr lang="zh-CN" altLang="en-US" sz="1100" b="1" dirty="0">
                <a:solidFill>
                  <a:srgbClr val="C00000"/>
                </a:solidFill>
                <a:latin typeface="黑体" panose="02010609060101010101" pitchFamily="49" charset="-122"/>
                <a:ea typeface="黑体" panose="02010609060101010101" pitchFamily="49" charset="-122"/>
              </a:rPr>
              <a:t>建立一批零碳园区，推动全国碳市场建设，建立产品碳足迹管理体系、碳标识认证制度。</a:t>
            </a:r>
            <a:endParaRPr lang="en-US" altLang="zh-CN" sz="1100" b="1" dirty="0">
              <a:solidFill>
                <a:srgbClr val="C00000"/>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r>
              <a:rPr lang="zh-CN" altLang="en-US" sz="1100" b="1" dirty="0">
                <a:solidFill>
                  <a:schemeClr val="tx1"/>
                </a:solidFill>
                <a:latin typeface="黑体" panose="02010609060101010101" pitchFamily="49" charset="-122"/>
                <a:ea typeface="黑体" panose="02010609060101010101" pitchFamily="49" charset="-122"/>
              </a:rPr>
              <a:t>在气候和公正转型领导人峰会的致辞</a:t>
            </a:r>
            <a:endParaRPr lang="en-US" altLang="zh-CN" sz="1100" b="1" dirty="0">
              <a:solidFill>
                <a:schemeClr val="tx1"/>
              </a:solidFill>
              <a:latin typeface="黑体" panose="02010609060101010101" pitchFamily="49" charset="-122"/>
              <a:ea typeface="黑体" panose="02010609060101010101" pitchFamily="49" charset="-122"/>
            </a:endParaRPr>
          </a:p>
          <a:p>
            <a:r>
              <a:rPr lang="en-US" altLang="zh-CN" sz="1100" b="1" dirty="0">
                <a:solidFill>
                  <a:schemeClr val="tx1"/>
                </a:solidFill>
                <a:latin typeface="黑体" panose="02010609060101010101" pitchFamily="49" charset="-122"/>
                <a:ea typeface="黑体" panose="02010609060101010101" pitchFamily="49" charset="-122"/>
              </a:rPr>
              <a:t>——</a:t>
            </a:r>
            <a:r>
              <a:rPr lang="zh-CN" altLang="en-US" sz="1100" b="1" dirty="0">
                <a:solidFill>
                  <a:schemeClr val="tx1"/>
                </a:solidFill>
                <a:latin typeface="黑体" panose="02010609060101010101" pitchFamily="49" charset="-122"/>
                <a:ea typeface="黑体" panose="02010609060101010101" pitchFamily="49" charset="-122"/>
              </a:rPr>
              <a:t>提出坚守多边主义、深化国际合作、推动公正转型、强化务实行动等重要倡议，为全球气候治理指明方向。中国是世界绿色发展的坚定行动派、重要贡献者。</a:t>
            </a:r>
            <a:r>
              <a:rPr lang="zh-CN" altLang="en-US" sz="1100" b="1" dirty="0">
                <a:solidFill>
                  <a:srgbClr val="C00000"/>
                </a:solidFill>
                <a:latin typeface="黑体" panose="02010609060101010101" pitchFamily="49" charset="-122"/>
                <a:ea typeface="黑体" panose="02010609060101010101" pitchFamily="49" charset="-122"/>
              </a:rPr>
              <a:t>中国将于联合国气候变化贝伦大会前，宣布覆盖全经济范围、包括所有温室气体的</a:t>
            </a:r>
            <a:r>
              <a:rPr lang="en-US" altLang="zh-CN" sz="1100" b="1" dirty="0">
                <a:solidFill>
                  <a:srgbClr val="C00000"/>
                </a:solidFill>
                <a:latin typeface="黑体" panose="02010609060101010101" pitchFamily="49" charset="-122"/>
                <a:ea typeface="黑体" panose="02010609060101010101" pitchFamily="49" charset="-122"/>
              </a:rPr>
              <a:t>2035</a:t>
            </a:r>
            <a:r>
              <a:rPr lang="zh-CN" altLang="en-US" sz="1100" b="1" dirty="0">
                <a:solidFill>
                  <a:srgbClr val="C00000"/>
                </a:solidFill>
                <a:latin typeface="黑体" panose="02010609060101010101" pitchFamily="49" charset="-122"/>
                <a:ea typeface="黑体" panose="02010609060101010101" pitchFamily="49" charset="-122"/>
              </a:rPr>
              <a:t>年国家自主贡献目标。</a:t>
            </a:r>
            <a:endParaRPr lang="en-US" altLang="zh-CN" sz="1100" b="1" dirty="0">
              <a:solidFill>
                <a:srgbClr val="C00000"/>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en-US" altLang="zh-CN" sz="1100" b="1" dirty="0">
              <a:solidFill>
                <a:schemeClr val="tx1"/>
              </a:solidFill>
              <a:latin typeface="黑体" panose="02010609060101010101" pitchFamily="49" charset="-122"/>
              <a:ea typeface="黑体" panose="02010609060101010101" pitchFamily="49" charset="-122"/>
            </a:endParaRPr>
          </a:p>
          <a:p>
            <a:endParaRPr lang="zh-CN" altLang="en-US" sz="1100" b="1" dirty="0">
              <a:solidFill>
                <a:schemeClr val="tx1"/>
              </a:solidFill>
              <a:latin typeface="黑体" panose="02010609060101010101" pitchFamily="49" charset="-122"/>
              <a:ea typeface="黑体" panose="02010609060101010101" pitchFamily="49" charset="-122"/>
            </a:endParaRPr>
          </a:p>
        </p:txBody>
      </p:sp>
      <p:sp>
        <p:nvSpPr>
          <p:cNvPr id="14" name="矩形 13"/>
          <p:cNvSpPr/>
          <p:nvPr/>
        </p:nvSpPr>
        <p:spPr>
          <a:xfrm>
            <a:off x="6340003" y="3303475"/>
            <a:ext cx="880324" cy="175502"/>
          </a:xfrm>
          <a:prstGeom prst="rect">
            <a:avLst/>
          </a:prstGeom>
          <a:solidFill>
            <a:srgbClr val="E2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tx1"/>
                </a:solidFill>
                <a:latin typeface="+mn-ea"/>
              </a:rPr>
              <a:t>2025.04.23</a:t>
            </a:r>
            <a:endParaRPr lang="zh-CN" altLang="en-US" sz="1050" b="1" dirty="0">
              <a:solidFill>
                <a:schemeClr val="tx1"/>
              </a:solidFill>
              <a:latin typeface="+mn-ea"/>
            </a:endParaRPr>
          </a:p>
        </p:txBody>
      </p:sp>
      <p:sp>
        <p:nvSpPr>
          <p:cNvPr id="15" name="文本框 14"/>
          <p:cNvSpPr txBox="1"/>
          <p:nvPr/>
        </p:nvSpPr>
        <p:spPr>
          <a:xfrm>
            <a:off x="6383761" y="2051969"/>
            <a:ext cx="1079106" cy="261610"/>
          </a:xfrm>
          <a:prstGeom prst="rect">
            <a:avLst/>
          </a:prstGeom>
          <a:noFill/>
        </p:spPr>
        <p:txBody>
          <a:bodyPr wrap="square" rtlCol="0">
            <a:spAutoFit/>
          </a:bodyPr>
          <a:lstStyle/>
          <a:p>
            <a:r>
              <a:rPr lang="en-US" altLang="zh-CN" sz="1050" b="1" dirty="0">
                <a:latin typeface="+mn-ea"/>
              </a:rPr>
              <a:t>2024.12.11</a:t>
            </a:r>
            <a:endParaRPr lang="zh-CN" altLang="en-US" sz="1050" b="1" dirty="0">
              <a:latin typeface="+mn-e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70</a:t>
            </a:fld>
            <a:endParaRPr lang="zh-CN" altLang="en-US" dirty="0">
              <a:solidFill>
                <a:prstClr val="black"/>
              </a:solidFill>
            </a:endParaRPr>
          </a:p>
        </p:txBody>
      </p:sp>
      <p:sp>
        <p:nvSpPr>
          <p:cNvPr id="5" name="TextBox 5"/>
          <p:cNvSpPr txBox="1"/>
          <p:nvPr/>
        </p:nvSpPr>
        <p:spPr>
          <a:xfrm>
            <a:off x="2203034" y="2533565"/>
            <a:ext cx="8115715"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园区碳中和 </a:t>
            </a:r>
            <a:r>
              <a:rPr lang="zh-CN" altLang="en-US" sz="45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48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5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新能源</a:t>
            </a: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45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应用</a:t>
            </a:r>
            <a:endPar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087057" y="2591910"/>
            <a:ext cx="954107" cy="1015663"/>
          </a:xfrm>
          <a:prstGeom prst="rect">
            <a:avLst/>
          </a:prstGeom>
        </p:spPr>
        <p:txBody>
          <a:bodyPr wrap="none">
            <a:spAutoFit/>
          </a:bodyPr>
          <a:lstStyle/>
          <a:p>
            <a:r>
              <a:rPr lang="zh-CN" altLang="en-US" sz="6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6000" dirty="0">
              <a:solidFill>
                <a:srgbClr val="FF0000"/>
              </a:solidFill>
            </a:endParaRPr>
          </a:p>
        </p:txBody>
      </p:sp>
      <p:cxnSp>
        <p:nvCxnSpPr>
          <p:cNvPr id="6" name="直接连接符 5"/>
          <p:cNvCxnSpPr/>
          <p:nvPr/>
        </p:nvCxnSpPr>
        <p:spPr>
          <a:xfrm flipV="1">
            <a:off x="5279728" y="2920206"/>
            <a:ext cx="576000" cy="4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5279727" y="3117849"/>
            <a:ext cx="576000" cy="4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71</a:t>
            </a:fld>
            <a:endParaRPr lang="zh-CN" altLang="en-US" dirty="0">
              <a:solidFill>
                <a:prstClr val="black"/>
              </a:solidFill>
            </a:endParaRPr>
          </a:p>
        </p:txBody>
      </p:sp>
      <p:sp>
        <p:nvSpPr>
          <p:cNvPr id="4" name="矩形 3"/>
          <p:cNvSpPr/>
          <p:nvPr/>
        </p:nvSpPr>
        <p:spPr>
          <a:xfrm>
            <a:off x="314325" y="990431"/>
            <a:ext cx="11734800" cy="5632311"/>
          </a:xfrm>
          <a:prstGeom prst="rect">
            <a:avLst/>
          </a:prstGeom>
        </p:spPr>
        <p:txBody>
          <a:bodyPr wrap="square">
            <a:spAutoFit/>
          </a:bodyPr>
          <a:lstStyle/>
          <a:p>
            <a:r>
              <a:rPr lang="zh-CN" altLang="en-US" sz="2400" dirty="0">
                <a:solidFill>
                  <a:srgbClr val="3E3E3E"/>
                </a:solidFill>
                <a:latin typeface="黑体" panose="02010609060101010101" pitchFamily="49" charset="-122"/>
                <a:ea typeface="黑体" panose="02010609060101010101" pitchFamily="49" charset="-122"/>
              </a:rPr>
              <a:t>今年的政府工作</a:t>
            </a:r>
            <a:r>
              <a:rPr lang="zh-CN" altLang="en-US" sz="2400" dirty="0" smtClean="0">
                <a:solidFill>
                  <a:srgbClr val="3E3E3E"/>
                </a:solidFill>
                <a:latin typeface="黑体" panose="02010609060101010101" pitchFamily="49" charset="-122"/>
                <a:ea typeface="黑体" panose="02010609060101010101" pitchFamily="49" charset="-122"/>
              </a:rPr>
              <a:t>报告：积极</a:t>
            </a:r>
            <a:r>
              <a:rPr lang="zh-CN" altLang="en-US" sz="2400" dirty="0">
                <a:solidFill>
                  <a:srgbClr val="3E3E3E"/>
                </a:solidFill>
                <a:latin typeface="黑体" panose="02010609060101010101" pitchFamily="49" charset="-122"/>
                <a:ea typeface="黑体" panose="02010609060101010101" pitchFamily="49" charset="-122"/>
              </a:rPr>
              <a:t>稳妥推进碳达峰碳中和。扎实开展国家碳达峰第二批试点，建立一批零碳园区、零碳工厂。加快构建碳排放双控制度体系，扩大全国碳排放权交易市场行业覆盖范围。开展碳排放统计核算，建立产品碳足迹管理体系、碳标识认证制度，积极应对绿色贸易壁垒。</a:t>
            </a:r>
          </a:p>
          <a:p>
            <a:r>
              <a:rPr lang="en-US" altLang="zh-CN" sz="2400" dirty="0" smtClean="0">
                <a:solidFill>
                  <a:srgbClr val="3E3E3E"/>
                </a:solidFill>
                <a:latin typeface="黑体" panose="02010609060101010101" pitchFamily="49" charset="-122"/>
                <a:ea typeface="黑体" panose="02010609060101010101" pitchFamily="49" charset="-122"/>
              </a:rPr>
              <a:t>2024</a:t>
            </a:r>
            <a:r>
              <a:rPr lang="zh-CN" altLang="en-US" sz="2400" dirty="0">
                <a:solidFill>
                  <a:srgbClr val="3E3E3E"/>
                </a:solidFill>
                <a:latin typeface="黑体" panose="02010609060101010101" pitchFamily="49" charset="-122"/>
                <a:ea typeface="黑体" panose="02010609060101010101" pitchFamily="49" charset="-122"/>
              </a:rPr>
              <a:t>年</a:t>
            </a:r>
            <a:r>
              <a:rPr lang="en-US" altLang="zh-CN" sz="2400" dirty="0">
                <a:solidFill>
                  <a:srgbClr val="3E3E3E"/>
                </a:solidFill>
                <a:latin typeface="黑体" panose="02010609060101010101" pitchFamily="49" charset="-122"/>
                <a:ea typeface="黑体" panose="02010609060101010101" pitchFamily="49" charset="-122"/>
              </a:rPr>
              <a:t>12</a:t>
            </a:r>
            <a:r>
              <a:rPr lang="zh-CN" altLang="en-US" sz="2400" dirty="0">
                <a:solidFill>
                  <a:srgbClr val="3E3E3E"/>
                </a:solidFill>
                <a:latin typeface="黑体" panose="02010609060101010101" pitchFamily="49" charset="-122"/>
                <a:ea typeface="黑体" panose="02010609060101010101" pitchFamily="49" charset="-122"/>
              </a:rPr>
              <a:t>月</a:t>
            </a:r>
            <a:r>
              <a:rPr lang="en-US" altLang="zh-CN" sz="2400" dirty="0">
                <a:solidFill>
                  <a:srgbClr val="3E3E3E"/>
                </a:solidFill>
                <a:latin typeface="黑体" panose="02010609060101010101" pitchFamily="49" charset="-122"/>
                <a:ea typeface="黑体" panose="02010609060101010101" pitchFamily="49" charset="-122"/>
              </a:rPr>
              <a:t>12</a:t>
            </a:r>
            <a:r>
              <a:rPr lang="zh-CN" altLang="en-US" sz="2400" dirty="0">
                <a:solidFill>
                  <a:srgbClr val="3E3E3E"/>
                </a:solidFill>
                <a:latin typeface="黑体" panose="02010609060101010101" pitchFamily="49" charset="-122"/>
                <a:ea typeface="黑体" panose="02010609060101010101" pitchFamily="49" charset="-122"/>
              </a:rPr>
              <a:t>日，中央经济工作会议首次提到“零碳园区”的概念，会议明确，建立一批零碳园区。</a:t>
            </a:r>
          </a:p>
          <a:p>
            <a:r>
              <a:rPr lang="en-US" altLang="zh-CN" sz="2400" dirty="0" smtClean="0">
                <a:solidFill>
                  <a:srgbClr val="3E3E3E"/>
                </a:solidFill>
                <a:latin typeface="黑体" panose="02010609060101010101" pitchFamily="49" charset="-122"/>
                <a:ea typeface="黑体" panose="02010609060101010101" pitchFamily="49" charset="-122"/>
              </a:rPr>
              <a:t>2024</a:t>
            </a:r>
            <a:r>
              <a:rPr lang="zh-CN" altLang="en-US" sz="2400" dirty="0">
                <a:solidFill>
                  <a:srgbClr val="3E3E3E"/>
                </a:solidFill>
                <a:latin typeface="黑体" panose="02010609060101010101" pitchFamily="49" charset="-122"/>
                <a:ea typeface="黑体" panose="02010609060101010101" pitchFamily="49" charset="-122"/>
              </a:rPr>
              <a:t>年</a:t>
            </a:r>
            <a:r>
              <a:rPr lang="en-US" altLang="zh-CN" sz="2400" dirty="0">
                <a:solidFill>
                  <a:srgbClr val="3E3E3E"/>
                </a:solidFill>
                <a:latin typeface="黑体" panose="02010609060101010101" pitchFamily="49" charset="-122"/>
                <a:ea typeface="黑体" panose="02010609060101010101" pitchFamily="49" charset="-122"/>
              </a:rPr>
              <a:t>12</a:t>
            </a:r>
            <a:r>
              <a:rPr lang="zh-CN" altLang="en-US" sz="2400" dirty="0">
                <a:solidFill>
                  <a:srgbClr val="3E3E3E"/>
                </a:solidFill>
                <a:latin typeface="黑体" panose="02010609060101010101" pitchFamily="49" charset="-122"/>
                <a:ea typeface="黑体" panose="02010609060101010101" pitchFamily="49" charset="-122"/>
              </a:rPr>
              <a:t>月</a:t>
            </a:r>
            <a:r>
              <a:rPr lang="en-US" altLang="zh-CN" sz="2400" dirty="0">
                <a:solidFill>
                  <a:srgbClr val="3E3E3E"/>
                </a:solidFill>
                <a:latin typeface="黑体" panose="02010609060101010101" pitchFamily="49" charset="-122"/>
                <a:ea typeface="黑体" panose="02010609060101010101" pitchFamily="49" charset="-122"/>
              </a:rPr>
              <a:t>26</a:t>
            </a:r>
            <a:r>
              <a:rPr lang="zh-CN" altLang="en-US" sz="2400" dirty="0">
                <a:solidFill>
                  <a:srgbClr val="3E3E3E"/>
                </a:solidFill>
                <a:latin typeface="黑体" panose="02010609060101010101" pitchFamily="49" charset="-122"/>
                <a:ea typeface="黑体" panose="02010609060101010101" pitchFamily="49" charset="-122"/>
              </a:rPr>
              <a:t>日至</a:t>
            </a:r>
            <a:r>
              <a:rPr lang="en-US" altLang="zh-CN" sz="2400" dirty="0">
                <a:solidFill>
                  <a:srgbClr val="3E3E3E"/>
                </a:solidFill>
                <a:latin typeface="黑体" panose="02010609060101010101" pitchFamily="49" charset="-122"/>
                <a:ea typeface="黑体" panose="02010609060101010101" pitchFamily="49" charset="-122"/>
              </a:rPr>
              <a:t>27</a:t>
            </a:r>
            <a:r>
              <a:rPr lang="zh-CN" altLang="en-US" sz="2400" dirty="0">
                <a:solidFill>
                  <a:srgbClr val="3E3E3E"/>
                </a:solidFill>
                <a:latin typeface="黑体" panose="02010609060101010101" pitchFamily="49" charset="-122"/>
                <a:ea typeface="黑体" panose="02010609060101010101" pitchFamily="49" charset="-122"/>
              </a:rPr>
              <a:t>日，全国工业和信息化工作会议指出，加大工业节能降碳攻坚力度，探索推进零碳工厂、零碳工业园区建设。</a:t>
            </a:r>
          </a:p>
          <a:p>
            <a:r>
              <a:rPr lang="en-US" altLang="zh-CN" sz="2400" dirty="0" smtClean="0">
                <a:solidFill>
                  <a:srgbClr val="3E3E3E"/>
                </a:solidFill>
                <a:latin typeface="黑体" panose="02010609060101010101" pitchFamily="49" charset="-122"/>
                <a:ea typeface="黑体" panose="02010609060101010101" pitchFamily="49" charset="-122"/>
              </a:rPr>
              <a:t>2025</a:t>
            </a:r>
            <a:r>
              <a:rPr lang="zh-CN" altLang="en-US" sz="2400" dirty="0" smtClean="0">
                <a:solidFill>
                  <a:srgbClr val="3E3E3E"/>
                </a:solidFill>
                <a:latin typeface="黑体" panose="02010609060101010101" pitchFamily="49" charset="-122"/>
                <a:ea typeface="黑体" panose="02010609060101010101" pitchFamily="49" charset="-122"/>
              </a:rPr>
              <a:t>年</a:t>
            </a:r>
            <a:r>
              <a:rPr lang="en-US" altLang="zh-CN" sz="2400" dirty="0" smtClean="0">
                <a:solidFill>
                  <a:srgbClr val="3E3E3E"/>
                </a:solidFill>
                <a:latin typeface="黑体" panose="02010609060101010101" pitchFamily="49" charset="-122"/>
                <a:ea typeface="黑体" panose="02010609060101010101" pitchFamily="49" charset="-122"/>
              </a:rPr>
              <a:t>1</a:t>
            </a:r>
            <a:r>
              <a:rPr lang="zh-CN" altLang="en-US" sz="2400" dirty="0">
                <a:solidFill>
                  <a:srgbClr val="3E3E3E"/>
                </a:solidFill>
                <a:latin typeface="黑体" panose="02010609060101010101" pitchFamily="49" charset="-122"/>
                <a:ea typeface="黑体" panose="02010609060101010101" pitchFamily="49" charset="-122"/>
              </a:rPr>
              <a:t>月</a:t>
            </a:r>
            <a:r>
              <a:rPr lang="en-US" altLang="zh-CN" sz="2400" dirty="0">
                <a:solidFill>
                  <a:srgbClr val="3E3E3E"/>
                </a:solidFill>
                <a:latin typeface="黑体" panose="02010609060101010101" pitchFamily="49" charset="-122"/>
                <a:ea typeface="黑体" panose="02010609060101010101" pitchFamily="49" charset="-122"/>
              </a:rPr>
              <a:t>3</a:t>
            </a:r>
            <a:r>
              <a:rPr lang="zh-CN" altLang="en-US" sz="2400" dirty="0">
                <a:solidFill>
                  <a:srgbClr val="3E3E3E"/>
                </a:solidFill>
                <a:latin typeface="黑体" panose="02010609060101010101" pitchFamily="49" charset="-122"/>
                <a:ea typeface="黑体" panose="02010609060101010101" pitchFamily="49" charset="-122"/>
              </a:rPr>
              <a:t>日，国家发展改革委副主任赵辰昕表示，统筹谋划“十五五”碳达峰行动，研究综合评价考核办法，推进国家碳达峰试点建设，加快建立一批零碳园区、零碳社区、零碳乡村。</a:t>
            </a:r>
          </a:p>
          <a:p>
            <a:r>
              <a:rPr lang="zh-CN" altLang="en-US" sz="2400" dirty="0" smtClean="0">
                <a:solidFill>
                  <a:srgbClr val="3E3E3E"/>
                </a:solidFill>
                <a:latin typeface="黑体" panose="02010609060101010101" pitchFamily="49" charset="-122"/>
                <a:ea typeface="黑体" panose="02010609060101010101" pitchFamily="49" charset="-122"/>
              </a:rPr>
              <a:t>政策</a:t>
            </a:r>
            <a:r>
              <a:rPr lang="zh-CN" altLang="en-US" sz="2400" dirty="0">
                <a:solidFill>
                  <a:srgbClr val="3E3E3E"/>
                </a:solidFill>
                <a:latin typeface="黑体" panose="02010609060101010101" pitchFamily="49" charset="-122"/>
                <a:ea typeface="黑体" panose="02010609060101010101" pitchFamily="49" charset="-122"/>
              </a:rPr>
              <a:t>支持下，今年零碳园区的建设将进入加速发展阶段。在业界看来，叠加技术</a:t>
            </a:r>
            <a:r>
              <a:rPr lang="en-US" altLang="zh-CN" sz="2400" dirty="0">
                <a:solidFill>
                  <a:srgbClr val="3E3E3E"/>
                </a:solidFill>
                <a:latin typeface="黑体" panose="02010609060101010101" pitchFamily="49" charset="-122"/>
                <a:ea typeface="黑体" panose="02010609060101010101" pitchFamily="49" charset="-122"/>
              </a:rPr>
              <a:t>——</a:t>
            </a:r>
            <a:r>
              <a:rPr lang="zh-CN" altLang="en-US" sz="2400" dirty="0">
                <a:solidFill>
                  <a:srgbClr val="3E3E3E"/>
                </a:solidFill>
                <a:latin typeface="黑体" panose="02010609060101010101" pitchFamily="49" charset="-122"/>
                <a:ea typeface="黑体" panose="02010609060101010101" pitchFamily="49" charset="-122"/>
              </a:rPr>
              <a:t>智能化能源管理、大数据应用、储能技术的不断进步，园区零碳转型的步伐将大大加快。今年零碳园区不仅会在规模上增长，也将在产业链深度融合升级方面迈出重要步伐。</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5176008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72</a:t>
            </a:fld>
            <a:endParaRPr lang="zh-CN" altLang="en-US" dirty="0">
              <a:solidFill>
                <a:prstClr val="black"/>
              </a:solidFill>
            </a:endParaRPr>
          </a:p>
        </p:txBody>
      </p:sp>
      <p:sp>
        <p:nvSpPr>
          <p:cNvPr id="5" name="TextBox 5"/>
          <p:cNvSpPr txBox="1"/>
          <p:nvPr/>
        </p:nvSpPr>
        <p:spPr>
          <a:xfrm>
            <a:off x="2203034" y="2390690"/>
            <a:ext cx="8115715"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零碳园区的爆发期</a:t>
            </a:r>
            <a:endPar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2203034" y="3730109"/>
            <a:ext cx="8622873" cy="523220"/>
          </a:xfrm>
          <a:prstGeom prst="rect">
            <a:avLst/>
          </a:prstGeom>
        </p:spPr>
        <p:txBody>
          <a:bodyPr wrap="none">
            <a:spAutoFit/>
          </a:bodyPr>
          <a:lstStyle/>
          <a:p>
            <a:r>
              <a:rPr lang="en-US" altLang="zh-CN" sz="2800" dirty="0">
                <a:solidFill>
                  <a:srgbClr val="3E3E3E"/>
                </a:solidFill>
                <a:latin typeface="黑体" panose="02010609060101010101" pitchFamily="49" charset="-122"/>
                <a:ea typeface="黑体" panose="02010609060101010101" pitchFamily="49" charset="-122"/>
              </a:rPr>
              <a:t>《</a:t>
            </a:r>
            <a:r>
              <a:rPr lang="zh-CN" altLang="en-US" sz="2800" dirty="0">
                <a:solidFill>
                  <a:srgbClr val="3E3E3E"/>
                </a:solidFill>
                <a:latin typeface="黑体" panose="02010609060101010101" pitchFamily="49" charset="-122"/>
                <a:ea typeface="黑体" panose="02010609060101010101" pitchFamily="49" charset="-122"/>
              </a:rPr>
              <a:t>零碳园区评价技术规范</a:t>
            </a:r>
            <a:r>
              <a:rPr lang="en-US" altLang="zh-CN" sz="2800" dirty="0">
                <a:solidFill>
                  <a:srgbClr val="3E3E3E"/>
                </a:solidFill>
                <a:latin typeface="黑体" panose="02010609060101010101" pitchFamily="49" charset="-122"/>
                <a:ea typeface="黑体" panose="02010609060101010101" pitchFamily="49" charset="-122"/>
              </a:rPr>
              <a:t>》</a:t>
            </a:r>
            <a:r>
              <a:rPr lang="zh-CN" altLang="en-US" sz="2800" dirty="0">
                <a:solidFill>
                  <a:srgbClr val="3E3E3E"/>
                </a:solidFill>
                <a:latin typeface="黑体" panose="02010609060101010101" pitchFamily="49" charset="-122"/>
                <a:ea typeface="黑体" panose="02010609060101010101" pitchFamily="49" charset="-122"/>
              </a:rPr>
              <a:t>（</a:t>
            </a:r>
            <a:r>
              <a:rPr lang="en-US" altLang="zh-CN" sz="2800" dirty="0">
                <a:solidFill>
                  <a:srgbClr val="3E3E3E"/>
                </a:solidFill>
                <a:latin typeface="黑体" panose="02010609060101010101" pitchFamily="49" charset="-122"/>
                <a:ea typeface="黑体" panose="02010609060101010101" pitchFamily="49" charset="-122"/>
              </a:rPr>
              <a:t>T/CECA-G 0344—2025</a:t>
            </a:r>
            <a:r>
              <a:rPr lang="zh-CN" altLang="en-US" sz="2800" dirty="0">
                <a:solidFill>
                  <a:srgbClr val="3E3E3E"/>
                </a:solidFill>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135426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73</a:t>
            </a:fld>
            <a:endParaRPr lang="zh-CN" altLang="en-US" dirty="0">
              <a:solidFill>
                <a:prstClr val="black"/>
              </a:solidFill>
            </a:endParaRPr>
          </a:p>
        </p:txBody>
      </p:sp>
      <p:pic>
        <p:nvPicPr>
          <p:cNvPr id="4" name="图片 3"/>
          <p:cNvPicPr>
            <a:picLocks noChangeAspect="1"/>
          </p:cNvPicPr>
          <p:nvPr/>
        </p:nvPicPr>
        <p:blipFill rotWithShape="1">
          <a:blip r:embed="rId3"/>
          <a:srcRect l="6849" t="24618" r="54109" b="9537"/>
          <a:stretch>
            <a:fillRect/>
          </a:stretch>
        </p:blipFill>
        <p:spPr>
          <a:xfrm>
            <a:off x="590549" y="1952624"/>
            <a:ext cx="3044627" cy="2200677"/>
          </a:xfrm>
          <a:prstGeom prst="rect">
            <a:avLst/>
          </a:prstGeom>
        </p:spPr>
      </p:pic>
      <p:sp>
        <p:nvSpPr>
          <p:cNvPr id="7" name="文本框 6"/>
          <p:cNvSpPr txBox="1"/>
          <p:nvPr/>
        </p:nvSpPr>
        <p:spPr>
          <a:xfrm>
            <a:off x="786447" y="4153301"/>
            <a:ext cx="1804353" cy="477054"/>
          </a:xfrm>
          <a:prstGeom prst="rect">
            <a:avLst/>
          </a:prstGeom>
          <a:noFill/>
        </p:spPr>
        <p:txBody>
          <a:bodyPr wrap="square">
            <a:spAutoFit/>
          </a:bodyPr>
          <a:lstStyle/>
          <a:p>
            <a:pPr indent="457200" algn="just">
              <a:lnSpc>
                <a:spcPct val="125000"/>
              </a:lnSpc>
              <a:defRPr/>
            </a:pPr>
            <a:r>
              <a:rPr lang="zh-CN" altLang="en-US" sz="2000" dirty="0">
                <a:solidFill>
                  <a:prstClr val="black"/>
                </a:solidFill>
                <a:latin typeface="黑体" panose="02010609060101010101" pitchFamily="49" charset="-122"/>
                <a:ea typeface="黑体" panose="02010609060101010101" pitchFamily="49" charset="-122"/>
              </a:rPr>
              <a:t>光伏凉亭</a:t>
            </a:r>
          </a:p>
        </p:txBody>
      </p:sp>
      <p:pic>
        <p:nvPicPr>
          <p:cNvPr id="5" name="图片 4"/>
          <p:cNvPicPr>
            <a:picLocks noChangeAspect="1"/>
          </p:cNvPicPr>
          <p:nvPr/>
        </p:nvPicPr>
        <p:blipFill>
          <a:blip r:embed="rId4"/>
          <a:stretch>
            <a:fillRect/>
          </a:stretch>
        </p:blipFill>
        <p:spPr>
          <a:xfrm>
            <a:off x="3577273" y="1977948"/>
            <a:ext cx="2690812" cy="2156304"/>
          </a:xfrm>
          <a:prstGeom prst="rect">
            <a:avLst/>
          </a:prstGeom>
        </p:spPr>
      </p:pic>
      <p:sp>
        <p:nvSpPr>
          <p:cNvPr id="10" name="文本框 9"/>
          <p:cNvSpPr txBox="1"/>
          <p:nvPr/>
        </p:nvSpPr>
        <p:spPr>
          <a:xfrm>
            <a:off x="3901122" y="4134252"/>
            <a:ext cx="1804353" cy="424155"/>
          </a:xfrm>
          <a:prstGeom prst="rect">
            <a:avLst/>
          </a:prstGeom>
          <a:noFill/>
        </p:spPr>
        <p:txBody>
          <a:bodyPr wrap="square">
            <a:spAutoFit/>
          </a:bodyPr>
          <a:lstStyle/>
          <a:p>
            <a:pPr indent="457200" algn="just">
              <a:lnSpc>
                <a:spcPct val="125000"/>
              </a:lnSpc>
              <a:defRPr/>
            </a:pPr>
            <a:r>
              <a:rPr lang="zh-CN" altLang="en-US" sz="2000" dirty="0">
                <a:solidFill>
                  <a:prstClr val="black"/>
                </a:solidFill>
                <a:latin typeface="黑体" panose="02010609060101010101" pitchFamily="49" charset="-122"/>
                <a:ea typeface="黑体" panose="02010609060101010101" pitchFamily="49" charset="-122"/>
              </a:rPr>
              <a:t>太阳花</a:t>
            </a:r>
          </a:p>
        </p:txBody>
      </p:sp>
      <p:pic>
        <p:nvPicPr>
          <p:cNvPr id="6" name="图片 5"/>
          <p:cNvPicPr>
            <a:picLocks noChangeAspect="1"/>
          </p:cNvPicPr>
          <p:nvPr/>
        </p:nvPicPr>
        <p:blipFill rotWithShape="1">
          <a:blip r:embed="rId5"/>
          <a:srcRect l="12960" r="13743" b="4167"/>
          <a:stretch>
            <a:fillRect/>
          </a:stretch>
        </p:blipFill>
        <p:spPr>
          <a:xfrm>
            <a:off x="9293025" y="1986229"/>
            <a:ext cx="2222700" cy="2139478"/>
          </a:xfrm>
          <a:prstGeom prst="rect">
            <a:avLst/>
          </a:prstGeom>
          <a:ln>
            <a:solidFill>
              <a:schemeClr val="accent1"/>
            </a:solidFill>
          </a:ln>
        </p:spPr>
      </p:pic>
      <p:sp>
        <p:nvSpPr>
          <p:cNvPr id="11" name="文本框 10"/>
          <p:cNvSpPr txBox="1"/>
          <p:nvPr/>
        </p:nvSpPr>
        <p:spPr>
          <a:xfrm>
            <a:off x="9502198" y="4231819"/>
            <a:ext cx="1804353" cy="424155"/>
          </a:xfrm>
          <a:prstGeom prst="rect">
            <a:avLst/>
          </a:prstGeom>
          <a:noFill/>
        </p:spPr>
        <p:txBody>
          <a:bodyPr wrap="square">
            <a:spAutoFit/>
          </a:bodyPr>
          <a:lstStyle/>
          <a:p>
            <a:pPr indent="457200" algn="just">
              <a:lnSpc>
                <a:spcPct val="125000"/>
              </a:lnSpc>
              <a:defRPr/>
            </a:pPr>
            <a:r>
              <a:rPr lang="zh-CN" altLang="en-US" sz="2000" dirty="0">
                <a:solidFill>
                  <a:prstClr val="black"/>
                </a:solidFill>
                <a:latin typeface="黑体" panose="02010609060101010101" pitchFamily="49" charset="-122"/>
                <a:ea typeface="黑体" panose="02010609060101010101" pitchFamily="49" charset="-122"/>
              </a:rPr>
              <a:t>发电树</a:t>
            </a:r>
          </a:p>
        </p:txBody>
      </p:sp>
      <p:pic>
        <p:nvPicPr>
          <p:cNvPr id="2050" name="Picture 2" descr="https://jmy-pic.baidu.com/0/pic/1649920880_2128559563_1416893838.jpg"/>
          <p:cNvPicPr>
            <a:picLocks noChangeAspect="1" noChangeArrowheads="1"/>
          </p:cNvPicPr>
          <p:nvPr/>
        </p:nvPicPr>
        <p:blipFill rotWithShape="1">
          <a:blip r:embed="rId6">
            <a:extLst>
              <a:ext uri="{28A0092B-C50C-407E-A947-70E740481C1C}">
                <a14:useLocalDpi xmlns:a14="http://schemas.microsoft.com/office/drawing/2010/main" val="0"/>
              </a:ext>
            </a:extLst>
          </a:blip>
          <a:srcRect l="4610" t="6916" r="5486" b="8047"/>
          <a:stretch>
            <a:fillRect/>
          </a:stretch>
        </p:blipFill>
        <p:spPr bwMode="auto">
          <a:xfrm>
            <a:off x="6248399" y="1977948"/>
            <a:ext cx="3039609" cy="2156304"/>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6701660" y="4192607"/>
            <a:ext cx="1804353" cy="424155"/>
          </a:xfrm>
          <a:prstGeom prst="rect">
            <a:avLst/>
          </a:prstGeom>
          <a:noFill/>
        </p:spPr>
        <p:txBody>
          <a:bodyPr wrap="square">
            <a:spAutoFit/>
          </a:bodyPr>
          <a:lstStyle/>
          <a:p>
            <a:pPr indent="457200" algn="just">
              <a:lnSpc>
                <a:spcPct val="125000"/>
              </a:lnSpc>
              <a:defRPr/>
            </a:pPr>
            <a:r>
              <a:rPr lang="zh-CN" altLang="en-US" sz="2000" dirty="0">
                <a:solidFill>
                  <a:prstClr val="black"/>
                </a:solidFill>
                <a:latin typeface="黑体" panose="02010609060101010101" pitchFamily="49" charset="-122"/>
                <a:ea typeface="黑体" panose="02010609060101010101" pitchFamily="49" charset="-122"/>
              </a:rPr>
              <a:t>光伏地砖</a:t>
            </a:r>
          </a:p>
        </p:txBody>
      </p:sp>
      <p:sp>
        <p:nvSpPr>
          <p:cNvPr id="14" name="矩形 13"/>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74</a:t>
            </a:fld>
            <a:endParaRPr lang="zh-CN" altLang="en-US" dirty="0">
              <a:solidFill>
                <a:prstClr val="black"/>
              </a:solidFill>
            </a:endParaRPr>
          </a:p>
        </p:txBody>
      </p:sp>
      <p:sp>
        <p:nvSpPr>
          <p:cNvPr id="40" name="TextBox 32"/>
          <p:cNvSpPr txBox="1"/>
          <p:nvPr/>
        </p:nvSpPr>
        <p:spPr>
          <a:xfrm>
            <a:off x="342900" y="-1905"/>
            <a:ext cx="10001250" cy="826135"/>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园区分类</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410009" y="1092169"/>
            <a:ext cx="11371982" cy="5093702"/>
          </a:xfrm>
          <a:prstGeom prst="rect">
            <a:avLst/>
          </a:prstGeom>
        </p:spPr>
        <p:txBody>
          <a:bodyPr wrap="square">
            <a:spAutoFit/>
          </a:bodyPr>
          <a:lstStyle/>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工业园区‌：</a:t>
            </a:r>
            <a:r>
              <a:rPr lang="zh-CN" altLang="en-US" sz="2800" dirty="0">
                <a:latin typeface="黑体" panose="02010609060101010101" pitchFamily="49" charset="-122"/>
                <a:ea typeface="黑体" panose="02010609060101010101" pitchFamily="49" charset="-122"/>
              </a:rPr>
              <a:t>聚集各种生产要素，进行科学整合，提高工业化集约强度。</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‌‌产业园区‌：以促进某一产业发展为目标，集聚资源，培育新兴产业。</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‌‌农业园区‌：以农业生产为主，进行农业结构调整和现代化建设。</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‌‌科技园区‌：以高科技研发企业为主，包括软件园区、高新园区等。</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‌‌物流园区‌：以物品集散、交易、转运为一体。</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‌‌文化创意园区‌：以文化创意产业为主。</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‌‌总部基地‌：为企业总部提供办公和运营场所。</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‌‌生态农业园区‌：注重生态保护和可持续发展。</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‌‌自由贸易园区‌：以外贸加工为主题，如出口加工区。</a:t>
            </a:r>
          </a:p>
          <a:p>
            <a:pPr marL="457200" indent="-457200">
              <a:spcBef>
                <a:spcPts val="6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‌‌大学城‌：以科技教育产业化、现代化为主题。</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75</a:t>
            </a:fld>
            <a:endParaRPr lang="zh-CN" altLang="en-US" dirty="0">
              <a:solidFill>
                <a:prstClr val="black"/>
              </a:solidFill>
            </a:endParaRPr>
          </a:p>
        </p:txBody>
      </p:sp>
      <p:sp>
        <p:nvSpPr>
          <p:cNvPr id="40" name="TextBox 32"/>
          <p:cNvSpPr txBox="1"/>
          <p:nvPr/>
        </p:nvSpPr>
        <p:spPr>
          <a:xfrm>
            <a:off x="236220" y="95885"/>
            <a:ext cx="10001250" cy="709295"/>
          </a:xfrm>
          <a:prstGeom prst="rect">
            <a:avLst/>
          </a:prstGeom>
        </p:spPr>
        <p:txBody>
          <a:bodyPr vert="horz" wrap="square" lIns="123825" tIns="123825" rIns="57150" bIns="123825" rtlCol="0" anchor="t" anchorCtr="0">
            <a:spAutoFit/>
          </a:bodyPr>
          <a:lstStyle/>
          <a:p>
            <a:pPr indent="0" fontAlgn="auto">
              <a:lnSpc>
                <a:spcPct val="10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中国工业降碳减污主战场</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工业园区</a:t>
            </a:r>
          </a:p>
        </p:txBody>
      </p:sp>
      <p:sp>
        <p:nvSpPr>
          <p:cNvPr id="3" name="object 4"/>
          <p:cNvSpPr txBox="1"/>
          <p:nvPr/>
        </p:nvSpPr>
        <p:spPr>
          <a:xfrm>
            <a:off x="737013" y="1626554"/>
            <a:ext cx="4320762" cy="25911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ts val="1975"/>
              </a:lnSpc>
              <a:spcBef>
                <a:spcPct val="0"/>
              </a:spcBef>
              <a:spcAft>
                <a:spcPct val="0"/>
              </a:spcAft>
            </a:pPr>
            <a:r>
              <a:rPr sz="2400" spc="10" dirty="0">
                <a:solidFill>
                  <a:srgbClr val="000000"/>
                </a:solidFill>
                <a:latin typeface="Arial" panose="020B0604020202020204" pitchFamily="34" charset="0"/>
                <a:cs typeface="Arial" panose="020B0604020202020204" pitchFamily="34" charset="0"/>
              </a:rPr>
              <a:t>2543</a:t>
            </a:r>
            <a:r>
              <a:rPr sz="2400" spc="12" dirty="0">
                <a:solidFill>
                  <a:srgbClr val="000000"/>
                </a:solidFill>
                <a:latin typeface="黑体" panose="02010609060101010101" pitchFamily="49" charset="-122"/>
                <a:cs typeface="黑体" panose="02010609060101010101" pitchFamily="49" charset="-122"/>
              </a:rPr>
              <a:t>：国家级省级园区数量</a:t>
            </a:r>
          </a:p>
        </p:txBody>
      </p:sp>
      <p:sp>
        <p:nvSpPr>
          <p:cNvPr id="4" name="object 6"/>
          <p:cNvSpPr txBox="1"/>
          <p:nvPr/>
        </p:nvSpPr>
        <p:spPr>
          <a:xfrm>
            <a:off x="799768" y="2038945"/>
            <a:ext cx="4077032" cy="106702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ts val="1970"/>
              </a:lnSpc>
              <a:spcBef>
                <a:spcPct val="0"/>
              </a:spcBef>
              <a:spcAft>
                <a:spcPct val="0"/>
              </a:spcAft>
            </a:pPr>
            <a:r>
              <a:rPr sz="2400" spc="12" dirty="0">
                <a:solidFill>
                  <a:srgbClr val="000000"/>
                </a:solidFill>
                <a:latin typeface="Arial" panose="020B0604020202020204" pitchFamily="34" charset="0"/>
                <a:cs typeface="Arial" panose="020B0604020202020204" pitchFamily="34" charset="0"/>
              </a:rPr>
              <a:t>50%</a:t>
            </a:r>
            <a:r>
              <a:rPr sz="2400" spc="14" dirty="0">
                <a:solidFill>
                  <a:srgbClr val="000000"/>
                </a:solidFill>
                <a:latin typeface="黑体" panose="02010609060101010101" pitchFamily="49" charset="-122"/>
                <a:cs typeface="黑体" panose="02010609060101010101" pitchFamily="49" charset="-122"/>
              </a:rPr>
              <a:t>：</a:t>
            </a:r>
            <a:r>
              <a:rPr sz="2400" spc="14" dirty="0" err="1">
                <a:solidFill>
                  <a:srgbClr val="000000"/>
                </a:solidFill>
                <a:latin typeface="黑体" panose="02010609060101010101" pitchFamily="49" charset="-122"/>
                <a:cs typeface="黑体" panose="02010609060101010101" pitchFamily="49" charset="-122"/>
              </a:rPr>
              <a:t>工业企业集中在园区</a:t>
            </a:r>
            <a:endParaRPr sz="2400" spc="14" dirty="0">
              <a:solidFill>
                <a:srgbClr val="000000"/>
              </a:solidFill>
              <a:latin typeface="黑体" panose="02010609060101010101" pitchFamily="49" charset="-122"/>
              <a:cs typeface="黑体" panose="02010609060101010101" pitchFamily="49" charset="-122"/>
            </a:endParaRPr>
          </a:p>
          <a:p>
            <a:pPr marL="0" marR="0">
              <a:lnSpc>
                <a:spcPts val="1970"/>
              </a:lnSpc>
              <a:spcBef>
                <a:spcPts val="1210"/>
              </a:spcBef>
              <a:spcAft>
                <a:spcPct val="0"/>
              </a:spcAft>
            </a:pPr>
            <a:r>
              <a:rPr sz="2400" spc="12" dirty="0">
                <a:solidFill>
                  <a:srgbClr val="000000"/>
                </a:solidFill>
                <a:latin typeface="Arial" panose="020B0604020202020204" pitchFamily="34" charset="0"/>
                <a:cs typeface="Arial" panose="020B0604020202020204" pitchFamily="34" charset="0"/>
              </a:rPr>
              <a:t>50%</a:t>
            </a:r>
            <a:r>
              <a:rPr sz="2400" spc="14" dirty="0">
                <a:solidFill>
                  <a:srgbClr val="000000"/>
                </a:solidFill>
                <a:latin typeface="黑体" panose="02010609060101010101" pitchFamily="49" charset="-122"/>
                <a:cs typeface="黑体" panose="02010609060101010101" pitchFamily="49" charset="-122"/>
              </a:rPr>
              <a:t>：</a:t>
            </a:r>
            <a:r>
              <a:rPr sz="2400" spc="14" dirty="0" err="1">
                <a:solidFill>
                  <a:srgbClr val="000000"/>
                </a:solidFill>
                <a:latin typeface="黑体" panose="02010609060101010101" pitchFamily="49" charset="-122"/>
                <a:cs typeface="黑体" panose="02010609060101010101" pitchFamily="49" charset="-122"/>
              </a:rPr>
              <a:t>园区产值占全国比例</a:t>
            </a:r>
            <a:endParaRPr sz="2400" spc="14" dirty="0">
              <a:solidFill>
                <a:srgbClr val="000000"/>
              </a:solidFill>
              <a:latin typeface="黑体" panose="02010609060101010101" pitchFamily="49" charset="-122"/>
              <a:cs typeface="黑体" panose="02010609060101010101" pitchFamily="49" charset="-122"/>
            </a:endParaRPr>
          </a:p>
          <a:p>
            <a:pPr marL="0" marR="0">
              <a:lnSpc>
                <a:spcPts val="1970"/>
              </a:lnSpc>
              <a:spcBef>
                <a:spcPts val="1150"/>
              </a:spcBef>
              <a:spcAft>
                <a:spcPct val="0"/>
              </a:spcAft>
            </a:pPr>
            <a:r>
              <a:rPr sz="2400" spc="12" dirty="0">
                <a:solidFill>
                  <a:srgbClr val="000000"/>
                </a:solidFill>
                <a:latin typeface="Arial" panose="020B0604020202020204" pitchFamily="34" charset="0"/>
                <a:cs typeface="Arial" panose="020B0604020202020204" pitchFamily="34" charset="0"/>
              </a:rPr>
              <a:t>31%</a:t>
            </a:r>
            <a:r>
              <a:rPr sz="2400" spc="14" dirty="0">
                <a:solidFill>
                  <a:srgbClr val="000000"/>
                </a:solidFill>
                <a:latin typeface="黑体" panose="02010609060101010101" pitchFamily="49" charset="-122"/>
                <a:cs typeface="黑体" panose="02010609060101010101" pitchFamily="49" charset="-122"/>
              </a:rPr>
              <a:t>：</a:t>
            </a:r>
            <a:r>
              <a:rPr sz="2400" spc="14" dirty="0" err="1">
                <a:solidFill>
                  <a:srgbClr val="000000"/>
                </a:solidFill>
                <a:latin typeface="黑体" panose="02010609060101010101" pitchFamily="49" charset="-122"/>
                <a:cs typeface="黑体" panose="02010609060101010101" pitchFamily="49" charset="-122"/>
              </a:rPr>
              <a:t>园区碳排放全国占比</a:t>
            </a:r>
            <a:endParaRPr sz="2400" spc="14" dirty="0">
              <a:solidFill>
                <a:srgbClr val="000000"/>
              </a:solidFill>
              <a:latin typeface="黑体" panose="02010609060101010101" pitchFamily="49" charset="-122"/>
              <a:cs typeface="黑体" panose="02010609060101010101" pitchFamily="49" charset="-122"/>
            </a:endParaRPr>
          </a:p>
        </p:txBody>
      </p:sp>
      <p:pic>
        <p:nvPicPr>
          <p:cNvPr id="12" name="图片 11"/>
          <p:cNvPicPr>
            <a:picLocks noChangeAspect="1"/>
          </p:cNvPicPr>
          <p:nvPr/>
        </p:nvPicPr>
        <p:blipFill>
          <a:blip r:embed="rId3"/>
          <a:stretch>
            <a:fillRect/>
          </a:stretch>
        </p:blipFill>
        <p:spPr>
          <a:xfrm>
            <a:off x="481858" y="4139116"/>
            <a:ext cx="6665224" cy="2052101"/>
          </a:xfrm>
          <a:prstGeom prst="rect">
            <a:avLst/>
          </a:prstGeom>
        </p:spPr>
      </p:pic>
      <p:sp>
        <p:nvSpPr>
          <p:cNvPr id="14" name="object 4"/>
          <p:cNvSpPr txBox="1"/>
          <p:nvPr/>
        </p:nvSpPr>
        <p:spPr>
          <a:xfrm>
            <a:off x="454963" y="4862659"/>
            <a:ext cx="3371890" cy="76944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ts val="1975"/>
              </a:lnSpc>
              <a:spcBef>
                <a:spcPct val="0"/>
              </a:spcBef>
              <a:spcAft>
                <a:spcPct val="0"/>
              </a:spcAft>
            </a:pPr>
            <a:r>
              <a:rPr lang="zh-CN" altLang="en-US" sz="2400" b="1" spc="10" dirty="0">
                <a:solidFill>
                  <a:schemeClr val="bg1"/>
                </a:solidFill>
                <a:latin typeface="Arial" panose="020B0604020202020204" pitchFamily="34" charset="0"/>
                <a:cs typeface="Arial" panose="020B0604020202020204" pitchFamily="34" charset="0"/>
              </a:rPr>
              <a:t>园区产业集聚带来</a:t>
            </a:r>
            <a:endParaRPr lang="en-US" altLang="zh-CN" sz="2400" b="1" spc="10" dirty="0">
              <a:solidFill>
                <a:schemeClr val="bg1"/>
              </a:solidFill>
              <a:latin typeface="Arial" panose="020B0604020202020204" pitchFamily="34" charset="0"/>
              <a:cs typeface="Arial" panose="020B0604020202020204" pitchFamily="34" charset="0"/>
            </a:endParaRPr>
          </a:p>
          <a:p>
            <a:pPr marL="0" marR="0" algn="ctr">
              <a:lnSpc>
                <a:spcPts val="1975"/>
              </a:lnSpc>
              <a:spcBef>
                <a:spcPct val="0"/>
              </a:spcBef>
              <a:spcAft>
                <a:spcPct val="0"/>
              </a:spcAft>
            </a:pPr>
            <a:endParaRPr lang="en-US" altLang="zh-CN" sz="2400" b="1" spc="10" dirty="0">
              <a:solidFill>
                <a:schemeClr val="bg1"/>
              </a:solidFill>
              <a:latin typeface="Arial" panose="020B0604020202020204" pitchFamily="34" charset="0"/>
              <a:cs typeface="Arial" panose="020B0604020202020204" pitchFamily="34" charset="0"/>
            </a:endParaRPr>
          </a:p>
          <a:p>
            <a:pPr marL="0" marR="0" algn="ctr">
              <a:lnSpc>
                <a:spcPts val="1975"/>
              </a:lnSpc>
              <a:spcBef>
                <a:spcPct val="0"/>
              </a:spcBef>
              <a:spcAft>
                <a:spcPct val="0"/>
              </a:spcAft>
            </a:pPr>
            <a:r>
              <a:rPr lang="zh-CN" altLang="en-US" sz="2400" b="1" spc="10" dirty="0">
                <a:solidFill>
                  <a:schemeClr val="bg1"/>
                </a:solidFill>
                <a:latin typeface="Arial" panose="020B0604020202020204" pitchFamily="34" charset="0"/>
                <a:cs typeface="Arial" panose="020B0604020202020204" pitchFamily="34" charset="0"/>
              </a:rPr>
              <a:t>新挑战</a:t>
            </a:r>
            <a:endParaRPr sz="2400" b="1" spc="12" dirty="0">
              <a:solidFill>
                <a:schemeClr val="bg1"/>
              </a:solidFill>
              <a:latin typeface="黑体" panose="02010609060101010101" pitchFamily="49" charset="-122"/>
              <a:cs typeface="黑体" panose="02010609060101010101" pitchFamily="49" charset="-122"/>
            </a:endParaRPr>
          </a:p>
        </p:txBody>
      </p:sp>
      <p:sp>
        <p:nvSpPr>
          <p:cNvPr id="16" name="object 8"/>
          <p:cNvSpPr txBox="1"/>
          <p:nvPr/>
        </p:nvSpPr>
        <p:spPr>
          <a:xfrm>
            <a:off x="7489145" y="4147312"/>
            <a:ext cx="3197614" cy="872034"/>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ts val="1765"/>
              </a:lnSpc>
              <a:spcBef>
                <a:spcPct val="0"/>
              </a:spcBef>
              <a:spcAft>
                <a:spcPct val="0"/>
              </a:spcAft>
            </a:pPr>
            <a:r>
              <a:rPr sz="2400" spc="12" dirty="0" err="1">
                <a:solidFill>
                  <a:srgbClr val="000000"/>
                </a:solidFill>
                <a:latin typeface="黑体" panose="02010609060101010101" pitchFamily="49" charset="-122"/>
                <a:cs typeface="黑体" panose="02010609060101010101" pitchFamily="49" charset="-122"/>
              </a:rPr>
              <a:t>产污集中，排放总量大</a:t>
            </a:r>
            <a:endParaRPr lang="en-US" sz="2400" spc="12" dirty="0">
              <a:solidFill>
                <a:srgbClr val="000000"/>
              </a:solidFill>
              <a:latin typeface="黑体" panose="02010609060101010101" pitchFamily="49" charset="-122"/>
              <a:cs typeface="黑体" panose="02010609060101010101" pitchFamily="49" charset="-122"/>
            </a:endParaRPr>
          </a:p>
          <a:p>
            <a:pPr marL="0" marR="0">
              <a:lnSpc>
                <a:spcPts val="1765"/>
              </a:lnSpc>
              <a:spcBef>
                <a:spcPct val="0"/>
              </a:spcBef>
              <a:spcAft>
                <a:spcPct val="0"/>
              </a:spcAft>
            </a:pPr>
            <a:endParaRPr sz="2400" spc="12" dirty="0">
              <a:solidFill>
                <a:srgbClr val="000000"/>
              </a:solidFill>
              <a:latin typeface="黑体" panose="02010609060101010101" pitchFamily="49" charset="-122"/>
              <a:cs typeface="黑体" panose="02010609060101010101" pitchFamily="49" charset="-122"/>
            </a:endParaRPr>
          </a:p>
          <a:p>
            <a:pPr marL="0" marR="0">
              <a:lnSpc>
                <a:spcPts val="1765"/>
              </a:lnSpc>
              <a:spcBef>
                <a:spcPts val="1440"/>
              </a:spcBef>
              <a:spcAft>
                <a:spcPct val="0"/>
              </a:spcAft>
            </a:pPr>
            <a:r>
              <a:rPr sz="2400" spc="12" dirty="0" err="1">
                <a:solidFill>
                  <a:srgbClr val="000000"/>
                </a:solidFill>
                <a:latin typeface="黑体" panose="02010609060101010101" pitchFamily="49" charset="-122"/>
                <a:cs typeface="黑体" panose="02010609060101010101" pitchFamily="49" charset="-122"/>
              </a:rPr>
              <a:t>源多汇少，减排难度大</a:t>
            </a:r>
            <a:endParaRPr sz="2400" spc="12" dirty="0">
              <a:solidFill>
                <a:srgbClr val="000000"/>
              </a:solidFill>
              <a:latin typeface="黑体" panose="02010609060101010101" pitchFamily="49" charset="-122"/>
              <a:cs typeface="黑体" panose="02010609060101010101" pitchFamily="49" charset="-122"/>
            </a:endParaRPr>
          </a:p>
        </p:txBody>
      </p:sp>
      <p:sp>
        <p:nvSpPr>
          <p:cNvPr id="17" name="object 10"/>
          <p:cNvSpPr txBox="1"/>
          <p:nvPr/>
        </p:nvSpPr>
        <p:spPr>
          <a:xfrm>
            <a:off x="7493213" y="5403727"/>
            <a:ext cx="3193546" cy="85921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ts val="1765"/>
              </a:lnSpc>
              <a:spcBef>
                <a:spcPct val="0"/>
              </a:spcBef>
              <a:spcAft>
                <a:spcPct val="0"/>
              </a:spcAft>
            </a:pPr>
            <a:r>
              <a:rPr sz="2400" spc="12" dirty="0" err="1">
                <a:solidFill>
                  <a:srgbClr val="000000"/>
                </a:solidFill>
                <a:latin typeface="黑体" panose="02010609060101010101" pitchFamily="49" charset="-122"/>
                <a:cs typeface="黑体" panose="02010609060101010101" pitchFamily="49" charset="-122"/>
              </a:rPr>
              <a:t>污染繁杂，治污成本高</a:t>
            </a:r>
            <a:endParaRPr lang="en-US" sz="2400" spc="12" dirty="0">
              <a:solidFill>
                <a:srgbClr val="000000"/>
              </a:solidFill>
              <a:latin typeface="黑体" panose="02010609060101010101" pitchFamily="49" charset="-122"/>
              <a:cs typeface="黑体" panose="02010609060101010101" pitchFamily="49" charset="-122"/>
            </a:endParaRPr>
          </a:p>
          <a:p>
            <a:pPr marL="0" marR="0">
              <a:lnSpc>
                <a:spcPts val="1765"/>
              </a:lnSpc>
              <a:spcBef>
                <a:spcPct val="0"/>
              </a:spcBef>
              <a:spcAft>
                <a:spcPct val="0"/>
              </a:spcAft>
            </a:pPr>
            <a:endParaRPr sz="2400" spc="12" dirty="0">
              <a:solidFill>
                <a:srgbClr val="000000"/>
              </a:solidFill>
              <a:latin typeface="黑体" panose="02010609060101010101" pitchFamily="49" charset="-122"/>
              <a:cs typeface="黑体" panose="02010609060101010101" pitchFamily="49" charset="-122"/>
            </a:endParaRPr>
          </a:p>
          <a:p>
            <a:pPr marL="0" marR="0">
              <a:lnSpc>
                <a:spcPts val="1765"/>
              </a:lnSpc>
              <a:spcBef>
                <a:spcPts val="1340"/>
              </a:spcBef>
              <a:spcAft>
                <a:spcPct val="0"/>
              </a:spcAft>
            </a:pPr>
            <a:r>
              <a:rPr sz="2400" spc="12" dirty="0" err="1">
                <a:solidFill>
                  <a:srgbClr val="000000"/>
                </a:solidFill>
                <a:latin typeface="黑体" panose="02010609060101010101" pitchFamily="49" charset="-122"/>
                <a:cs typeface="黑体" panose="02010609060101010101" pitchFamily="49" charset="-122"/>
              </a:rPr>
              <a:t>隐患点密，事故影响广</a:t>
            </a:r>
            <a:endParaRPr sz="2400" spc="12" dirty="0">
              <a:solidFill>
                <a:srgbClr val="000000"/>
              </a:solidFill>
              <a:latin typeface="黑体" panose="02010609060101010101" pitchFamily="49" charset="-122"/>
              <a:cs typeface="黑体" panose="02010609060101010101" pitchFamily="49" charset="-122"/>
            </a:endParaRPr>
          </a:p>
        </p:txBody>
      </p:sp>
      <p:pic>
        <p:nvPicPr>
          <p:cNvPr id="42" name="图片 41"/>
          <p:cNvPicPr>
            <a:picLocks noChangeAspect="1"/>
          </p:cNvPicPr>
          <p:nvPr/>
        </p:nvPicPr>
        <p:blipFill>
          <a:blip r:embed="rId4"/>
          <a:stretch>
            <a:fillRect/>
          </a:stretch>
        </p:blipFill>
        <p:spPr>
          <a:xfrm>
            <a:off x="7718613" y="979850"/>
            <a:ext cx="4338915" cy="2925824"/>
          </a:xfrm>
          <a:prstGeom prst="rect">
            <a:avLst/>
          </a:prstGeom>
        </p:spPr>
      </p:pic>
      <p:grpSp>
        <p:nvGrpSpPr>
          <p:cNvPr id="5" name="组合 4"/>
          <p:cNvGrpSpPr/>
          <p:nvPr/>
        </p:nvGrpSpPr>
        <p:grpSpPr>
          <a:xfrm>
            <a:off x="5397706" y="1469101"/>
            <a:ext cx="1800000" cy="1800000"/>
            <a:chOff x="5397706" y="1469101"/>
            <a:chExt cx="1800000" cy="1800000"/>
          </a:xfrm>
        </p:grpSpPr>
        <p:sp>
          <p:nvSpPr>
            <p:cNvPr id="43" name="椭圆 42"/>
            <p:cNvSpPr/>
            <p:nvPr/>
          </p:nvSpPr>
          <p:spPr>
            <a:xfrm>
              <a:off x="5397706" y="1469101"/>
              <a:ext cx="1800000" cy="1800000"/>
            </a:xfrm>
            <a:prstGeom prst="ellipse">
              <a:avLst/>
            </a:prstGeom>
            <a:solidFill>
              <a:srgbClr val="CC3300"/>
            </a:solidFill>
            <a:ln>
              <a:solidFill>
                <a:srgbClr val="CC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object 5"/>
            <p:cNvSpPr txBox="1"/>
            <p:nvPr/>
          </p:nvSpPr>
          <p:spPr>
            <a:xfrm>
              <a:off x="5637168" y="1980848"/>
              <a:ext cx="1449432" cy="833562"/>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ts val="2140"/>
                </a:lnSpc>
                <a:spcBef>
                  <a:spcPct val="0"/>
                </a:spcBef>
                <a:spcAft>
                  <a:spcPct val="0"/>
                </a:spcAft>
              </a:pPr>
              <a:r>
                <a:rPr sz="2400" b="1" dirty="0">
                  <a:solidFill>
                    <a:srgbClr val="FFFFFF"/>
                  </a:solidFill>
                  <a:latin typeface="等线" panose="02010600030101010101" charset="-122"/>
                  <a:cs typeface="等线" panose="02010600030101010101" charset="-122"/>
                </a:rPr>
                <a:t>“</a:t>
              </a:r>
              <a:r>
                <a:rPr sz="2400" b="1" dirty="0" err="1">
                  <a:solidFill>
                    <a:srgbClr val="FFFFFF"/>
                  </a:solidFill>
                  <a:latin typeface="等线" panose="02010600030101010101" charset="-122"/>
                  <a:cs typeface="等线" panose="02010600030101010101" charset="-122"/>
                </a:rPr>
                <a:t>聚宝盆</a:t>
              </a:r>
              <a:r>
                <a:rPr sz="2400" b="1" dirty="0">
                  <a:solidFill>
                    <a:srgbClr val="FFFFFF"/>
                  </a:solidFill>
                  <a:latin typeface="等线" panose="02010600030101010101" charset="-122"/>
                  <a:cs typeface="等线" panose="02010600030101010101" charset="-122"/>
                </a:rPr>
                <a:t>”</a:t>
              </a:r>
              <a:endParaRPr lang="en-US" sz="2400" b="1" dirty="0">
                <a:solidFill>
                  <a:srgbClr val="FFFFFF"/>
                </a:solidFill>
                <a:latin typeface="等线" panose="02010600030101010101" charset="-122"/>
                <a:cs typeface="等线" panose="02010600030101010101" charset="-122"/>
              </a:endParaRPr>
            </a:p>
            <a:p>
              <a:pPr marL="376555" marR="0">
                <a:lnSpc>
                  <a:spcPts val="2140"/>
                </a:lnSpc>
                <a:spcBef>
                  <a:spcPts val="145"/>
                </a:spcBef>
                <a:spcAft>
                  <a:spcPct val="0"/>
                </a:spcAft>
              </a:pPr>
              <a:r>
                <a:rPr lang="en-US" sz="2400" b="1" dirty="0">
                  <a:solidFill>
                    <a:srgbClr val="FFFFFF"/>
                  </a:solidFill>
                  <a:latin typeface="等线" panose="02010600030101010101" charset="-122"/>
                  <a:cs typeface="等线" panose="02010600030101010101" charset="-122"/>
                </a:rPr>
                <a:t> </a:t>
              </a:r>
              <a:r>
                <a:rPr sz="2400" b="1" dirty="0">
                  <a:solidFill>
                    <a:srgbClr val="FFFFFF"/>
                  </a:solidFill>
                  <a:latin typeface="等线" panose="02010600030101010101" charset="-122"/>
                  <a:cs typeface="等线" panose="02010600030101010101" charset="-122"/>
                </a:rPr>
                <a:t>or</a:t>
              </a:r>
            </a:p>
            <a:p>
              <a:pPr marL="0" marR="0">
                <a:lnSpc>
                  <a:spcPts val="2140"/>
                </a:lnSpc>
                <a:spcBef>
                  <a:spcPts val="80"/>
                </a:spcBef>
                <a:spcAft>
                  <a:spcPct val="0"/>
                </a:spcAft>
              </a:pPr>
              <a:r>
                <a:rPr sz="2400" b="1" dirty="0">
                  <a:solidFill>
                    <a:srgbClr val="FFFFFF"/>
                  </a:solidFill>
                  <a:latin typeface="等线" panose="02010600030101010101" charset="-122"/>
                  <a:cs typeface="等线" panose="02010600030101010101" charset="-122"/>
                </a:rPr>
                <a:t>“</a:t>
              </a:r>
              <a:r>
                <a:rPr sz="2400" b="1" dirty="0" err="1">
                  <a:solidFill>
                    <a:srgbClr val="FFFFFF"/>
                  </a:solidFill>
                  <a:latin typeface="等线" panose="02010600030101010101" charset="-122"/>
                  <a:cs typeface="等线" panose="02010600030101010101" charset="-122"/>
                </a:rPr>
                <a:t>聚污区</a:t>
              </a:r>
              <a:r>
                <a:rPr sz="2400" b="1" dirty="0">
                  <a:solidFill>
                    <a:srgbClr val="FFFFFF"/>
                  </a:solidFill>
                  <a:latin typeface="等线" panose="02010600030101010101" charset="-122"/>
                  <a:cs typeface="等线" panose="02010600030101010101" charset="-122"/>
                </a:rPr>
                <a:t>”</a:t>
              </a: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76</a:t>
            </a:fld>
            <a:endParaRPr lang="zh-CN" altLang="en-US" dirty="0">
              <a:solidFill>
                <a:prstClr val="black"/>
              </a:solidFill>
            </a:endParaRPr>
          </a:p>
        </p:txBody>
      </p:sp>
      <p:sp>
        <p:nvSpPr>
          <p:cNvPr id="40" name="TextBox 32"/>
          <p:cNvSpPr txBox="1"/>
          <p:nvPr/>
        </p:nvSpPr>
        <p:spPr>
          <a:xfrm>
            <a:off x="274955" y="0"/>
            <a:ext cx="10001250" cy="826135"/>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637138" y="1606633"/>
            <a:ext cx="10573049" cy="3724096"/>
          </a:xfrm>
          <a:prstGeom prst="rect">
            <a:avLst/>
          </a:prstGeom>
        </p:spPr>
        <p:txBody>
          <a:bodyPr wrap="square">
            <a:spAutoFit/>
          </a:bodyPr>
          <a:lstStyle/>
          <a:p>
            <a:pPr marL="457200" indent="-457200">
              <a:spcBef>
                <a:spcPts val="12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作为我国经济发展的助推器，园区是碳排放的关键源头；</a:t>
            </a:r>
            <a:endParaRPr lang="en-US" altLang="zh-CN" sz="2800" dirty="0">
              <a:latin typeface="黑体" panose="02010609060101010101" pitchFamily="49" charset="-122"/>
              <a:ea typeface="黑体" panose="02010609060101010101" pitchFamily="49" charset="-122"/>
            </a:endParaRPr>
          </a:p>
          <a:p>
            <a:pPr marL="457200" indent="-457200">
              <a:spcBef>
                <a:spcPts val="12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从能源角度来看，工业园区</a:t>
            </a:r>
            <a:r>
              <a:rPr lang="zh-CN" altLang="en-US" sz="2800" dirty="0">
                <a:solidFill>
                  <a:srgbClr val="FF0000"/>
                </a:solidFill>
                <a:latin typeface="黑体" panose="02010609060101010101" pitchFamily="49" charset="-122"/>
                <a:ea typeface="黑体" panose="02010609060101010101" pitchFamily="49" charset="-122"/>
              </a:rPr>
              <a:t>耗能</a:t>
            </a:r>
            <a:r>
              <a:rPr lang="zh-CN" altLang="en-US" sz="2800" dirty="0">
                <a:latin typeface="黑体" panose="02010609060101010101" pitchFamily="49" charset="-122"/>
                <a:ea typeface="黑体" panose="02010609060101010101" pitchFamily="49" charset="-122"/>
              </a:rPr>
              <a:t>占全国耗能 </a:t>
            </a:r>
            <a:r>
              <a:rPr lang="en-US" altLang="zh-CN" sz="2800" dirty="0">
                <a:solidFill>
                  <a:srgbClr val="FF0000"/>
                </a:solidFill>
                <a:latin typeface="黑体" panose="02010609060101010101" pitchFamily="49" charset="-122"/>
                <a:ea typeface="黑体" panose="02010609060101010101" pitchFamily="49" charset="-122"/>
              </a:rPr>
              <a:t>69%</a:t>
            </a:r>
            <a:r>
              <a:rPr lang="zh-CN" altLang="en-US" sz="2800" dirty="0">
                <a:latin typeface="黑体" panose="02010609060101010101" pitchFamily="49" charset="-122"/>
                <a:ea typeface="黑体" panose="02010609060101010101" pitchFamily="49" charset="-122"/>
              </a:rPr>
              <a:t>，其</a:t>
            </a:r>
            <a:r>
              <a:rPr lang="zh-CN" altLang="en-US" sz="2800" dirty="0">
                <a:solidFill>
                  <a:srgbClr val="FF0000"/>
                </a:solidFill>
                <a:latin typeface="黑体" panose="02010609060101010101" pitchFamily="49" charset="-122"/>
                <a:ea typeface="黑体" panose="02010609060101010101" pitchFamily="49" charset="-122"/>
              </a:rPr>
              <a:t>碳排放量</a:t>
            </a:r>
            <a:r>
              <a:rPr lang="zh-CN" altLang="en-US" sz="2800" dirty="0">
                <a:latin typeface="黑体" panose="02010609060101010101" pitchFamily="49" charset="-122"/>
                <a:ea typeface="黑体" panose="02010609060101010101" pitchFamily="49" charset="-122"/>
              </a:rPr>
              <a:t>占全国总碳排放的 </a:t>
            </a:r>
            <a:r>
              <a:rPr lang="en-US" altLang="zh-CN" sz="2800" dirty="0">
                <a:solidFill>
                  <a:srgbClr val="FF0000"/>
                </a:solidFill>
                <a:latin typeface="黑体" panose="02010609060101010101" pitchFamily="49" charset="-122"/>
                <a:ea typeface="黑体" panose="02010609060101010101" pitchFamily="49" charset="-122"/>
              </a:rPr>
              <a:t>31%</a:t>
            </a:r>
            <a:r>
              <a:rPr lang="zh-CN" altLang="en-US" sz="2800" dirty="0">
                <a:latin typeface="黑体" panose="02010609060101010101" pitchFamily="49" charset="-122"/>
                <a:ea typeface="黑体" panose="02010609060101010101" pitchFamily="49" charset="-122"/>
              </a:rPr>
              <a:t>；</a:t>
            </a:r>
            <a:endParaRPr lang="en-US" altLang="zh-CN" sz="2800" dirty="0">
              <a:latin typeface="黑体" panose="02010609060101010101" pitchFamily="49" charset="-122"/>
              <a:ea typeface="黑体" panose="02010609060101010101" pitchFamily="49" charset="-122"/>
            </a:endParaRPr>
          </a:p>
          <a:p>
            <a:pPr marL="457200" indent="-457200" algn="just">
              <a:spcBef>
                <a:spcPts val="12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从民生和发展角度来看，</a:t>
            </a:r>
            <a:r>
              <a:rPr lang="en-US" altLang="zh-CN" sz="2800" dirty="0">
                <a:latin typeface="黑体" panose="02010609060101010101" pitchFamily="49" charset="-122"/>
                <a:ea typeface="黑体" panose="02010609060101010101" pitchFamily="49" charset="-122"/>
              </a:rPr>
              <a:t>90%</a:t>
            </a:r>
            <a:r>
              <a:rPr lang="zh-CN" altLang="en-US" sz="2800" dirty="0">
                <a:latin typeface="黑体" panose="02010609060101010101" pitchFamily="49" charset="-122"/>
                <a:ea typeface="黑体" panose="02010609060101010101" pitchFamily="49" charset="-122"/>
              </a:rPr>
              <a:t>以上城市居民工作生活在园区中，</a:t>
            </a:r>
            <a:r>
              <a:rPr lang="en-US" altLang="zh-CN" sz="2800" dirty="0">
                <a:latin typeface="黑体" panose="02010609060101010101" pitchFamily="49" charset="-122"/>
                <a:ea typeface="黑体" panose="02010609060101010101" pitchFamily="49" charset="-122"/>
              </a:rPr>
              <a:t>80%</a:t>
            </a:r>
            <a:r>
              <a:rPr lang="zh-CN" altLang="en-US" sz="2800" dirty="0">
                <a:latin typeface="黑体" panose="02010609060101010101" pitchFamily="49" charset="-122"/>
                <a:ea typeface="黑体" panose="02010609060101010101" pitchFamily="49" charset="-122"/>
              </a:rPr>
              <a:t>以上的 </a:t>
            </a:r>
            <a:r>
              <a:rPr lang="en-US" altLang="zh-CN" sz="2800" dirty="0">
                <a:latin typeface="黑体" panose="02010609060101010101" pitchFamily="49" charset="-122"/>
                <a:ea typeface="黑体" panose="02010609060101010101" pitchFamily="49" charset="-122"/>
              </a:rPr>
              <a:t>GDP </a:t>
            </a:r>
            <a:r>
              <a:rPr lang="zh-CN" altLang="en-US" sz="2800" dirty="0">
                <a:latin typeface="黑体" panose="02010609060101010101" pitchFamily="49" charset="-122"/>
                <a:ea typeface="黑体" panose="02010609060101010101" pitchFamily="49" charset="-122"/>
              </a:rPr>
              <a:t>和 </a:t>
            </a:r>
            <a:r>
              <a:rPr lang="en-US" altLang="zh-CN" sz="2800" dirty="0">
                <a:latin typeface="黑体" panose="02010609060101010101" pitchFamily="49" charset="-122"/>
                <a:ea typeface="黑体" panose="02010609060101010101" pitchFamily="49" charset="-122"/>
              </a:rPr>
              <a:t>90%</a:t>
            </a:r>
            <a:r>
              <a:rPr lang="zh-CN" altLang="en-US" sz="2800" dirty="0">
                <a:latin typeface="黑体" panose="02010609060101010101" pitchFamily="49" charset="-122"/>
                <a:ea typeface="黑体" panose="02010609060101010101" pitchFamily="49" charset="-122"/>
              </a:rPr>
              <a:t>以上的创新在园区内产生；</a:t>
            </a:r>
            <a:endParaRPr lang="en-US" altLang="zh-CN" sz="2800" dirty="0">
              <a:latin typeface="黑体" panose="02010609060101010101" pitchFamily="49" charset="-122"/>
              <a:ea typeface="黑体" panose="02010609060101010101" pitchFamily="49" charset="-122"/>
            </a:endParaRPr>
          </a:p>
          <a:p>
            <a:pPr marL="457200" indent="-457200">
              <a:spcBef>
                <a:spcPts val="12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各种园区是我国工业化、低碳化、城镇化发展的高质量平台；</a:t>
            </a:r>
            <a:endParaRPr lang="en-US" altLang="zh-CN" sz="2800" dirty="0">
              <a:latin typeface="黑体" panose="02010609060101010101" pitchFamily="49" charset="-122"/>
              <a:ea typeface="黑体" panose="02010609060101010101" pitchFamily="49" charset="-122"/>
            </a:endParaRPr>
          </a:p>
          <a:p>
            <a:pPr marL="457200" indent="-457200">
              <a:spcBef>
                <a:spcPts val="1200"/>
              </a:spcBef>
              <a:buFont typeface="Wingdings" panose="05000000000000000000" pitchFamily="2" charset="2"/>
              <a:buChar char="n"/>
            </a:pPr>
            <a:r>
              <a:rPr lang="zh-CN" altLang="en-US" sz="2800" dirty="0">
                <a:latin typeface="黑体" panose="02010609060101010101" pitchFamily="49" charset="-122"/>
                <a:ea typeface="黑体" panose="02010609060101010101" pitchFamily="49" charset="-122"/>
              </a:rPr>
              <a:t>园区规模不同，可涵盖零碳工厂、零碳小镇、零碳城市。</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p:cNvSpPr/>
          <p:nvPr/>
        </p:nvSpPr>
        <p:spPr>
          <a:xfrm>
            <a:off x="923774" y="5419725"/>
            <a:ext cx="10249051" cy="10382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77</a:t>
            </a:fld>
            <a:endParaRPr lang="zh-CN" altLang="en-US" dirty="0">
              <a:solidFill>
                <a:prstClr val="black"/>
              </a:solidFill>
            </a:endParaRPr>
          </a:p>
        </p:txBody>
      </p:sp>
      <p:sp>
        <p:nvSpPr>
          <p:cNvPr id="40" name="TextBox 32"/>
          <p:cNvSpPr txBox="1"/>
          <p:nvPr/>
        </p:nvSpPr>
        <p:spPr>
          <a:xfrm>
            <a:off x="336550" y="7620"/>
            <a:ext cx="10001250" cy="896620"/>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零碳园区与碳中和</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5033963" y="2460581"/>
            <a:ext cx="1762125" cy="4191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零碳园区</a:t>
            </a:r>
          </a:p>
        </p:txBody>
      </p:sp>
      <p:sp>
        <p:nvSpPr>
          <p:cNvPr id="41" name="矩形 40"/>
          <p:cNvSpPr/>
          <p:nvPr/>
        </p:nvSpPr>
        <p:spPr>
          <a:xfrm>
            <a:off x="5033963" y="1812881"/>
            <a:ext cx="1762125" cy="4191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零碳小镇</a:t>
            </a:r>
          </a:p>
        </p:txBody>
      </p:sp>
      <p:sp>
        <p:nvSpPr>
          <p:cNvPr id="42" name="矩形 41"/>
          <p:cNvSpPr/>
          <p:nvPr/>
        </p:nvSpPr>
        <p:spPr>
          <a:xfrm>
            <a:off x="5033963" y="1168121"/>
            <a:ext cx="1762125" cy="4191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零碳城市</a:t>
            </a:r>
          </a:p>
        </p:txBody>
      </p:sp>
      <p:sp>
        <p:nvSpPr>
          <p:cNvPr id="43" name="矩形 42"/>
          <p:cNvSpPr/>
          <p:nvPr/>
        </p:nvSpPr>
        <p:spPr>
          <a:xfrm>
            <a:off x="2543175" y="3314700"/>
            <a:ext cx="1400175" cy="4191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能源供应</a:t>
            </a:r>
          </a:p>
        </p:txBody>
      </p:sp>
      <p:sp>
        <p:nvSpPr>
          <p:cNvPr id="44" name="矩形 43"/>
          <p:cNvSpPr/>
          <p:nvPr/>
        </p:nvSpPr>
        <p:spPr>
          <a:xfrm>
            <a:off x="4391025" y="3314700"/>
            <a:ext cx="1381125" cy="4191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能源消耗</a:t>
            </a:r>
          </a:p>
        </p:txBody>
      </p:sp>
      <p:sp>
        <p:nvSpPr>
          <p:cNvPr id="45" name="矩形 44"/>
          <p:cNvSpPr/>
          <p:nvPr/>
        </p:nvSpPr>
        <p:spPr>
          <a:xfrm>
            <a:off x="6219825" y="3314700"/>
            <a:ext cx="1381125" cy="4191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固碳</a:t>
            </a:r>
          </a:p>
        </p:txBody>
      </p:sp>
      <p:sp>
        <p:nvSpPr>
          <p:cNvPr id="46" name="矩形 45"/>
          <p:cNvSpPr/>
          <p:nvPr/>
        </p:nvSpPr>
        <p:spPr>
          <a:xfrm>
            <a:off x="2543175" y="4019550"/>
            <a:ext cx="347663" cy="1114425"/>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新能源</a:t>
            </a:r>
          </a:p>
        </p:txBody>
      </p:sp>
      <p:sp>
        <p:nvSpPr>
          <p:cNvPr id="47" name="矩形 46"/>
          <p:cNvSpPr/>
          <p:nvPr/>
        </p:nvSpPr>
        <p:spPr>
          <a:xfrm>
            <a:off x="3069430" y="4019550"/>
            <a:ext cx="347663" cy="111442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冷热气</a:t>
            </a:r>
          </a:p>
        </p:txBody>
      </p:sp>
      <p:sp>
        <p:nvSpPr>
          <p:cNvPr id="48" name="矩形 47"/>
          <p:cNvSpPr/>
          <p:nvPr/>
        </p:nvSpPr>
        <p:spPr>
          <a:xfrm>
            <a:off x="7991475" y="3314700"/>
            <a:ext cx="1381125" cy="41910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0000"/>
                </a:solidFill>
              </a:rPr>
              <a:t>循环经济</a:t>
            </a:r>
          </a:p>
        </p:txBody>
      </p:sp>
      <p:sp>
        <p:nvSpPr>
          <p:cNvPr id="49" name="矩形 48"/>
          <p:cNvSpPr/>
          <p:nvPr/>
        </p:nvSpPr>
        <p:spPr>
          <a:xfrm>
            <a:off x="3595685" y="4019550"/>
            <a:ext cx="347663" cy="111442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分布式</a:t>
            </a:r>
          </a:p>
        </p:txBody>
      </p:sp>
      <p:sp>
        <p:nvSpPr>
          <p:cNvPr id="50" name="矩形 49"/>
          <p:cNvSpPr/>
          <p:nvPr/>
        </p:nvSpPr>
        <p:spPr>
          <a:xfrm>
            <a:off x="4391025" y="4019549"/>
            <a:ext cx="347663" cy="111442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节能</a:t>
            </a:r>
          </a:p>
        </p:txBody>
      </p:sp>
      <p:sp>
        <p:nvSpPr>
          <p:cNvPr id="51" name="矩形 50"/>
          <p:cNvSpPr/>
          <p:nvPr/>
        </p:nvSpPr>
        <p:spPr>
          <a:xfrm>
            <a:off x="4902993" y="4019549"/>
            <a:ext cx="347663" cy="111442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微电网</a:t>
            </a:r>
          </a:p>
        </p:txBody>
      </p:sp>
      <p:sp>
        <p:nvSpPr>
          <p:cNvPr id="52" name="矩形 51"/>
          <p:cNvSpPr/>
          <p:nvPr/>
        </p:nvSpPr>
        <p:spPr>
          <a:xfrm>
            <a:off x="5418712" y="4019549"/>
            <a:ext cx="347663" cy="111442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装备</a:t>
            </a:r>
          </a:p>
        </p:txBody>
      </p:sp>
      <p:sp>
        <p:nvSpPr>
          <p:cNvPr id="53" name="矩形 52"/>
          <p:cNvSpPr/>
          <p:nvPr/>
        </p:nvSpPr>
        <p:spPr>
          <a:xfrm>
            <a:off x="6474620" y="4019549"/>
            <a:ext cx="347663" cy="136207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Times New Roman" panose="02020603050405020304" pitchFamily="18" charset="0"/>
                <a:cs typeface="Times New Roman" panose="02020603050405020304" pitchFamily="18" charset="0"/>
              </a:rPr>
              <a:t>CCUS</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54" name="矩形 53"/>
          <p:cNvSpPr/>
          <p:nvPr/>
        </p:nvSpPr>
        <p:spPr>
          <a:xfrm>
            <a:off x="6969920" y="4019549"/>
            <a:ext cx="347663" cy="111442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Times New Roman" panose="02020603050405020304" pitchFamily="18" charset="0"/>
                <a:cs typeface="Times New Roman" panose="02020603050405020304" pitchFamily="18" charset="0"/>
              </a:rPr>
              <a:t>生态</a:t>
            </a:r>
          </a:p>
        </p:txBody>
      </p:sp>
      <p:sp>
        <p:nvSpPr>
          <p:cNvPr id="55" name="矩形 54"/>
          <p:cNvSpPr/>
          <p:nvPr/>
        </p:nvSpPr>
        <p:spPr>
          <a:xfrm>
            <a:off x="8225375" y="4019549"/>
            <a:ext cx="347663" cy="111442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Times New Roman" panose="02020603050405020304" pitchFamily="18" charset="0"/>
                <a:cs typeface="Times New Roman" panose="02020603050405020304" pitchFamily="18" charset="0"/>
              </a:rPr>
              <a:t>低排放</a:t>
            </a:r>
          </a:p>
        </p:txBody>
      </p:sp>
      <p:sp>
        <p:nvSpPr>
          <p:cNvPr id="56" name="矩形 55"/>
          <p:cNvSpPr/>
          <p:nvPr/>
        </p:nvSpPr>
        <p:spPr>
          <a:xfrm>
            <a:off x="8768300" y="4019549"/>
            <a:ext cx="347663" cy="136207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Times New Roman" panose="02020603050405020304" pitchFamily="18" charset="0"/>
                <a:cs typeface="Times New Roman" panose="02020603050405020304" pitchFamily="18" charset="0"/>
              </a:rPr>
              <a:t>高效应用</a:t>
            </a:r>
          </a:p>
        </p:txBody>
      </p:sp>
      <p:cxnSp>
        <p:nvCxnSpPr>
          <p:cNvPr id="8" name="直接箭头连接符 7"/>
          <p:cNvCxnSpPr>
            <a:stCxn id="41" idx="0"/>
            <a:endCxn id="42" idx="2"/>
          </p:cNvCxnSpPr>
          <p:nvPr/>
        </p:nvCxnSpPr>
        <p:spPr>
          <a:xfrm flipV="1">
            <a:off x="5915026" y="1587221"/>
            <a:ext cx="0" cy="22566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V="1">
            <a:off x="5915026" y="2231981"/>
            <a:ext cx="0" cy="22566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1" name="肘形连接符 10"/>
          <p:cNvCxnSpPr>
            <a:stCxn id="6" idx="2"/>
            <a:endCxn id="43" idx="0"/>
          </p:cNvCxnSpPr>
          <p:nvPr/>
        </p:nvCxnSpPr>
        <p:spPr>
          <a:xfrm rot="5400000">
            <a:off x="4361636" y="1761309"/>
            <a:ext cx="435019" cy="2671763"/>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3" name="肘形连接符 12"/>
          <p:cNvCxnSpPr>
            <a:stCxn id="6" idx="2"/>
            <a:endCxn id="44" idx="0"/>
          </p:cNvCxnSpPr>
          <p:nvPr/>
        </p:nvCxnSpPr>
        <p:spPr>
          <a:xfrm rot="5400000">
            <a:off x="5280798" y="2680471"/>
            <a:ext cx="435019" cy="833438"/>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6" idx="2"/>
            <a:endCxn id="45" idx="0"/>
          </p:cNvCxnSpPr>
          <p:nvPr/>
        </p:nvCxnSpPr>
        <p:spPr>
          <a:xfrm rot="16200000" flipH="1">
            <a:off x="6195198" y="2599509"/>
            <a:ext cx="435019" cy="995362"/>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7" name="肘形连接符 16"/>
          <p:cNvCxnSpPr>
            <a:stCxn id="6" idx="2"/>
            <a:endCxn id="48" idx="0"/>
          </p:cNvCxnSpPr>
          <p:nvPr/>
        </p:nvCxnSpPr>
        <p:spPr>
          <a:xfrm rot="16200000" flipH="1">
            <a:off x="7081023" y="1713684"/>
            <a:ext cx="435019" cy="2767012"/>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59" name="肘形连接符 58"/>
          <p:cNvCxnSpPr>
            <a:stCxn id="43" idx="2"/>
            <a:endCxn id="46" idx="0"/>
          </p:cNvCxnSpPr>
          <p:nvPr/>
        </p:nvCxnSpPr>
        <p:spPr>
          <a:xfrm rot="5400000">
            <a:off x="2837260" y="3613547"/>
            <a:ext cx="285750" cy="526256"/>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1" name="肘形连接符 60"/>
          <p:cNvCxnSpPr>
            <a:stCxn id="43" idx="2"/>
            <a:endCxn id="47" idx="0"/>
          </p:cNvCxnSpPr>
          <p:nvPr/>
        </p:nvCxnSpPr>
        <p:spPr>
          <a:xfrm rot="5400000">
            <a:off x="3100388" y="3876675"/>
            <a:ext cx="285750" cy="1"/>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3" name="肘形连接符 62"/>
          <p:cNvCxnSpPr>
            <a:stCxn id="43" idx="2"/>
            <a:endCxn id="49" idx="0"/>
          </p:cNvCxnSpPr>
          <p:nvPr/>
        </p:nvCxnSpPr>
        <p:spPr>
          <a:xfrm rot="16200000" flipH="1">
            <a:off x="3363515" y="3613548"/>
            <a:ext cx="285750" cy="526254"/>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5" name="肘形连接符 64"/>
          <p:cNvCxnSpPr>
            <a:stCxn id="44" idx="2"/>
            <a:endCxn id="50" idx="0"/>
          </p:cNvCxnSpPr>
          <p:nvPr/>
        </p:nvCxnSpPr>
        <p:spPr>
          <a:xfrm rot="5400000">
            <a:off x="4680349" y="3618309"/>
            <a:ext cx="285749" cy="516731"/>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7" name="肘形连接符 66"/>
          <p:cNvCxnSpPr>
            <a:stCxn id="44" idx="2"/>
            <a:endCxn id="51" idx="0"/>
          </p:cNvCxnSpPr>
          <p:nvPr/>
        </p:nvCxnSpPr>
        <p:spPr>
          <a:xfrm rot="5400000">
            <a:off x="4936333" y="3874293"/>
            <a:ext cx="285749" cy="4763"/>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9" name="肘形连接符 68"/>
          <p:cNvCxnSpPr>
            <a:stCxn id="44" idx="2"/>
            <a:endCxn id="52" idx="0"/>
          </p:cNvCxnSpPr>
          <p:nvPr/>
        </p:nvCxnSpPr>
        <p:spPr>
          <a:xfrm rot="16200000" flipH="1">
            <a:off x="5194192" y="3621196"/>
            <a:ext cx="285749" cy="510956"/>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1" name="肘形连接符 70"/>
          <p:cNvCxnSpPr>
            <a:stCxn id="45" idx="2"/>
            <a:endCxn id="53" idx="0"/>
          </p:cNvCxnSpPr>
          <p:nvPr/>
        </p:nvCxnSpPr>
        <p:spPr>
          <a:xfrm rot="5400000">
            <a:off x="6636546" y="3745706"/>
            <a:ext cx="285749" cy="261936"/>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3" name="肘形连接符 72"/>
          <p:cNvCxnSpPr>
            <a:stCxn id="45" idx="2"/>
            <a:endCxn id="54" idx="0"/>
          </p:cNvCxnSpPr>
          <p:nvPr/>
        </p:nvCxnSpPr>
        <p:spPr>
          <a:xfrm rot="16200000" flipH="1">
            <a:off x="6884196" y="3759992"/>
            <a:ext cx="285749" cy="233364"/>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5" name="肘形连接符 74"/>
          <p:cNvCxnSpPr>
            <a:stCxn id="48" idx="2"/>
            <a:endCxn id="55" idx="0"/>
          </p:cNvCxnSpPr>
          <p:nvPr/>
        </p:nvCxnSpPr>
        <p:spPr>
          <a:xfrm rot="5400000">
            <a:off x="8397749" y="3735259"/>
            <a:ext cx="285749" cy="282831"/>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7" name="肘形连接符 76"/>
          <p:cNvCxnSpPr>
            <a:stCxn id="48" idx="2"/>
            <a:endCxn id="56" idx="0"/>
          </p:cNvCxnSpPr>
          <p:nvPr/>
        </p:nvCxnSpPr>
        <p:spPr>
          <a:xfrm rot="16200000" flipH="1">
            <a:off x="8669211" y="3746627"/>
            <a:ext cx="285749" cy="260094"/>
          </a:xfrm>
          <a:prstGeom prst="bentConnector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923774" y="5419725"/>
            <a:ext cx="7372531" cy="461665"/>
          </a:xfrm>
          <a:prstGeom prst="rect">
            <a:avLst/>
          </a:prstGeom>
        </p:spPr>
        <p:txBody>
          <a:bodyPr wrap="none">
            <a:spAutoFit/>
          </a:bodyPr>
          <a:lstStyle/>
          <a:p>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年前碳达峰行动方案：</a:t>
            </a:r>
            <a:r>
              <a:rPr lang="zh-CN" altLang="en-US" sz="2400" dirty="0">
                <a:latin typeface="黑体" panose="02010609060101010101" pitchFamily="49" charset="-122"/>
                <a:ea typeface="黑体" panose="02010609060101010101" pitchFamily="49" charset="-122"/>
              </a:rPr>
              <a:t>推进产业园区循环化发展</a:t>
            </a:r>
            <a:endParaRPr lang="zh-CN" altLang="en-US" sz="2400" dirty="0"/>
          </a:p>
        </p:txBody>
      </p:sp>
      <p:sp>
        <p:nvSpPr>
          <p:cNvPr id="79" name="矩形 78"/>
          <p:cNvSpPr/>
          <p:nvPr/>
        </p:nvSpPr>
        <p:spPr>
          <a:xfrm>
            <a:off x="923774" y="5935365"/>
            <a:ext cx="10504799" cy="461665"/>
          </a:xfrm>
          <a:prstGeom prst="rect">
            <a:avLst/>
          </a:prstGeom>
        </p:spPr>
        <p:txBody>
          <a:bodyPr wrap="none">
            <a:spAutoFit/>
          </a:bodyPr>
          <a:lstStyle/>
          <a:p>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日，国务院办公厅</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关于加快构建废弃物循环利用体系的意见</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78</a:t>
            </a:fld>
            <a:endParaRPr lang="zh-CN" altLang="en-US" dirty="0">
              <a:solidFill>
                <a:prstClr val="black"/>
              </a:solidFill>
            </a:endParaRPr>
          </a:p>
        </p:txBody>
      </p:sp>
      <p:sp>
        <p:nvSpPr>
          <p:cNvPr id="40" name="TextBox 32"/>
          <p:cNvSpPr txBox="1"/>
          <p:nvPr/>
        </p:nvSpPr>
        <p:spPr>
          <a:xfrm>
            <a:off x="323215" y="0"/>
            <a:ext cx="10001250" cy="896620"/>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零碳园区的要求</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726477" y="1145104"/>
            <a:ext cx="10573049" cy="5047536"/>
          </a:xfrm>
          <a:prstGeom prst="rect">
            <a:avLst/>
          </a:prstGeom>
        </p:spPr>
        <p:txBody>
          <a:bodyPr wrap="square">
            <a:spAutoFit/>
          </a:bodyPr>
          <a:lstStyle/>
          <a:p>
            <a:pPr>
              <a:spcBef>
                <a:spcPts val="1200"/>
              </a:spcBef>
            </a:pPr>
            <a:r>
              <a:rPr lang="zh-CN" altLang="en-US" sz="2800" dirty="0">
                <a:latin typeface="黑体" panose="02010609060101010101" pitchFamily="49" charset="-122"/>
                <a:ea typeface="黑体" panose="02010609060101010101" pitchFamily="49" charset="-122"/>
              </a:rPr>
              <a:t>零碳园区能源消耗应满足以下条件：</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1</a:t>
            </a:r>
            <a:r>
              <a:rPr lang="zh-CN" altLang="en-US" sz="2800" dirty="0">
                <a:latin typeface="黑体" panose="02010609060101010101" pitchFamily="49" charset="-122"/>
                <a:ea typeface="黑体" panose="02010609060101010101" pitchFamily="49" charset="-122"/>
              </a:rPr>
              <a:t>）零化石能源消耗；</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）零生物质燃烧；</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）零生物燃料燃烧；</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）零</a:t>
            </a:r>
            <a:r>
              <a:rPr lang="en-US" altLang="zh-CN" sz="2800" dirty="0">
                <a:latin typeface="黑体" panose="02010609060101010101" pitchFamily="49" charset="-122"/>
                <a:ea typeface="黑体" panose="02010609060101010101" pitchFamily="49" charset="-122"/>
              </a:rPr>
              <a:t>CO</a:t>
            </a:r>
            <a:r>
              <a:rPr lang="en-US" altLang="zh-CN" sz="2800" baseline="-250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生成；</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a:t>
            </a:r>
            <a:r>
              <a:rPr lang="en-US" altLang="zh-CN" sz="2800" dirty="0">
                <a:latin typeface="黑体" panose="02010609060101010101" pitchFamily="49" charset="-122"/>
                <a:ea typeface="黑体" panose="02010609060101010101" pitchFamily="49" charset="-122"/>
              </a:rPr>
              <a:t>5</a:t>
            </a:r>
            <a:r>
              <a:rPr lang="zh-CN" altLang="en-US" sz="2800" dirty="0">
                <a:latin typeface="黑体" panose="02010609060101010101" pitchFamily="49" charset="-122"/>
                <a:ea typeface="黑体" panose="02010609060101010101" pitchFamily="49" charset="-122"/>
              </a:rPr>
              <a:t>）零砍伐。</a:t>
            </a:r>
            <a:endParaRPr lang="en-US" altLang="zh-CN" sz="2800" dirty="0">
              <a:latin typeface="黑体" panose="02010609060101010101" pitchFamily="49" charset="-122"/>
              <a:ea typeface="黑体" panose="02010609060101010101" pitchFamily="49" charset="-122"/>
            </a:endParaRPr>
          </a:p>
          <a:p>
            <a:pPr>
              <a:spcBef>
                <a:spcPts val="1200"/>
              </a:spcBef>
            </a:pP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对于工业园区，能源消耗在生产过程中起到重要作用。在实用技术手段后，也仅能实现低碳或近零排放。</a:t>
            </a:r>
            <a:endParaRPr lang="en-US" altLang="zh-CN"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79</a:t>
            </a:fld>
            <a:endParaRPr lang="zh-CN" altLang="en-US" dirty="0">
              <a:solidFill>
                <a:prstClr val="black"/>
              </a:solidFill>
            </a:endParaRPr>
          </a:p>
        </p:txBody>
      </p:sp>
      <p:sp>
        <p:nvSpPr>
          <p:cNvPr id="40" name="TextBox 32"/>
          <p:cNvSpPr txBox="1"/>
          <p:nvPr/>
        </p:nvSpPr>
        <p:spPr>
          <a:xfrm>
            <a:off x="303530" y="-3175"/>
            <a:ext cx="10001250" cy="896620"/>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零碳园区为终极目标</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726477" y="1509584"/>
            <a:ext cx="10573049" cy="4308872"/>
          </a:xfrm>
          <a:prstGeom prst="rect">
            <a:avLst/>
          </a:prstGeom>
        </p:spPr>
        <p:txBody>
          <a:bodyPr wrap="square">
            <a:spAutoFit/>
          </a:bodyPr>
          <a:lstStyle/>
          <a:p>
            <a:pPr>
              <a:spcBef>
                <a:spcPts val="1200"/>
              </a:spcBef>
            </a:pPr>
            <a:r>
              <a:rPr lang="zh-CN" altLang="en-US" sz="2800" dirty="0">
                <a:latin typeface="黑体" panose="02010609060101010101" pitchFamily="49" charset="-122"/>
                <a:ea typeface="黑体" panose="02010609060101010101" pitchFamily="49" charset="-122"/>
              </a:rPr>
              <a:t>零碳园区是所有园区迭代升级的最终目标，其演进过程一般可分为 </a:t>
            </a: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个阶段：低碳园区、近零碳园区和零碳园区。</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低碳园区：在园区界限内，通过绿色规划、节能以及固碳等技术，有效控制碳排放总量，争取使得园区碳排放量小于其碳配额量；</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近零碳园区：园区净碳排放量几乎为零，可允许小幅波动；</a:t>
            </a: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latin typeface="黑体" panose="02010609060101010101" pitchFamily="49" charset="-122"/>
                <a:ea typeface="黑体" panose="02010609060101010101" pitchFamily="49" charset="-122"/>
              </a:rPr>
              <a:t>而零碳园区：实现动态净碳排放小于等于零的状态。</a:t>
            </a:r>
            <a:endParaRPr lang="en-US" altLang="zh-CN" sz="2800" dirty="0">
              <a:latin typeface="黑体" panose="02010609060101010101" pitchFamily="49" charset="-122"/>
              <a:ea typeface="黑体" panose="02010609060101010101" pitchFamily="49" charset="-122"/>
            </a:endParaRPr>
          </a:p>
          <a:p>
            <a:pPr>
              <a:spcBef>
                <a:spcPts val="1200"/>
              </a:spcBef>
            </a:pPr>
            <a:endParaRPr lang="en-US" altLang="zh-CN" sz="2800" dirty="0">
              <a:latin typeface="黑体" panose="02010609060101010101" pitchFamily="49" charset="-122"/>
              <a:ea typeface="黑体" panose="02010609060101010101" pitchFamily="49" charset="-122"/>
            </a:endParaRPr>
          </a:p>
          <a:p>
            <a:pPr>
              <a:spcBef>
                <a:spcPts val="1200"/>
              </a:spcBef>
            </a:pPr>
            <a:r>
              <a:rPr lang="zh-CN" altLang="en-US" sz="2800" dirty="0">
                <a:solidFill>
                  <a:srgbClr val="FF0000"/>
                </a:solidFill>
                <a:latin typeface="黑体" panose="02010609060101010101" pitchFamily="49" charset="-122"/>
                <a:ea typeface="黑体" panose="02010609060101010101" pitchFamily="49" charset="-122"/>
              </a:rPr>
              <a:t>如何实现零碳？难点在哪？</a:t>
            </a:r>
            <a:endParaRPr lang="en-US" altLang="zh-CN" sz="28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a:t>
            </a:fld>
            <a:endParaRPr lang="zh-CN" altLang="en-US" dirty="0">
              <a:solidFill>
                <a:prstClr val="black"/>
              </a:solidFill>
            </a:endParaRPr>
          </a:p>
        </p:txBody>
      </p:sp>
      <p:sp>
        <p:nvSpPr>
          <p:cNvPr id="41" name="TextBox 32"/>
          <p:cNvSpPr txBox="1"/>
          <p:nvPr/>
        </p:nvSpPr>
        <p:spPr>
          <a:xfrm>
            <a:off x="258816" y="42615"/>
            <a:ext cx="10001250" cy="893445"/>
          </a:xfrm>
          <a:prstGeom prst="rect">
            <a:avLst/>
          </a:prstGeom>
        </p:spPr>
        <p:txBody>
          <a:bodyPr vert="horz" wrap="square" lIns="123825" tIns="123825" rIns="57150" bIns="123825" rtlCol="0" anchor="t" anchorCtr="0">
            <a:spAutoFit/>
          </a:bodyPr>
          <a:lstStyle/>
          <a:p>
            <a:pPr>
              <a:lnSpc>
                <a:spcPct val="140000"/>
              </a:lnSpc>
            </a:pP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1+N</a:t>
            </a: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系列政策支持双碳目标实施</a:t>
            </a:r>
          </a:p>
        </p:txBody>
      </p:sp>
      <p:pic>
        <p:nvPicPr>
          <p:cNvPr id="5" name="图片 4" descr="t01d8a1e269f77fa5d8"/>
          <p:cNvPicPr>
            <a:picLocks noChangeAspect="1"/>
          </p:cNvPicPr>
          <p:nvPr/>
        </p:nvPicPr>
        <p:blipFill>
          <a:blip r:embed="rId3"/>
          <a:stretch>
            <a:fillRect/>
          </a:stretch>
        </p:blipFill>
        <p:spPr>
          <a:xfrm>
            <a:off x="1154160" y="1243965"/>
            <a:ext cx="9525000" cy="48387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80</a:t>
            </a:fld>
            <a:endParaRPr lang="zh-CN" altLang="en-US" dirty="0">
              <a:solidFill>
                <a:prstClr val="black"/>
              </a:solidFill>
            </a:endParaRPr>
          </a:p>
        </p:txBody>
      </p:sp>
      <p:sp>
        <p:nvSpPr>
          <p:cNvPr id="40" name="TextBox 32"/>
          <p:cNvSpPr txBox="1"/>
          <p:nvPr/>
        </p:nvSpPr>
        <p:spPr>
          <a:xfrm>
            <a:off x="342900" y="0"/>
            <a:ext cx="10001250" cy="896620"/>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零碳园区标准建设</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763829" y="1251200"/>
            <a:ext cx="10573049" cy="954107"/>
          </a:xfrm>
          <a:prstGeom prst="rect">
            <a:avLst/>
          </a:prstGeom>
        </p:spPr>
        <p:txBody>
          <a:bodyPr wrap="square">
            <a:spAutoFit/>
          </a:bodyPr>
          <a:lstStyle/>
          <a:p>
            <a:pPr>
              <a:spcBef>
                <a:spcPts val="1200"/>
              </a:spcBef>
            </a:pPr>
            <a:r>
              <a:rPr lang="zh-CN" altLang="en-US" sz="2800" dirty="0">
                <a:latin typeface="黑体" panose="02010609060101010101" pitchFamily="49" charset="-122"/>
                <a:ea typeface="黑体" panose="02010609060101010101" pitchFamily="49" charset="-122"/>
              </a:rPr>
              <a:t>零碳园区建设标准制定对园区发展具有指导作用，多地相继出台相关标准：</a:t>
            </a:r>
            <a:endParaRPr lang="en-US" altLang="zh-CN" sz="2800" dirty="0">
              <a:solidFill>
                <a:srgbClr val="FF0000"/>
              </a:solidFill>
              <a:latin typeface="黑体" panose="02010609060101010101" pitchFamily="49" charset="-122"/>
              <a:ea typeface="黑体" panose="02010609060101010101" pitchFamily="49" charset="-122"/>
            </a:endParaRPr>
          </a:p>
        </p:txBody>
      </p:sp>
      <p:grpSp>
        <p:nvGrpSpPr>
          <p:cNvPr id="14" name="组合 13"/>
          <p:cNvGrpSpPr/>
          <p:nvPr/>
        </p:nvGrpSpPr>
        <p:grpSpPr>
          <a:xfrm>
            <a:off x="681387" y="2262356"/>
            <a:ext cx="4448633" cy="2205783"/>
            <a:chOff x="280791" y="2262356"/>
            <a:chExt cx="4448633" cy="2205783"/>
          </a:xfrm>
        </p:grpSpPr>
        <p:pic>
          <p:nvPicPr>
            <p:cNvPr id="4" name="图片 3"/>
            <p:cNvPicPr>
              <a:picLocks noChangeAspect="1"/>
            </p:cNvPicPr>
            <p:nvPr/>
          </p:nvPicPr>
          <p:blipFill rotWithShape="1">
            <a:blip r:embed="rId3"/>
            <a:srcRect b="54767"/>
            <a:stretch>
              <a:fillRect/>
            </a:stretch>
          </p:blipFill>
          <p:spPr>
            <a:xfrm>
              <a:off x="280791" y="2262356"/>
              <a:ext cx="4378294" cy="1012067"/>
            </a:xfrm>
            <a:prstGeom prst="rect">
              <a:avLst/>
            </a:prstGeom>
          </p:spPr>
        </p:pic>
        <p:pic>
          <p:nvPicPr>
            <p:cNvPr id="7" name="图片 6"/>
            <p:cNvPicPr>
              <a:picLocks noChangeAspect="1"/>
            </p:cNvPicPr>
            <p:nvPr/>
          </p:nvPicPr>
          <p:blipFill>
            <a:blip r:embed="rId4"/>
            <a:stretch>
              <a:fillRect/>
            </a:stretch>
          </p:blipFill>
          <p:spPr>
            <a:xfrm>
              <a:off x="280791" y="3631473"/>
              <a:ext cx="4448633" cy="784412"/>
            </a:xfrm>
            <a:prstGeom prst="rect">
              <a:avLst/>
            </a:prstGeom>
          </p:spPr>
        </p:pic>
        <p:pic>
          <p:nvPicPr>
            <p:cNvPr id="41" name="图片 40"/>
            <p:cNvPicPr>
              <a:picLocks noChangeAspect="1"/>
            </p:cNvPicPr>
            <p:nvPr/>
          </p:nvPicPr>
          <p:blipFill rotWithShape="1">
            <a:blip r:embed="rId3"/>
            <a:srcRect t="82046"/>
            <a:stretch>
              <a:fillRect/>
            </a:stretch>
          </p:blipFill>
          <p:spPr>
            <a:xfrm>
              <a:off x="280791" y="3201234"/>
              <a:ext cx="4378294" cy="401715"/>
            </a:xfrm>
            <a:prstGeom prst="rect">
              <a:avLst/>
            </a:prstGeom>
          </p:spPr>
        </p:pic>
        <p:sp>
          <p:nvSpPr>
            <p:cNvPr id="11" name="矩形 10"/>
            <p:cNvSpPr/>
            <p:nvPr/>
          </p:nvSpPr>
          <p:spPr>
            <a:xfrm>
              <a:off x="280791" y="2262356"/>
              <a:ext cx="4448633" cy="22057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7245530" y="1970170"/>
            <a:ext cx="4113847" cy="2564927"/>
            <a:chOff x="7559040" y="2205307"/>
            <a:chExt cx="4113847" cy="2564927"/>
          </a:xfrm>
        </p:grpSpPr>
        <p:pic>
          <p:nvPicPr>
            <p:cNvPr id="6" name="图片 5"/>
            <p:cNvPicPr>
              <a:picLocks noChangeAspect="1"/>
            </p:cNvPicPr>
            <p:nvPr/>
          </p:nvPicPr>
          <p:blipFill>
            <a:blip r:embed="rId5"/>
            <a:stretch>
              <a:fillRect/>
            </a:stretch>
          </p:blipFill>
          <p:spPr>
            <a:xfrm>
              <a:off x="7559040" y="2205307"/>
              <a:ext cx="4113847" cy="1966579"/>
            </a:xfrm>
            <a:prstGeom prst="rect">
              <a:avLst/>
            </a:prstGeom>
          </p:spPr>
        </p:pic>
        <p:pic>
          <p:nvPicPr>
            <p:cNvPr id="8" name="图片 7"/>
            <p:cNvPicPr>
              <a:picLocks noChangeAspect="1"/>
            </p:cNvPicPr>
            <p:nvPr/>
          </p:nvPicPr>
          <p:blipFill>
            <a:blip r:embed="rId6"/>
            <a:stretch>
              <a:fillRect/>
            </a:stretch>
          </p:blipFill>
          <p:spPr>
            <a:xfrm>
              <a:off x="7715789" y="4110446"/>
              <a:ext cx="3828015" cy="659788"/>
            </a:xfrm>
            <a:prstGeom prst="rect">
              <a:avLst/>
            </a:prstGeom>
          </p:spPr>
        </p:pic>
        <p:sp>
          <p:nvSpPr>
            <p:cNvPr id="42" name="矩形 41"/>
            <p:cNvSpPr/>
            <p:nvPr/>
          </p:nvSpPr>
          <p:spPr>
            <a:xfrm>
              <a:off x="7559040" y="2214678"/>
              <a:ext cx="4113847" cy="25555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3806398" y="4537810"/>
            <a:ext cx="3252413" cy="2040023"/>
            <a:chOff x="4259245" y="4537810"/>
            <a:chExt cx="3252413" cy="2040023"/>
          </a:xfrm>
        </p:grpSpPr>
        <p:pic>
          <p:nvPicPr>
            <p:cNvPr id="5" name="图片 4"/>
            <p:cNvPicPr>
              <a:picLocks noChangeAspect="1"/>
            </p:cNvPicPr>
            <p:nvPr/>
          </p:nvPicPr>
          <p:blipFill>
            <a:blip r:embed="rId7"/>
            <a:stretch>
              <a:fillRect/>
            </a:stretch>
          </p:blipFill>
          <p:spPr>
            <a:xfrm>
              <a:off x="4435429" y="4537811"/>
              <a:ext cx="3076229" cy="1546181"/>
            </a:xfrm>
            <a:prstGeom prst="rect">
              <a:avLst/>
            </a:prstGeom>
          </p:spPr>
        </p:pic>
        <p:pic>
          <p:nvPicPr>
            <p:cNvPr id="10" name="图片 9"/>
            <p:cNvPicPr>
              <a:picLocks noChangeAspect="1"/>
            </p:cNvPicPr>
            <p:nvPr/>
          </p:nvPicPr>
          <p:blipFill>
            <a:blip r:embed="rId8"/>
            <a:stretch>
              <a:fillRect/>
            </a:stretch>
          </p:blipFill>
          <p:spPr>
            <a:xfrm>
              <a:off x="4259245" y="6111862"/>
              <a:ext cx="3252413" cy="367874"/>
            </a:xfrm>
            <a:prstGeom prst="rect">
              <a:avLst/>
            </a:prstGeom>
          </p:spPr>
        </p:pic>
        <p:sp>
          <p:nvSpPr>
            <p:cNvPr id="43" name="矩形 42"/>
            <p:cNvSpPr/>
            <p:nvPr/>
          </p:nvSpPr>
          <p:spPr>
            <a:xfrm>
              <a:off x="4354285" y="4537810"/>
              <a:ext cx="3157373" cy="20400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81</a:t>
            </a:fld>
            <a:endParaRPr lang="zh-CN" altLang="en-US" dirty="0">
              <a:solidFill>
                <a:prstClr val="black"/>
              </a:solidFill>
            </a:endParaRPr>
          </a:p>
        </p:txBody>
      </p:sp>
      <p:sp>
        <p:nvSpPr>
          <p:cNvPr id="40" name="TextBox 32"/>
          <p:cNvSpPr txBox="1"/>
          <p:nvPr/>
        </p:nvSpPr>
        <p:spPr>
          <a:xfrm>
            <a:off x="342900" y="0"/>
            <a:ext cx="10001250" cy="896620"/>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零碳园区标准建设</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7" name="表格 16"/>
          <p:cNvGraphicFramePr/>
          <p:nvPr>
            <p:custDataLst>
              <p:tags r:id="rId1"/>
            </p:custDataLst>
          </p:nvPr>
        </p:nvGraphicFramePr>
        <p:xfrm>
          <a:off x="474980" y="1113155"/>
          <a:ext cx="10989945" cy="5432425"/>
        </p:xfrm>
        <a:graphic>
          <a:graphicData uri="http://schemas.openxmlformats.org/drawingml/2006/table">
            <a:tbl>
              <a:tblPr/>
              <a:tblGrid>
                <a:gridCol w="996315">
                  <a:extLst>
                    <a:ext uri="{9D8B030D-6E8A-4147-A177-3AD203B41FA5}">
                      <a16:colId xmlns:a16="http://schemas.microsoft.com/office/drawing/2014/main" val="20000"/>
                    </a:ext>
                  </a:extLst>
                </a:gridCol>
                <a:gridCol w="2019935">
                  <a:extLst>
                    <a:ext uri="{9D8B030D-6E8A-4147-A177-3AD203B41FA5}">
                      <a16:colId xmlns:a16="http://schemas.microsoft.com/office/drawing/2014/main" val="20001"/>
                    </a:ext>
                  </a:extLst>
                </a:gridCol>
                <a:gridCol w="4085590">
                  <a:extLst>
                    <a:ext uri="{9D8B030D-6E8A-4147-A177-3AD203B41FA5}">
                      <a16:colId xmlns:a16="http://schemas.microsoft.com/office/drawing/2014/main" val="20002"/>
                    </a:ext>
                  </a:extLst>
                </a:gridCol>
                <a:gridCol w="3888105">
                  <a:extLst>
                    <a:ext uri="{9D8B030D-6E8A-4147-A177-3AD203B41FA5}">
                      <a16:colId xmlns:a16="http://schemas.microsoft.com/office/drawing/2014/main" val="20003"/>
                    </a:ext>
                  </a:extLst>
                </a:gridCol>
              </a:tblGrid>
              <a:tr h="196850">
                <a:tc gridSpan="4">
                  <a:txBody>
                    <a:bodyPr/>
                    <a:lstStyle/>
                    <a:p>
                      <a:pPr algn="l" fontAlgn="ctr"/>
                      <a:r>
                        <a:rPr lang="zh-CN" altLang="en-US" sz="1000" b="0" i="0">
                          <a:solidFill>
                            <a:srgbClr val="000000"/>
                          </a:solidFill>
                          <a:latin typeface="宋体" panose="02010600030101010101" pitchFamily="2" charset="-122"/>
                          <a:ea typeface="宋体" panose="02010600030101010101" pitchFamily="2" charset="-122"/>
                        </a:rPr>
                        <a:t>国家级政策与规划</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AEBCEA"/>
                    </a:solidFill>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167640">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发布时间</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发布单位</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名称</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内容</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extLst>
                  <a:ext uri="{0D108BD9-81ED-4DB2-BD59-A6C34878D82A}">
                    <a16:rowId xmlns:a16="http://schemas.microsoft.com/office/drawing/2014/main" val="10001"/>
                  </a:ext>
                </a:extLst>
              </a:tr>
              <a:tr h="323850">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2022</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7</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工业和信息化部、 国家发展改革委、 生态环境部</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工业领域碳达峰实施方案</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明确建设零碳工厂和工业园区，探索超级能效与零碳生产模式</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2"/>
                  </a:ext>
                </a:extLst>
              </a:tr>
              <a:tr h="323850">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2024</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12</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中央经济工作会议</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中央经济工作会议部署</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首次提出“建立一批零碳园区”，将其作为绿色低碳转型的核心抓手，推动全国碳市场建设。</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3"/>
                  </a:ext>
                </a:extLst>
              </a:tr>
              <a:tr h="323215">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2025</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3</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国家发改委、国家能源局等五部门</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关于促进可再生能源绿色电力证书市场高质量发展的意见</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推动绿证市场交易，明确重点行业绿电消费目标，支持零碳园区</a:t>
                      </a:r>
                      <a:r>
                        <a:rPr lang="en-US" altLang="zh-CN" sz="900" b="0" i="0">
                          <a:solidFill>
                            <a:srgbClr val="000000"/>
                          </a:solidFill>
                          <a:latin typeface="宋体" panose="02010600030101010101" pitchFamily="2" charset="-122"/>
                          <a:ea typeface="宋体" panose="02010600030101010101" pitchFamily="2" charset="-122"/>
                        </a:rPr>
                        <a:t>100%</a:t>
                      </a:r>
                      <a:r>
                        <a:rPr lang="zh-CN" altLang="en-US" sz="900" b="0" i="0">
                          <a:solidFill>
                            <a:srgbClr val="000000"/>
                          </a:solidFill>
                          <a:latin typeface="宋体" panose="02010600030101010101" pitchFamily="2" charset="-122"/>
                          <a:ea typeface="宋体" panose="02010600030101010101" pitchFamily="2" charset="-122"/>
                        </a:rPr>
                        <a:t>绿电消费，完善碳足迹核算体系。</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4"/>
                  </a:ext>
                </a:extLst>
              </a:tr>
              <a:tr h="323850">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2023</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3</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中国技术经济学会、中国标准化协会</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零碳产业园区实施路径规划与评估</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T/SEESA018-2023</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5"/>
                  </a:ext>
                </a:extLst>
              </a:tr>
              <a:tr h="196850">
                <a:tc gridSpan="4">
                  <a:txBody>
                    <a:bodyPr/>
                    <a:lstStyle/>
                    <a:p>
                      <a:pPr algn="l" fontAlgn="ctr"/>
                      <a:r>
                        <a:rPr lang="zh-CN" altLang="en-US" sz="1000" b="0" i="0">
                          <a:solidFill>
                            <a:srgbClr val="000000"/>
                          </a:solidFill>
                          <a:latin typeface="宋体" panose="02010600030101010101" pitchFamily="2" charset="-122"/>
                          <a:ea typeface="宋体" panose="02010600030101010101" pitchFamily="2" charset="-122"/>
                        </a:rPr>
                        <a:t>地方性实施方案与标准</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AEBCEA"/>
                    </a:solidFill>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6"/>
                  </a:ext>
                </a:extLst>
              </a:tr>
              <a:tr h="167640">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发布时间</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发布单位</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名称</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内容</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extLst>
                  <a:ext uri="{0D108BD9-81ED-4DB2-BD59-A6C34878D82A}">
                    <a16:rowId xmlns:a16="http://schemas.microsoft.com/office/drawing/2014/main" val="10007"/>
                  </a:ext>
                </a:extLst>
              </a:tr>
              <a:tr h="480695">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2024</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7</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江苏省常州市</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常州市近零碳园区试点建设三年行动方案（</a:t>
                      </a:r>
                      <a:r>
                        <a:rPr lang="en-US" altLang="zh-CN" sz="900" b="0" i="0">
                          <a:solidFill>
                            <a:srgbClr val="000000"/>
                          </a:solidFill>
                          <a:latin typeface="宋体" panose="02010600030101010101" pitchFamily="2" charset="-122"/>
                          <a:ea typeface="宋体" panose="02010600030101010101" pitchFamily="2" charset="-122"/>
                        </a:rPr>
                        <a:t>2024—2026</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到</a:t>
                      </a:r>
                      <a:r>
                        <a:rPr lang="en-US" altLang="zh-CN" sz="900" b="0" i="0">
                          <a:solidFill>
                            <a:srgbClr val="000000"/>
                          </a:solidFill>
                          <a:latin typeface="宋体" panose="02010600030101010101" pitchFamily="2" charset="-122"/>
                          <a:ea typeface="宋体" panose="02010600030101010101" pitchFamily="2" charset="-122"/>
                        </a:rPr>
                        <a:t>2026</a:t>
                      </a:r>
                      <a:r>
                        <a:rPr lang="zh-CN" altLang="en-US" sz="900" b="0" i="0">
                          <a:solidFill>
                            <a:srgbClr val="000000"/>
                          </a:solidFill>
                          <a:latin typeface="宋体" panose="02010600030101010101" pitchFamily="2" charset="-122"/>
                          <a:ea typeface="宋体" panose="02010600030101010101" pitchFamily="2" charset="-122"/>
                        </a:rPr>
                        <a:t>年建成</a:t>
                      </a:r>
                      <a:r>
                        <a:rPr lang="en-US" altLang="zh-CN" sz="900" b="0" i="0">
                          <a:solidFill>
                            <a:srgbClr val="000000"/>
                          </a:solidFill>
                          <a:latin typeface="宋体" panose="02010600030101010101" pitchFamily="2" charset="-122"/>
                          <a:ea typeface="宋体" panose="02010600030101010101" pitchFamily="2" charset="-122"/>
                        </a:rPr>
                        <a:t>10</a:t>
                      </a:r>
                      <a:r>
                        <a:rPr lang="zh-CN" altLang="en-US" sz="900" b="0" i="0">
                          <a:solidFill>
                            <a:srgbClr val="000000"/>
                          </a:solidFill>
                          <a:latin typeface="宋体" panose="02010600030101010101" pitchFamily="2" charset="-122"/>
                          <a:ea typeface="宋体" panose="02010600030101010101" pitchFamily="2" charset="-122"/>
                        </a:rPr>
                        <a:t>个近零碳园区，涵盖能效提升、清洁能源替代、碳管理平台建设等七大任务，提供财政补贴和金融支持。</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8"/>
                  </a:ext>
                </a:extLst>
              </a:tr>
              <a:tr h="323215">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2025</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3</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四川省经信厅、生态环境厅</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四川省零碳工业园区试点建设工作方案</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发展绿电直供、分布式能源、储能技术，推动园区能源结构转型。</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9"/>
                  </a:ext>
                </a:extLst>
              </a:tr>
              <a:tr h="323850">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2023</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7</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山东省政府</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山东省近零碳城市、园区、社区试点建设实施方案</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设定近零碳园区评价指标体系，覆盖低碳管理、能源结构、产业转型等六大领域。</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10"/>
                  </a:ext>
                </a:extLst>
              </a:tr>
              <a:tr h="196850">
                <a:tc gridSpan="4">
                  <a:txBody>
                    <a:bodyPr/>
                    <a:lstStyle/>
                    <a:p>
                      <a:pPr algn="l" fontAlgn="ctr"/>
                      <a:r>
                        <a:rPr lang="zh-CN" altLang="en-US" sz="1000" b="0" i="0">
                          <a:solidFill>
                            <a:srgbClr val="000000"/>
                          </a:solidFill>
                          <a:latin typeface="宋体" panose="02010600030101010101" pitchFamily="2" charset="-122"/>
                          <a:ea typeface="宋体" panose="02010600030101010101" pitchFamily="2" charset="-122"/>
                        </a:rPr>
                        <a:t>评价标准与技术规范</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AEBCEA"/>
                    </a:solidFill>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11"/>
                  </a:ext>
                </a:extLst>
              </a:tr>
              <a:tr h="167005">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发布时间</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发布单位</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名称</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内容</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extLst>
                  <a:ext uri="{0D108BD9-81ED-4DB2-BD59-A6C34878D82A}">
                    <a16:rowId xmlns:a16="http://schemas.microsoft.com/office/drawing/2014/main" val="10012"/>
                  </a:ext>
                </a:extLst>
              </a:tr>
              <a:tr h="324485">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2025</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3</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中国节能协会</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零碳园区评价技术规范</a:t>
                      </a: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a:t>
                      </a:r>
                      <a:r>
                        <a:rPr lang="en-US" altLang="zh-CN" sz="900" b="0" i="0">
                          <a:solidFill>
                            <a:srgbClr val="000000"/>
                          </a:solidFill>
                          <a:latin typeface="宋体" panose="02010600030101010101" pitchFamily="2" charset="-122"/>
                          <a:ea typeface="宋体" panose="02010600030101010101" pitchFamily="2" charset="-122"/>
                        </a:rPr>
                        <a:t>T/CECA-G0344-2025</a:t>
                      </a:r>
                      <a:r>
                        <a:rPr lang="zh-CN" altLang="en-US"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建立涵盖能源结构、产业布局、碳监测等维度的评价体系，分为基本要求、实施路径、等级划分三部分。</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13"/>
                  </a:ext>
                </a:extLst>
              </a:tr>
              <a:tr h="323850">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2023</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7</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中国城市科学研究会</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智慧零碳园区评价标准</a:t>
                      </a: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a:t>
                      </a:r>
                      <a:r>
                        <a:rPr lang="en-US" altLang="zh-CN" sz="900" b="0" i="0">
                          <a:solidFill>
                            <a:srgbClr val="000000"/>
                          </a:solidFill>
                          <a:latin typeface="宋体" panose="02010600030101010101" pitchFamily="2" charset="-122"/>
                          <a:ea typeface="宋体" panose="02010600030101010101" pitchFamily="2" charset="-122"/>
                        </a:rPr>
                        <a:t>T/CSUS66-2023</a:t>
                      </a:r>
                      <a:r>
                        <a:rPr lang="zh-CN" altLang="en-US"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融合智慧化与低碳化，针对生产、物流、办公类园区制定差异化评价指标。</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14"/>
                  </a:ext>
                </a:extLst>
              </a:tr>
              <a:tr h="314960">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2025</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10</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上海市节能环保服务业协会</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低碳</a:t>
                      </a: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零碳产业园区建设指南</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T/CSTE 0042-2022   T/CAS 584-2022</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15"/>
                  </a:ext>
                </a:extLst>
              </a:tr>
              <a:tr h="314325">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2024</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5</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浙江省经济和信息化厅</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浙江省绿色低碳工业园区建设评价导则</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endParaRPr sz="900" b="0" i="0">
                        <a:solidFill>
                          <a:srgbClr val="000000"/>
                        </a:solidFill>
                        <a:latin typeface="宋体" panose="02010600030101010101" pitchFamily="2" charset="-122"/>
                        <a:ea typeface="宋体" panose="02010600030101010101" pitchFamily="2" charset="-122"/>
                      </a:endParaRP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16"/>
                  </a:ext>
                </a:extLst>
              </a:tr>
              <a:tr h="324485">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2024</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1</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河北雄安新区管理委员改革发展局</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雄安新区零碳园区评价标准第</a:t>
                      </a:r>
                      <a:r>
                        <a:rPr lang="en-US" altLang="zh-CN" sz="900" b="0" i="0">
                          <a:solidFill>
                            <a:srgbClr val="000000"/>
                          </a:solidFill>
                          <a:latin typeface="宋体" panose="02010600030101010101" pitchFamily="2" charset="-122"/>
                          <a:ea typeface="宋体" panose="02010600030101010101" pitchFamily="2" charset="-122"/>
                        </a:rPr>
                        <a:t>1 </a:t>
                      </a:r>
                      <a:r>
                        <a:rPr lang="zh-CN" altLang="en-US" sz="900" b="0" i="0">
                          <a:solidFill>
                            <a:srgbClr val="000000"/>
                          </a:solidFill>
                          <a:latin typeface="宋体" panose="02010600030101010101" pitchFamily="2" charset="-122"/>
                          <a:ea typeface="宋体" panose="02010600030101010101" pitchFamily="2" charset="-122"/>
                        </a:rPr>
                        <a:t>部分：公共建筑园区</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DB 1331/T 069-2023</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17"/>
                  </a:ext>
                </a:extLst>
              </a:tr>
              <a:tr h="314960">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2023</a:t>
                      </a:r>
                      <a:r>
                        <a:rPr lang="zh-CN" altLang="en-US" sz="900" b="0" i="0">
                          <a:solidFill>
                            <a:srgbClr val="000000"/>
                          </a:solidFill>
                          <a:latin typeface="宋体" panose="02010600030101010101" pitchFamily="2" charset="-122"/>
                          <a:ea typeface="宋体" panose="02010600030101010101" pitchFamily="2" charset="-122"/>
                        </a:rPr>
                        <a:t>年</a:t>
                      </a:r>
                      <a:r>
                        <a:rPr lang="en-US" altLang="zh-CN" sz="900" b="0" i="0">
                          <a:solidFill>
                            <a:srgbClr val="000000"/>
                          </a:solidFill>
                          <a:latin typeface="宋体" panose="02010600030101010101" pitchFamily="2" charset="-122"/>
                          <a:ea typeface="宋体" panose="02010600030101010101" pitchFamily="2" charset="-122"/>
                        </a:rPr>
                        <a:t>4</a:t>
                      </a:r>
                      <a:r>
                        <a:rPr lang="zh-CN" altLang="en-US" sz="900" b="0" i="0">
                          <a:solidFill>
                            <a:srgbClr val="000000"/>
                          </a:solidFill>
                          <a:latin typeface="宋体" panose="02010600030101010101" pitchFamily="2" charset="-122"/>
                          <a:ea typeface="宋体" panose="02010600030101010101" pitchFamily="2" charset="-122"/>
                        </a:rPr>
                        <a:t>月</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BDC6DC"/>
                    </a:solidFill>
                  </a:tcPr>
                </a:tc>
                <a:tc>
                  <a:txBody>
                    <a:bodyPr/>
                    <a:lstStyle/>
                    <a:p>
                      <a:pPr algn="ctr" fontAlgn="ctr"/>
                      <a:r>
                        <a:rPr lang="zh-CN" altLang="en-US" sz="900" b="0" i="0">
                          <a:solidFill>
                            <a:srgbClr val="000000"/>
                          </a:solidFill>
                          <a:latin typeface="宋体" panose="02010600030101010101" pitchFamily="2" charset="-122"/>
                          <a:ea typeface="宋体" panose="02010600030101010101" pitchFamily="2" charset="-122"/>
                        </a:rPr>
                        <a:t>内蒙古自治区市场监督管理局</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a:t>
                      </a:r>
                      <a:r>
                        <a:rPr lang="zh-CN" altLang="en-US" sz="900" b="0" i="0">
                          <a:solidFill>
                            <a:srgbClr val="000000"/>
                          </a:solidFill>
                          <a:latin typeface="宋体" panose="02010600030101010101" pitchFamily="2" charset="-122"/>
                          <a:ea typeface="宋体" panose="02010600030101010101" pitchFamily="2" charset="-122"/>
                        </a:rPr>
                        <a:t>零碳产业园区建设规范</a:t>
                      </a:r>
                      <a:r>
                        <a:rPr lang="en-US" altLang="zh-CN" sz="900" b="0" i="0">
                          <a:solidFill>
                            <a:srgbClr val="000000"/>
                          </a:solidFill>
                          <a:latin typeface="宋体" panose="02010600030101010101" pitchFamily="2" charset="-122"/>
                          <a:ea typeface="宋体" panose="02010600030101010101" pitchFamily="2" charset="-122"/>
                        </a:rPr>
                        <a:t>》</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宋体" panose="02010600030101010101" pitchFamily="2" charset="-122"/>
                          <a:ea typeface="宋体" panose="02010600030101010101" pitchFamily="2" charset="-122"/>
                        </a:rPr>
                        <a:t>DB15/T 2948-2023</a:t>
                      </a:r>
                    </a:p>
                  </a:txBody>
                  <a:tcPr marL="9842" marR="9842" marT="9842"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82</a:t>
            </a:fld>
            <a:endParaRPr lang="zh-CN" altLang="en-US" dirty="0">
              <a:solidFill>
                <a:prstClr val="black"/>
              </a:solidFill>
            </a:endParaRPr>
          </a:p>
        </p:txBody>
      </p:sp>
      <p:sp>
        <p:nvSpPr>
          <p:cNvPr id="40" name="TextBox 32"/>
          <p:cNvSpPr txBox="1"/>
          <p:nvPr/>
        </p:nvSpPr>
        <p:spPr>
          <a:xfrm>
            <a:off x="342900" y="-1905"/>
            <a:ext cx="10001250" cy="826135"/>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零碳园区发展的意义</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904945" y="1092169"/>
            <a:ext cx="10791155" cy="5447645"/>
          </a:xfrm>
          <a:prstGeom prst="rect">
            <a:avLst/>
          </a:prstGeom>
        </p:spPr>
        <p:txBody>
          <a:bodyPr wrap="square">
            <a:spAutoFit/>
          </a:bodyPr>
          <a:lstStyle/>
          <a:p>
            <a:pPr>
              <a:spcBef>
                <a:spcPts val="1200"/>
              </a:spcBef>
            </a:pPr>
            <a:r>
              <a:rPr lang="zh-CN" altLang="en-US" sz="2800" b="1" dirty="0">
                <a:solidFill>
                  <a:srgbClr val="0000FF"/>
                </a:solidFill>
                <a:latin typeface="黑体" panose="02010609060101010101" pitchFamily="49" charset="-122"/>
                <a:ea typeface="黑体" panose="02010609060101010101" pitchFamily="49" charset="-122"/>
              </a:rPr>
              <a:t>减少碳排放</a:t>
            </a:r>
            <a:r>
              <a:rPr lang="en-US" altLang="zh-CN" sz="2800" b="1" dirty="0">
                <a:solidFill>
                  <a:srgbClr val="0000FF"/>
                </a:solidFill>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零碳园区通过使用可再生能源、提升能源效率和推行低碳生产工艺，显著减少温室气体排放，为实现碳中和目标做出直接贡献。</a:t>
            </a:r>
          </a:p>
          <a:p>
            <a:pPr>
              <a:spcBef>
                <a:spcPts val="1200"/>
              </a:spcBef>
            </a:pPr>
            <a:r>
              <a:rPr lang="zh-CN" altLang="en-US" sz="2800" b="1" dirty="0">
                <a:solidFill>
                  <a:srgbClr val="0000FF"/>
                </a:solidFill>
                <a:latin typeface="黑体" panose="02010609060101010101" pitchFamily="49" charset="-122"/>
                <a:ea typeface="黑体" panose="02010609060101010101" pitchFamily="49" charset="-122"/>
              </a:rPr>
              <a:t>创新驱动发展</a:t>
            </a:r>
            <a:r>
              <a:rPr lang="en-US" altLang="zh-CN" sz="2800" dirty="0">
                <a:solidFill>
                  <a:srgbClr val="0000FF"/>
                </a:solidFill>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零碳园区推动绿色技术和创新的应用，促进绿色产业链的形成，带动经济结构向低碳、绿色转型。</a:t>
            </a:r>
          </a:p>
          <a:p>
            <a:pPr>
              <a:spcBef>
                <a:spcPts val="1200"/>
              </a:spcBef>
            </a:pPr>
            <a:r>
              <a:rPr lang="zh-CN" altLang="en-US" sz="2800" b="1" dirty="0">
                <a:solidFill>
                  <a:srgbClr val="0000FF"/>
                </a:solidFill>
                <a:latin typeface="黑体" panose="02010609060101010101" pitchFamily="49" charset="-122"/>
                <a:ea typeface="黑体" panose="02010609060101010101" pitchFamily="49" charset="-122"/>
              </a:rPr>
              <a:t>示范和推广作用</a:t>
            </a:r>
            <a:r>
              <a:rPr lang="en-US" altLang="zh-CN" sz="2800" b="1" dirty="0">
                <a:solidFill>
                  <a:srgbClr val="0000FF"/>
                </a:solidFill>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零碳园区作为碳中和实践的先行者，可以为其他地区和产业提供成功经验，推动更广泛的碳中和行动。</a:t>
            </a:r>
          </a:p>
          <a:p>
            <a:pPr>
              <a:spcBef>
                <a:spcPts val="1200"/>
              </a:spcBef>
            </a:pPr>
            <a:r>
              <a:rPr lang="zh-CN" altLang="en-US" sz="2800" b="1" dirty="0">
                <a:solidFill>
                  <a:srgbClr val="0000FF"/>
                </a:solidFill>
                <a:latin typeface="黑体" panose="02010609060101010101" pitchFamily="49" charset="-122"/>
                <a:ea typeface="黑体" panose="02010609060101010101" pitchFamily="49" charset="-122"/>
              </a:rPr>
              <a:t>增强产业竞争力</a:t>
            </a:r>
            <a:r>
              <a:rPr lang="en-US" altLang="zh-CN" sz="2800" b="1" dirty="0">
                <a:solidFill>
                  <a:srgbClr val="0000FF"/>
                </a:solidFill>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通过提高资源利用效率和降低运营成本，零碳园区帮助企业提升竞争力，促进可持续发展和经济效益的双赢。</a:t>
            </a:r>
          </a:p>
          <a:p>
            <a:pPr>
              <a:spcBef>
                <a:spcPts val="1200"/>
              </a:spcBef>
            </a:pPr>
            <a:r>
              <a:rPr lang="zh-CN" altLang="en-US" sz="2800" b="1" dirty="0">
                <a:solidFill>
                  <a:srgbClr val="0000FF"/>
                </a:solidFill>
                <a:latin typeface="黑体" panose="02010609060101010101" pitchFamily="49" charset="-122"/>
                <a:ea typeface="黑体" panose="02010609060101010101" pitchFamily="49" charset="-122"/>
              </a:rPr>
              <a:t>提升社会认可度</a:t>
            </a:r>
            <a:r>
              <a:rPr lang="en-US" altLang="zh-CN" sz="2800" b="1" dirty="0">
                <a:solidFill>
                  <a:srgbClr val="0000FF"/>
                </a:solidFill>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零碳园区作为环保先锋，能够提升社会和公众对企业和园区的认可度，树立积极的企业形象和社会责任感。</a:t>
            </a:r>
            <a:endParaRPr lang="en-US" altLang="zh-CN"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83</a:t>
            </a:fld>
            <a:endParaRPr lang="zh-CN" altLang="en-US" dirty="0">
              <a:solidFill>
                <a:prstClr val="black"/>
              </a:solidFill>
            </a:endParaRPr>
          </a:p>
        </p:txBody>
      </p:sp>
      <p:sp>
        <p:nvSpPr>
          <p:cNvPr id="40" name="TextBox 32"/>
          <p:cNvSpPr txBox="1"/>
          <p:nvPr/>
        </p:nvSpPr>
        <p:spPr>
          <a:xfrm>
            <a:off x="372110" y="-3175"/>
            <a:ext cx="10001250" cy="826135"/>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零碳园区发展的难点</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372110" y="1176213"/>
            <a:ext cx="11704320" cy="4770537"/>
          </a:xfrm>
          <a:prstGeom prst="rect">
            <a:avLst/>
          </a:prstGeom>
        </p:spPr>
        <p:txBody>
          <a:bodyPr wrap="square">
            <a:spAutoFit/>
          </a:bodyPr>
          <a:lstStyle/>
          <a:p>
            <a:pPr>
              <a:spcBef>
                <a:spcPts val="1200"/>
              </a:spcBef>
            </a:pPr>
            <a:r>
              <a:rPr lang="zh-CN" altLang="en-US" sz="2400" b="1" dirty="0">
                <a:solidFill>
                  <a:srgbClr val="C00000"/>
                </a:solidFill>
                <a:latin typeface="黑体" panose="02010609060101010101" pitchFamily="49" charset="-122"/>
                <a:ea typeface="黑体" panose="02010609060101010101" pitchFamily="49" charset="-122"/>
              </a:rPr>
              <a:t>高初始投资成本</a:t>
            </a:r>
            <a:r>
              <a:rPr lang="en-US" altLang="zh-CN" sz="2400" b="1" dirty="0">
                <a:solidFill>
                  <a:srgbClr val="C00000"/>
                </a:solidFill>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零碳园区的基础设施建设，包括可再生能源发电、能源管理系统等，通常需要大量资金投入，初期经济负担较大。</a:t>
            </a:r>
          </a:p>
          <a:p>
            <a:pPr>
              <a:spcBef>
                <a:spcPts val="1200"/>
              </a:spcBef>
            </a:pPr>
            <a:r>
              <a:rPr lang="zh-CN" altLang="en-US" sz="2400" b="1" dirty="0">
                <a:solidFill>
                  <a:srgbClr val="C00000"/>
                </a:solidFill>
                <a:latin typeface="黑体" panose="02010609060101010101" pitchFamily="49" charset="-122"/>
                <a:ea typeface="黑体" panose="02010609060101010101" pitchFamily="49" charset="-122"/>
              </a:rPr>
              <a:t>技术复杂性和整合难度</a:t>
            </a:r>
            <a:r>
              <a:rPr lang="en-US" altLang="zh-CN" sz="2400" b="1" dirty="0">
                <a:solidFill>
                  <a:srgbClr val="C00000"/>
                </a:solidFill>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实现零碳园区需要多种技术的协调和整合，如智能电网、储能系统、碳捕捉与利用技术等，技术复杂性和整合难度较高，尤其是在初期开发阶段。</a:t>
            </a:r>
          </a:p>
          <a:p>
            <a:pPr>
              <a:spcBef>
                <a:spcPts val="1200"/>
              </a:spcBef>
            </a:pPr>
            <a:r>
              <a:rPr lang="zh-CN" altLang="en-US" sz="2400" b="1" dirty="0">
                <a:solidFill>
                  <a:srgbClr val="C00000"/>
                </a:solidFill>
                <a:latin typeface="黑体" panose="02010609060101010101" pitchFamily="49" charset="-122"/>
                <a:ea typeface="黑体" panose="02010609060101010101" pitchFamily="49" charset="-122"/>
              </a:rPr>
              <a:t>政策和法规不确定性</a:t>
            </a:r>
            <a:r>
              <a:rPr lang="en-US" altLang="zh-CN" sz="2400" b="1" dirty="0">
                <a:solidFill>
                  <a:srgbClr val="C00000"/>
                </a:solidFill>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尽管各国政府支持碳中和，但政策的变化和执行力度的不确定性可能会影响零碳园区的长期规划和实施效果。</a:t>
            </a:r>
          </a:p>
          <a:p>
            <a:pPr>
              <a:spcBef>
                <a:spcPts val="1200"/>
              </a:spcBef>
            </a:pPr>
            <a:r>
              <a:rPr lang="zh-CN" altLang="en-US" sz="2400" b="1" dirty="0">
                <a:solidFill>
                  <a:srgbClr val="C00000"/>
                </a:solidFill>
                <a:latin typeface="黑体" panose="02010609060101010101" pitchFamily="49" charset="-122"/>
                <a:ea typeface="黑体" panose="02010609060101010101" pitchFamily="49" charset="-122"/>
              </a:rPr>
              <a:t>利益相关者的协调难度</a:t>
            </a:r>
            <a:r>
              <a:rPr lang="en-US" altLang="zh-CN" sz="2400" b="1" dirty="0">
                <a:solidFill>
                  <a:srgbClr val="C00000"/>
                </a:solidFill>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零碳园区的成功需要政府、企业、技术提供商和社区的共同参与和合作，但各方利益诉求不同，协调这些利益相关者的需求和目标需要长期的沟通和协作。</a:t>
            </a:r>
          </a:p>
          <a:p>
            <a:pPr>
              <a:spcBef>
                <a:spcPts val="1200"/>
              </a:spcBef>
            </a:pPr>
            <a:r>
              <a:rPr lang="zh-CN" altLang="en-US" sz="2400" b="1" dirty="0">
                <a:solidFill>
                  <a:srgbClr val="C00000"/>
                </a:solidFill>
                <a:latin typeface="黑体" panose="02010609060101010101" pitchFamily="49" charset="-122"/>
                <a:ea typeface="黑体" panose="02010609060101010101" pitchFamily="49" charset="-122"/>
              </a:rPr>
              <a:t>运营和管理的复杂性</a:t>
            </a:r>
            <a:r>
              <a:rPr lang="en-US" altLang="zh-CN" sz="2400" b="1" dirty="0">
                <a:solidFill>
                  <a:srgbClr val="C00000"/>
                </a:solidFill>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零碳园区的日常管理涉及能源利用、碳排放监测、资源循环利用等多方面内容，运营管理复杂。</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84</a:t>
            </a:fld>
            <a:endParaRPr lang="zh-CN" altLang="en-US" dirty="0">
              <a:solidFill>
                <a:prstClr val="black"/>
              </a:solidFill>
            </a:endParaRPr>
          </a:p>
        </p:txBody>
      </p:sp>
      <p:sp>
        <p:nvSpPr>
          <p:cNvPr id="3" name="Freeform 2"/>
          <p:cNvSpPr/>
          <p:nvPr/>
        </p:nvSpPr>
        <p:spPr>
          <a:xfrm>
            <a:off x="1632623" y="1957978"/>
            <a:ext cx="3374508" cy="294204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chemeClr val="accent1">
              <a:alpha val="100000"/>
            </a:schemeClr>
          </a:solidFill>
        </p:spPr>
      </p:sp>
      <p:sp>
        <p:nvSpPr>
          <p:cNvPr id="4" name="Freeform 3"/>
          <p:cNvSpPr/>
          <p:nvPr/>
        </p:nvSpPr>
        <p:spPr>
          <a:xfrm>
            <a:off x="1861789" y="2121361"/>
            <a:ext cx="2933622" cy="262259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19050">
            <a:solidFill>
              <a:srgbClr val="FFFFFF">
                <a:alpha val="100000"/>
              </a:srgbClr>
            </a:solidFill>
            <a:prstDash val="solid"/>
          </a:ln>
          <a:effectLst>
            <a:outerShdw blurRad="571500" dist="342900" dir="2280000">
              <a:srgbClr val="000000">
                <a:alpha val="15000"/>
              </a:srgbClr>
            </a:outerShdw>
          </a:effectLst>
        </p:spPr>
      </p:sp>
      <p:sp>
        <p:nvSpPr>
          <p:cNvPr id="5" name="TextBox 5"/>
          <p:cNvSpPr txBox="1"/>
          <p:nvPr/>
        </p:nvSpPr>
        <p:spPr>
          <a:xfrm>
            <a:off x="5565200" y="2833602"/>
            <a:ext cx="5973653"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碳中和案例分析</a:t>
            </a:r>
          </a:p>
        </p:txBody>
      </p:sp>
      <p:sp>
        <p:nvSpPr>
          <p:cNvPr id="6" name="TextBox 4"/>
          <p:cNvSpPr txBox="1"/>
          <p:nvPr/>
        </p:nvSpPr>
        <p:spPr>
          <a:xfrm>
            <a:off x="2117211" y="2667000"/>
            <a:ext cx="2405332" cy="1384995"/>
          </a:xfrm>
          <a:prstGeom prst="rect">
            <a:avLst/>
          </a:prstGeom>
        </p:spPr>
        <p:txBody>
          <a:bodyPr vert="horz" wrap="square" lIns="91440" tIns="45720" rIns="91440" bIns="45720" rtlCol="0" anchor="ctr" anchorCtr="1">
            <a:spAutoFit/>
          </a:bodyPr>
          <a:lstStyle/>
          <a:p>
            <a:pPr algn="ctr">
              <a:lnSpc>
                <a:spcPct val="100000"/>
              </a:lnSpc>
              <a:spcBef>
                <a:spcPts val="375"/>
              </a:spcBef>
            </a:pPr>
            <a:r>
              <a:rPr lang="en-US" sz="8400"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05</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85</a:t>
            </a:fld>
            <a:endParaRPr lang="zh-CN" altLang="en-US" dirty="0">
              <a:solidFill>
                <a:prstClr val="black"/>
              </a:solidFill>
            </a:endParaRPr>
          </a:p>
        </p:txBody>
      </p:sp>
      <p:sp>
        <p:nvSpPr>
          <p:cNvPr id="59" name="TextBox 32"/>
          <p:cNvSpPr txBox="1"/>
          <p:nvPr/>
        </p:nvSpPr>
        <p:spPr>
          <a:xfrm>
            <a:off x="255454" y="31277"/>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mc:AlternateContent xmlns:mc="http://schemas.openxmlformats.org/markup-compatibility/2006" xmlns:a14="http://schemas.microsoft.com/office/drawing/2010/main">
        <mc:Choice Requires="a14">
          <p:sp>
            <p:nvSpPr>
              <p:cNvPr id="40" name="文本框 39"/>
              <p:cNvSpPr txBox="1"/>
              <p:nvPr/>
            </p:nvSpPr>
            <p:spPr>
              <a:xfrm>
                <a:off x="255454" y="1095672"/>
                <a:ext cx="11792584" cy="4871526"/>
              </a:xfrm>
              <a:prstGeom prst="rect">
                <a:avLst/>
              </a:prstGeom>
              <a:noFill/>
            </p:spPr>
            <p:txBody>
              <a:bodyPr wrap="square">
                <a:spAutoFit/>
              </a:bodyPr>
              <a:lstStyle/>
              <a:p>
                <a:pPr indent="0" algn="just">
                  <a:lnSpc>
                    <a:spcPct val="120000"/>
                  </a:lnSpc>
                  <a:buFont typeface="+mj-lt"/>
                  <a:buNone/>
                </a:pP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以某社区碳排放为例，</a:t>
                </a:r>
                <a:r>
                  <a:rPr lang="zh-CN" altLang="en-US" kern="100" dirty="0">
                    <a:solidFill>
                      <a:srgbClr val="0000FF"/>
                    </a:solidFill>
                    <a:effectLst/>
                    <a:latin typeface="微软雅黑" panose="020B0503020204020204" pitchFamily="34" charset="-122"/>
                    <a:ea typeface="微软雅黑" panose="020B0503020204020204" pitchFamily="34" charset="-122"/>
                    <a:cs typeface="Times New Roman" panose="02020603050405020304" pitchFamily="18" charset="0"/>
                  </a:rPr>
                  <a:t>碳排放计算的地理边界为社区居民委员会辖区的范围</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，碳排放源和汇主要包括：</a:t>
                </a:r>
                <a:endPar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indent="0" algn="just">
                  <a:lnSpc>
                    <a:spcPct val="120000"/>
                  </a:lnSpc>
                  <a:buFont typeface="+mj-lt"/>
                  <a:buNone/>
                </a:pPr>
                <a:r>
                  <a:rPr lang="en-US" altLang="zh-CN"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建筑、公共设施等固定排放源</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此部分碳排放主要涉及到社区内建筑、公共设施如道路照明等的用能活动产生的排放，包括发电机、供暖、炊事等带来的化石燃料燃烧，社区外购的电力、热力、蒸汽等，冷机、空调等设备制冷剂使用过程碳排放，以及可再生能源产生的碳减排量。</a:t>
                </a:r>
                <a:endPar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571500" indent="-285750" algn="just">
                  <a:lnSpc>
                    <a:spcPct val="120000"/>
                  </a:lnSpc>
                  <a:buClr>
                    <a:srgbClr val="0000FF"/>
                  </a:buClr>
                  <a:buFont typeface="Wingdings" panose="05000000000000000000" pitchFamily="2" charset="2"/>
                  <a:buChar char="u"/>
                </a:pPr>
                <a:r>
                  <a:rPr lang="zh-CN" altLang="en-US"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化石</a:t>
                </a:r>
                <a:r>
                  <a:rPr lang="zh-CN" altLang="en-US"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燃料燃烧</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rPr>
                  <a:t>，社区内锅炉、厨房、供暖、发电机等化石燃料燃烧所产生的碳排放：</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a:t>
                </a:r>
                <a:r>
                  <a:rPr lang="en-US" altLang="zh-CN" i="1"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i="1"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a:t>
                </a:r>
                <a:r>
                  <a:rPr lang="en-US" altLang="zh-CN" i="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类化石燃料消耗量，</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i="1"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类化石燃料碳排放因子；</a:t>
                </a:r>
                <a:endPar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endParaRPr>
              </a:p>
              <a:p>
                <a:pPr marL="571500" indent="-285750" algn="just">
                  <a:lnSpc>
                    <a:spcPct val="120000"/>
                  </a:lnSpc>
                  <a:buClr>
                    <a:srgbClr val="0000FF"/>
                  </a:buClr>
                  <a:buFont typeface="Wingdings" panose="05000000000000000000" pitchFamily="2" charset="2"/>
                  <a:buChar char="u"/>
                </a:pPr>
                <a:r>
                  <a:rPr lang="zh-CN" altLang="en-US"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外购电力、热力、蒸汽等</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rPr>
                  <a:t>。主要包括社区建筑、道路等设施使用的外购电力、热力、蒸汽等能源，将能源消耗量乘以对应的碳排放因子即可：</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rPr>
                  <a:t> B</a:t>
                </a:r>
                <a:r>
                  <a:rPr lang="en-US" altLang="zh-CN"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为外购</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类电能</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热能消耗量，</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类能源碳排放因子；</a:t>
                </a:r>
                <a:endPar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endParaRPr>
              </a:p>
              <a:p>
                <a:pPr marL="571500" indent="-285750" algn="just">
                  <a:lnSpc>
                    <a:spcPct val="120000"/>
                  </a:lnSpc>
                  <a:buClr>
                    <a:srgbClr val="0000FF"/>
                  </a:buClr>
                  <a:buFont typeface="Wingdings" panose="05000000000000000000" pitchFamily="2" charset="2"/>
                  <a:buChar char="u"/>
                </a:pPr>
                <a:r>
                  <a:rPr lang="zh-CN" altLang="en-US"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可再生能源利用</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rPr>
                  <a:t>。社区内常见的可再生能源系统有太阳能热水系统、太阳能光伏系统、地源热泵系统及风力发电系统等，其计算式为：</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rPr>
                  <a:t> B</a:t>
                </a:r>
                <a:r>
                  <a:rPr lang="en-US" altLang="zh-CN"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ER</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ER</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类可再生能源生产量，</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类可再生能源对应的碳减排因子；</a:t>
                </a:r>
                <a:endPar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endParaRPr>
              </a:p>
              <a:p>
                <a:pPr marL="571500" indent="-285750" algn="just">
                  <a:lnSpc>
                    <a:spcPct val="120000"/>
                  </a:lnSpc>
                  <a:buClr>
                    <a:srgbClr val="0000FF"/>
                  </a:buClr>
                  <a:buFont typeface="Wingdings" panose="05000000000000000000" pitchFamily="2" charset="2"/>
                  <a:buChar char="u"/>
                </a:pPr>
                <a:r>
                  <a:rPr lang="zh-CN" altLang="en-US"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制冷剂</a:t>
                </a:r>
                <a:r>
                  <a:rPr lang="zh-CN" altLang="en-US" kern="100" dirty="0">
                    <a:effectLst/>
                    <a:latin typeface="Times New Roman" panose="02020603050405020304" pitchFamily="18" charset="0"/>
                    <a:ea typeface="微软雅黑" panose="020B0503020204020204" pitchFamily="34" charset="-122"/>
                    <a:cs typeface="Times New Roman" panose="02020603050405020304" pitchFamily="18" charset="0"/>
                  </a:rPr>
                  <a:t>，含有制冷剂的设备如冷机、空调等在使用时和泄露时会产生一定的碳排放： </a:t>
                </a:r>
                <a:r>
                  <a:rPr lang="en-US" altLang="zh-CN" i="1" kern="100" dirty="0">
                    <a:effectLst/>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f>
                      <m:fPr>
                        <m:ctrlPr>
                          <a:rPr lang="en-US" altLang="zh-CN" i="1" kern="100" smtClean="0">
                            <a:effectLst/>
                            <a:latin typeface="Cambria Math" panose="02040503050406030204" pitchFamily="18" charset="0"/>
                            <a:ea typeface="微软雅黑" panose="020B0503020204020204" pitchFamily="34" charset="-122"/>
                            <a:cs typeface="Times New Roman" panose="02020603050405020304" pitchFamily="18" charset="0"/>
                          </a:rPr>
                        </m:ctrlPr>
                      </m:fPr>
                      <m:num>
                        <m:r>
                          <a:rPr lang="en-US" altLang="zh-CN" b="0" i="1" kern="100">
                            <a:latin typeface="Cambria Math" panose="02040503050406030204" pitchFamily="18" charset="0"/>
                            <a:ea typeface="微软雅黑" panose="020B0503020204020204" pitchFamily="34" charset="-122"/>
                            <a:cs typeface="Times New Roman" panose="02020603050405020304" pitchFamily="18" charset="0"/>
                          </a:rPr>
                          <m:t>𝑚</m:t>
                        </m:r>
                        <m:r>
                          <a:rPr lang="en-US" altLang="zh-CN" b="0" i="1" kern="100" baseline="-25000" smtClean="0">
                            <a:latin typeface="Cambria Math" panose="02040503050406030204" pitchFamily="18" charset="0"/>
                            <a:ea typeface="微软雅黑" panose="020B0503020204020204" pitchFamily="34" charset="-122"/>
                            <a:cs typeface="Times New Roman" panose="02020603050405020304" pitchFamily="18" charset="0"/>
                          </a:rPr>
                          <m:t>𝑖</m:t>
                        </m:r>
                      </m:num>
                      <m:den>
                        <m:r>
                          <a:rPr lang="en-US" altLang="zh-CN" b="0" i="1" kern="100" smtClean="0">
                            <a:effectLst/>
                            <a:latin typeface="Cambria Math" panose="02040503050406030204" pitchFamily="18" charset="0"/>
                            <a:ea typeface="微软雅黑" panose="020B0503020204020204" pitchFamily="34" charset="-122"/>
                            <a:cs typeface="Times New Roman" panose="02020603050405020304" pitchFamily="18" charset="0"/>
                          </a:rPr>
                          <m:t>𝑦</m:t>
                        </m:r>
                      </m:den>
                    </m:f>
                  </m:oMath>
                </a14:m>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×GWP</a:t>
                </a:r>
                <a:r>
                  <a:rPr lang="en-US" altLang="zh-CN" i="1" kern="100" baseline="-250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m</a:t>
                </a:r>
                <a:r>
                  <a:rPr lang="en-US" altLang="zh-CN" kern="100" baseline="-250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i="1"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类制冷剂充注量，</a:t>
                </a:r>
                <a:r>
                  <a:rPr lang="en-US" altLang="zh-CN" i="1"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y</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为设备寿命，</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GWP</a:t>
                </a:r>
                <a:r>
                  <a:rPr lang="en-US" altLang="zh-CN" i="1"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i="1"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类制冷剂全球变暖潜值。</a:t>
                </a:r>
                <a:endPar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indent="0" algn="just">
                  <a:lnSpc>
                    <a:spcPct val="120000"/>
                  </a:lnSpc>
                  <a:buFont typeface="+mj-lt"/>
                  <a:buNone/>
                </a:pPr>
                <a:r>
                  <a:rPr lang="en-US" altLang="zh-CN"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交通等移动排放源</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。此部分碳排放主要涉及社区居民使用私家车、摩托车等能源消耗所带来的碳排放，以及采用公交车、轨道交通等公共交通出行带来的碳排放。</a:t>
                </a:r>
                <a:endPar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40" name="文本框 39"/>
              <p:cNvSpPr txBox="1">
                <a:spLocks noRot="1" noChangeAspect="1" noMove="1" noResize="1" noEditPoints="1" noAdjustHandles="1" noChangeArrowheads="1" noChangeShapeType="1" noTextEdit="1"/>
              </p:cNvSpPr>
              <p:nvPr/>
            </p:nvSpPr>
            <p:spPr>
              <a:xfrm>
                <a:off x="255454" y="1095672"/>
                <a:ext cx="11792584" cy="4871526"/>
              </a:xfrm>
              <a:prstGeom prst="rect">
                <a:avLst/>
              </a:prstGeom>
              <a:blipFill rotWithShape="1">
                <a:blip r:embed="rId4"/>
                <a:stretch>
                  <a:fillRect l="-2" t="-6" r="2" b="2"/>
                </a:stretch>
              </a:blipFill>
            </p:spPr>
            <p:txBody>
              <a:bodyPr/>
              <a:lstStyle/>
              <a:p>
                <a:r>
                  <a:rPr lang="zh-CN" altLang="en-US">
                    <a:noFill/>
                  </a:rPr>
                  <a:t> </a:t>
                </a:r>
              </a:p>
            </p:txBody>
          </p:sp>
        </mc:Fallback>
      </mc:AlternateContent>
      <p:graphicFrame>
        <p:nvGraphicFramePr>
          <p:cNvPr id="41" name="对象 40"/>
          <p:cNvGraphicFramePr>
            <a:graphicFrameLocks noChangeAspect="1"/>
          </p:cNvGraphicFramePr>
          <p:nvPr/>
        </p:nvGraphicFramePr>
        <p:xfrm>
          <a:off x="1980457" y="5977458"/>
          <a:ext cx="1949822" cy="594746"/>
        </p:xfrm>
        <a:graphic>
          <a:graphicData uri="http://schemas.openxmlformats.org/presentationml/2006/ole">
            <mc:AlternateContent xmlns:mc="http://schemas.openxmlformats.org/markup-compatibility/2006">
              <mc:Choice xmlns:v="urn:schemas-microsoft-com:vml" Requires="v">
                <p:oleObj spid="_x0000_s2102" name="Equation" r:id="rId5" imgW="25908000" imgH="8229600" progId="Equation.DSMT4">
                  <p:embed/>
                </p:oleObj>
              </mc:Choice>
              <mc:Fallback>
                <p:oleObj name="Equation" r:id="rId5" imgW="25908000" imgH="8229600" progId="Equation.DSMT4">
                  <p:embed/>
                  <p:pic>
                    <p:nvPicPr>
                      <p:cNvPr id="0" name="对象 40"/>
                      <p:cNvPicPr/>
                      <p:nvPr/>
                    </p:nvPicPr>
                    <p:blipFill>
                      <a:blip r:embed="rId6"/>
                      <a:stretch>
                        <a:fillRect/>
                      </a:stretch>
                    </p:blipFill>
                    <p:spPr>
                      <a:xfrm>
                        <a:off x="1980457" y="5977458"/>
                        <a:ext cx="1949822" cy="594746"/>
                      </a:xfrm>
                      <a:prstGeom prst="rect">
                        <a:avLst/>
                      </a:prstGeom>
                    </p:spPr>
                  </p:pic>
                </p:oleObj>
              </mc:Fallback>
            </mc:AlternateContent>
          </a:graphicData>
        </a:graphic>
      </p:graphicFrame>
      <p:sp>
        <p:nvSpPr>
          <p:cNvPr id="42" name="文本框 41"/>
          <p:cNvSpPr txBox="1"/>
          <p:nvPr/>
        </p:nvSpPr>
        <p:spPr>
          <a:xfrm>
            <a:off x="3847842" y="5976784"/>
            <a:ext cx="5209072" cy="396391"/>
          </a:xfrm>
          <a:prstGeom prst="rect">
            <a:avLst/>
          </a:prstGeom>
          <a:noFill/>
        </p:spPr>
        <p:txBody>
          <a:bodyPr wrap="square">
            <a:spAutoFit/>
          </a:bodyPr>
          <a:lstStyle>
            <a:defPPr>
              <a:defRPr lang="zh-CN"/>
            </a:defPPr>
            <a:lvl1pPr indent="0" algn="just">
              <a:lnSpc>
                <a:spcPct val="120000"/>
              </a:lnSpc>
              <a:buFont typeface="+mj-lt"/>
              <a:buNone/>
              <a:defRPr sz="1600" b="1" kern="1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b="0" dirty="0">
                <a:latin typeface="Times New Roman" panose="02020603050405020304" pitchFamily="18" charset="0"/>
                <a:sym typeface="+mn-ea"/>
              </a:rPr>
              <a:t>，</a:t>
            </a:r>
            <a:r>
              <a:rPr lang="en-US" altLang="zh-CN" sz="1800" b="0" i="1" dirty="0">
                <a:latin typeface="Times New Roman" panose="02020603050405020304" pitchFamily="18" charset="0"/>
                <a:sym typeface="+mn-ea"/>
              </a:rPr>
              <a:t>D</a:t>
            </a:r>
            <a:r>
              <a:rPr lang="en-US" altLang="zh-CN" sz="1800" b="0" i="1" baseline="-25000" dirty="0">
                <a:latin typeface="Times New Roman" panose="02020603050405020304" pitchFamily="18" charset="0"/>
                <a:sym typeface="+mn-ea"/>
              </a:rPr>
              <a:t>i</a:t>
            </a:r>
            <a:r>
              <a:rPr lang="zh-CN" altLang="en-US" sz="1800" b="0" dirty="0">
                <a:latin typeface="Times New Roman" panose="02020603050405020304" pitchFamily="18" charset="0"/>
                <a:sym typeface="+mn-ea"/>
              </a:rPr>
              <a:t>为社区内所有人乘坐某交通工具出行的总里程</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86</a:t>
            </a:fld>
            <a:endParaRPr lang="zh-CN" altLang="en-US" dirty="0">
              <a:solidFill>
                <a:prstClr val="black"/>
              </a:solidFill>
            </a:endParaRPr>
          </a:p>
        </p:txBody>
      </p:sp>
      <p:sp>
        <p:nvSpPr>
          <p:cNvPr id="59" name="TextBox 32"/>
          <p:cNvSpPr txBox="1"/>
          <p:nvPr/>
        </p:nvSpPr>
        <p:spPr>
          <a:xfrm>
            <a:off x="174602" y="68803"/>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1</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174602" y="1145104"/>
            <a:ext cx="11570971" cy="2751522"/>
          </a:xfrm>
          <a:prstGeom prst="rect">
            <a:avLst/>
          </a:prstGeom>
          <a:noFill/>
        </p:spPr>
        <p:txBody>
          <a:bodyPr wrap="square">
            <a:spAutoFit/>
          </a:bodyPr>
          <a:lstStyle/>
          <a:p>
            <a:pPr indent="0" algn="just">
              <a:lnSpc>
                <a:spcPct val="120000"/>
              </a:lnSpc>
              <a:buFont typeface="+mj-lt"/>
              <a:buNone/>
            </a:pPr>
            <a:r>
              <a:rPr lang="en-US" altLang="zh-CN"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废弃物处理</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rPr>
              <a:t>。此部分废弃物主要包括生活垃圾和废水，生活垃圾包括填埋处理、燃烧处理等处理方式产生的碳排放</a:t>
            </a:r>
            <a:r>
              <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rPr>
              <a:t>废水主要包括废水处理过程所带来的碳排放。</a:t>
            </a:r>
            <a:endPar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571500" indent="-285750" algn="just">
              <a:lnSpc>
                <a:spcPct val="120000"/>
              </a:lnSpc>
              <a:buClr>
                <a:srgbClr val="0000FF"/>
              </a:buClr>
              <a:buFont typeface="Wingdings" panose="05000000000000000000" pitchFamily="2" charset="2"/>
              <a:buChar char="u"/>
            </a:pPr>
            <a:r>
              <a:rPr lang="zh-CN" altLang="en-US" b="1"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生活垃圾</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rPr>
              <a:t>，社区生活垃圾的处理方式主要包括垃圾填埋和垃圾焚烧：</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rPr>
              <a:t>W</a:t>
            </a:r>
            <a:r>
              <a:rPr lang="en-US" altLang="zh-CN" b="1"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w</a:t>
            </a:r>
            <a:r>
              <a:rPr lang="en-US" altLang="zh-CN" b="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1</a:t>
            </a:r>
            <a:r>
              <a:rPr lang="en-US" altLang="zh-CN" b="1" i="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b="1" i="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w</a:t>
            </a:r>
            <a:r>
              <a:rPr lang="en-US" altLang="zh-CN" b="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1</a:t>
            </a:r>
            <a:r>
              <a:rPr lang="en-US" altLang="zh-CN" b="1" i="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b="1"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a:t>
            </a:r>
            <a:r>
              <a:rPr lang="zh-CN" altLang="en-US" b="1"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垃圾处理</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量，</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b="1"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b="1" i="1"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b="1"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类垃圾处理碳排放因子；</a:t>
            </a:r>
            <a:endPar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endParaRPr>
          </a:p>
          <a:p>
            <a:pPr marL="571500" indent="-285750" algn="just">
              <a:lnSpc>
                <a:spcPct val="120000"/>
              </a:lnSpc>
              <a:buClr>
                <a:srgbClr val="0000FF"/>
              </a:buClr>
              <a:buFont typeface="Wingdings" panose="05000000000000000000" pitchFamily="2" charset="2"/>
              <a:buChar char="u"/>
            </a:pPr>
            <a:r>
              <a:rPr lang="zh-CN" altLang="en-US" b="1"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废水</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rPr>
              <a:t>。社区废水主要考虑生活污水处理的碳排放：</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rPr>
              <a:t> W</a:t>
            </a:r>
            <a:r>
              <a:rPr lang="en-US" altLang="zh-CN" b="1"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w</a:t>
            </a:r>
            <a:r>
              <a:rPr lang="en-US" altLang="zh-CN" b="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2</a:t>
            </a:r>
            <a:r>
              <a:rPr lang="en-US" altLang="zh-CN" b="1" i="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b="1" i="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w</a:t>
            </a:r>
            <a:r>
              <a:rPr lang="en-US" altLang="zh-CN" b="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2</a:t>
            </a:r>
            <a:r>
              <a:rPr lang="en-US" altLang="zh-CN" b="1" i="1"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b="1"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a:t>
            </a:r>
            <a:r>
              <a:rPr lang="zh-CN" altLang="en-US" b="1"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污水处理</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量，</a:t>
            </a:r>
            <a:r>
              <a:rPr lang="en-US" altLang="zh-CN" b="1"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b="1"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b="1" i="1"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b="1"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a:t>
            </a:r>
            <a:r>
              <a:rPr lang="zh-CN" altLang="en-US" b="1"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污水处理</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碳排放因子；</a:t>
            </a:r>
            <a:endPar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0" algn="just">
              <a:lnSpc>
                <a:spcPct val="120000"/>
              </a:lnSpc>
              <a:buFont typeface="+mj-lt"/>
              <a:buNone/>
            </a:pPr>
            <a:r>
              <a:rPr lang="en-US" altLang="zh-CN"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植物碳汇</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rPr>
              <a:t>。社区内的植物碳汇主要集中在社区绿地，通过绿地形成碳汇，吸收和存储</a:t>
            </a:r>
            <a:r>
              <a:rPr lang="en-US" altLang="zh-CN" b="1" kern="100" dirty="0">
                <a:effectLst/>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b="1"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b="1" kern="100" dirty="0">
                <a:effectLst/>
                <a:latin typeface="Times New Roman" panose="02020603050405020304" pitchFamily="18" charset="0"/>
                <a:ea typeface="微软雅黑" panose="020B0503020204020204" pitchFamily="34" charset="-122"/>
                <a:cs typeface="Times New Roman" panose="02020603050405020304" pitchFamily="18" charset="0"/>
              </a:rPr>
              <a:t>，以降低社区内的碳排放。</a:t>
            </a:r>
            <a:endParaRPr lang="zh-CN" altLang="zh-CN" sz="14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文本框 40"/>
              <p:cNvSpPr txBox="1"/>
              <p:nvPr/>
            </p:nvSpPr>
            <p:spPr>
              <a:xfrm>
                <a:off x="353817" y="3431400"/>
                <a:ext cx="2894330" cy="576055"/>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cs typeface="Cambria Math" panose="02040503050406030204" pitchFamily="18" charset="0"/>
                            </a:rPr>
                          </m:ctrlPr>
                        </m:sSubPr>
                        <m:e>
                          <m:r>
                            <a:rPr lang="en-US" altLang="zh-CN" sz="1600" b="0" i="1" smtClean="0">
                              <a:latin typeface="Cambria Math" panose="02040503050406030204" pitchFamily="18" charset="0"/>
                              <a:cs typeface="Cambria Math" panose="02040503050406030204" pitchFamily="18" charset="0"/>
                            </a:rPr>
                            <m:t>𝐶</m:t>
                          </m:r>
                        </m:e>
                        <m:sub>
                          <m:r>
                            <a:rPr lang="en-US" altLang="zh-CN" sz="1600" b="0" i="1" smtClean="0">
                              <a:latin typeface="Cambria Math" panose="02040503050406030204" pitchFamily="18" charset="0"/>
                              <a:cs typeface="Cambria Math" panose="02040503050406030204" pitchFamily="18" charset="0"/>
                            </a:rPr>
                            <m:t>𝑝</m:t>
                          </m:r>
                        </m:sub>
                      </m:sSub>
                      <m:r>
                        <a:rPr lang="en-US" altLang="zh-CN" sz="1600" b="0" i="1" smtClean="0">
                          <a:latin typeface="Cambria Math" panose="02040503050406030204" pitchFamily="18" charset="0"/>
                          <a:cs typeface="Cambria Math" panose="02040503050406030204" pitchFamily="18" charset="0"/>
                        </a:rPr>
                        <m:t>=</m:t>
                      </m:r>
                      <m:nary>
                        <m:naryPr>
                          <m:chr m:val="∑"/>
                          <m:limLoc m:val="subSup"/>
                          <m:ctrlPr>
                            <a:rPr lang="en-US" altLang="zh-CN" sz="1600" b="0" i="1" smtClean="0">
                              <a:latin typeface="Cambria Math" panose="02040503050406030204" pitchFamily="18" charset="0"/>
                              <a:cs typeface="Cambria Math" panose="02040503050406030204" pitchFamily="18" charset="0"/>
                            </a:rPr>
                          </m:ctrlPr>
                        </m:naryPr>
                        <m:sub>
                          <m:r>
                            <a:rPr lang="en-US" altLang="zh-CN" sz="1600" b="0" i="1" smtClean="0">
                              <a:latin typeface="Cambria Math" panose="02040503050406030204" pitchFamily="18" charset="0"/>
                              <a:cs typeface="Cambria Math" panose="02040503050406030204" pitchFamily="18" charset="0"/>
                            </a:rPr>
                            <m:t>𝑖</m:t>
                          </m:r>
                          <m:r>
                            <a:rPr lang="en-US" altLang="zh-CN" sz="1600" b="0" i="1" smtClean="0">
                              <a:latin typeface="Cambria Math" panose="02040503050406030204" pitchFamily="18" charset="0"/>
                              <a:cs typeface="Cambria Math" panose="02040503050406030204" pitchFamily="18" charset="0"/>
                            </a:rPr>
                            <m:t>=1</m:t>
                          </m:r>
                        </m:sub>
                        <m:sup>
                          <m:r>
                            <a:rPr lang="en-US" altLang="zh-CN" sz="1600" b="0" i="1" smtClean="0">
                              <a:latin typeface="Cambria Math" panose="02040503050406030204" pitchFamily="18" charset="0"/>
                              <a:cs typeface="Cambria Math" panose="02040503050406030204" pitchFamily="18" charset="0"/>
                            </a:rPr>
                            <m:t>𝑛</m:t>
                          </m:r>
                        </m:sup>
                        <m:e>
                          <m:sSub>
                            <m:sSubPr>
                              <m:ctrlPr>
                                <a:rPr lang="en-US" altLang="zh-CN" sz="1600" b="0" i="1" smtClean="0">
                                  <a:latin typeface="Cambria Math" panose="02040503050406030204" pitchFamily="18" charset="0"/>
                                  <a:cs typeface="Cambria Math" panose="02040503050406030204" pitchFamily="18" charset="0"/>
                                </a:rPr>
                              </m:ctrlPr>
                            </m:sSubPr>
                            <m:e>
                              <m:r>
                                <a:rPr lang="en-US" altLang="zh-CN" sz="1600" b="0" i="1" smtClean="0">
                                  <a:latin typeface="Cambria Math" panose="02040503050406030204" pitchFamily="18" charset="0"/>
                                  <a:cs typeface="Cambria Math" panose="02040503050406030204" pitchFamily="18" charset="0"/>
                                </a:rPr>
                                <m:t>𝐴</m:t>
                              </m:r>
                            </m:e>
                            <m:sub>
                              <m:r>
                                <a:rPr lang="en-US" altLang="zh-CN" sz="1600" b="0" i="1" smtClean="0">
                                  <a:latin typeface="Cambria Math" panose="02040503050406030204" pitchFamily="18" charset="0"/>
                                  <a:cs typeface="Cambria Math" panose="02040503050406030204" pitchFamily="18" charset="0"/>
                                </a:rPr>
                                <m:t>𝐺𝑖</m:t>
                              </m:r>
                            </m:sub>
                          </m:sSub>
                          <m:sSub>
                            <m:sSubPr>
                              <m:ctrlPr>
                                <a:rPr lang="en-US" altLang="zh-CN" sz="1600" b="0" i="1" smtClean="0">
                                  <a:latin typeface="Cambria Math" panose="02040503050406030204" pitchFamily="18" charset="0"/>
                                  <a:cs typeface="Cambria Math" panose="02040503050406030204" pitchFamily="18" charset="0"/>
                                </a:rPr>
                              </m:ctrlPr>
                            </m:sSubPr>
                            <m:e>
                              <m:r>
                                <a:rPr lang="en-US" altLang="zh-CN" sz="1600" b="0" i="1" smtClean="0">
                                  <a:latin typeface="Cambria Math" panose="02040503050406030204" pitchFamily="18" charset="0"/>
                                  <a:cs typeface="Cambria Math" panose="02040503050406030204" pitchFamily="18" charset="0"/>
                                </a:rPr>
                                <m:t>𝐹</m:t>
                              </m:r>
                            </m:e>
                            <m:sub>
                              <m:r>
                                <a:rPr lang="en-US" altLang="zh-CN" sz="1600" b="0" i="1" smtClean="0">
                                  <a:latin typeface="Cambria Math" panose="02040503050406030204" pitchFamily="18" charset="0"/>
                                  <a:cs typeface="Cambria Math" panose="02040503050406030204" pitchFamily="18" charset="0"/>
                                </a:rPr>
                                <m:t>𝐺𝑖</m:t>
                              </m:r>
                            </m:sub>
                          </m:sSub>
                        </m:e>
                      </m:nary>
                    </m:oMath>
                  </m:oMathPara>
                </a14:m>
                <a:endParaRPr lang="en-US" altLang="zh-CN" sz="1600" b="0" i="1" dirty="0">
                  <a:latin typeface="Cambria Math" panose="02040503050406030204" pitchFamily="18" charset="0"/>
                  <a:cs typeface="Cambria Math" panose="02040503050406030204" pitchFamily="18" charset="0"/>
                </a:endParaRPr>
              </a:p>
            </p:txBody>
          </p:sp>
        </mc:Choice>
        <mc:Fallback xmlns="">
          <p:sp>
            <p:nvSpPr>
              <p:cNvPr id="41" name="文本框 40"/>
              <p:cNvSpPr txBox="1">
                <a:spLocks noRot="1" noChangeAspect="1" noMove="1" noResize="1" noEditPoints="1" noAdjustHandles="1" noChangeArrowheads="1" noChangeShapeType="1" noTextEdit="1"/>
              </p:cNvSpPr>
              <p:nvPr/>
            </p:nvSpPr>
            <p:spPr>
              <a:xfrm>
                <a:off x="353817" y="3431400"/>
                <a:ext cx="2894330" cy="576055"/>
              </a:xfrm>
              <a:prstGeom prst="rect">
                <a:avLst/>
              </a:prstGeom>
              <a:blipFill rotWithShape="1">
                <a:blip r:embed="rId3"/>
                <a:stretch>
                  <a:fillRect l="-4" t="-86" r="4" b="105"/>
                </a:stretch>
              </a:blipFill>
            </p:spPr>
            <p:txBody>
              <a:bodyPr/>
              <a:lstStyle/>
              <a:p>
                <a:r>
                  <a:rPr lang="zh-CN" altLang="en-US">
                    <a:noFill/>
                  </a:rPr>
                  <a:t> </a:t>
                </a:r>
              </a:p>
            </p:txBody>
          </p:sp>
        </mc:Fallback>
      </mc:AlternateContent>
      <p:graphicFrame>
        <p:nvGraphicFramePr>
          <p:cNvPr id="42" name="表格 2"/>
          <p:cNvGraphicFramePr>
            <a:graphicFrameLocks noGrp="1"/>
          </p:cNvGraphicFramePr>
          <p:nvPr/>
        </p:nvGraphicFramePr>
        <p:xfrm>
          <a:off x="3720201" y="3634105"/>
          <a:ext cx="7648568" cy="2966720"/>
        </p:xfrm>
        <a:graphic>
          <a:graphicData uri="http://schemas.openxmlformats.org/drawingml/2006/table">
            <a:tbl>
              <a:tblPr firstRow="1" bandRow="1">
                <a:tableStyleId>{5C22544A-7EE6-4342-B048-85BDC9FD1C3A}</a:tableStyleId>
              </a:tblPr>
              <a:tblGrid>
                <a:gridCol w="1912142">
                  <a:extLst>
                    <a:ext uri="{9D8B030D-6E8A-4147-A177-3AD203B41FA5}">
                      <a16:colId xmlns:a16="http://schemas.microsoft.com/office/drawing/2014/main" val="20000"/>
                    </a:ext>
                  </a:extLst>
                </a:gridCol>
                <a:gridCol w="1912142">
                  <a:extLst>
                    <a:ext uri="{9D8B030D-6E8A-4147-A177-3AD203B41FA5}">
                      <a16:colId xmlns:a16="http://schemas.microsoft.com/office/drawing/2014/main" val="20001"/>
                    </a:ext>
                  </a:extLst>
                </a:gridCol>
                <a:gridCol w="1912142">
                  <a:extLst>
                    <a:ext uri="{9D8B030D-6E8A-4147-A177-3AD203B41FA5}">
                      <a16:colId xmlns:a16="http://schemas.microsoft.com/office/drawing/2014/main" val="20002"/>
                    </a:ext>
                  </a:extLst>
                </a:gridCol>
                <a:gridCol w="1912142">
                  <a:extLst>
                    <a:ext uri="{9D8B030D-6E8A-4147-A177-3AD203B41FA5}">
                      <a16:colId xmlns:a16="http://schemas.microsoft.com/office/drawing/2014/main" val="20003"/>
                    </a:ext>
                  </a:extLst>
                </a:gridCol>
              </a:tblGrid>
              <a:tr h="370840">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碳排放量（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t/a</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p>
                  </a:txBody>
                  <a:tcPr/>
                </a:tc>
                <a:tc>
                  <a:txBody>
                    <a:bodyPr/>
                    <a:lstStyle/>
                    <a:p>
                      <a:pPr algn="ctr"/>
                      <a:r>
                        <a:rPr lang="zh-CN" altLang="en-US"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降碳方式</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减碳量（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t/a</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p>
                  </a:txBody>
                  <a:tcPr/>
                </a:tc>
                <a:extLst>
                  <a:ext uri="{0D108BD9-81ED-4DB2-BD59-A6C34878D82A}">
                    <a16:rowId xmlns:a16="http://schemas.microsoft.com/office/drawing/2014/main" val="10000"/>
                  </a:ext>
                </a:extLst>
              </a:tr>
              <a:tr h="370840">
                <a:tc row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各类建筑物排放</a:t>
                      </a:r>
                    </a:p>
                  </a:txBody>
                  <a:tcPr/>
                </a:tc>
                <a:tc rowSpan="2">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10257</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光伏</a:t>
                      </a:r>
                      <a:r>
                        <a:rPr lang="en-US" altLang="zh-CN"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光热</a:t>
                      </a:r>
                      <a:r>
                        <a:rPr lang="en-US" altLang="zh-CN"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风能</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4008</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1"/>
                  </a:ext>
                </a:extLst>
              </a:tr>
              <a:tr h="370840">
                <a:tc vMerge="1">
                  <a:txBody>
                    <a:bodyPr/>
                    <a:lstStyle/>
                    <a:p>
                      <a:endParaRPr lang="zh-CN"/>
                    </a:p>
                  </a:txBody>
                  <a:tcPr/>
                </a:tc>
                <a:tc vMerge="1">
                  <a:txBody>
                    <a:bodyPr/>
                    <a:lstStyle/>
                    <a:p>
                      <a:endParaRPr lang="zh-CN"/>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建筑节能</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8220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2"/>
                  </a:ext>
                </a:extLst>
              </a:tr>
              <a:tr h="370840">
                <a:tc row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交通出行</a:t>
                      </a:r>
                    </a:p>
                  </a:txBody>
                  <a:tcPr/>
                </a:tc>
                <a:tc rowSpan="2">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2383</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新能源车</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1986</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3"/>
                  </a:ext>
                </a:extLst>
              </a:tr>
              <a:tr h="370840">
                <a:tc vMerge="1">
                  <a:txBody>
                    <a:bodyPr/>
                    <a:lstStyle/>
                    <a:p>
                      <a:endParaRPr lang="zh-CN"/>
                    </a:p>
                  </a:txBody>
                  <a:tcPr/>
                </a:tc>
                <a:tc vMerge="1">
                  <a:txBody>
                    <a:bodyPr/>
                    <a:lstStyle/>
                    <a:p>
                      <a:endParaRPr lang="zh-CN"/>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共享单车等</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80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4"/>
                  </a:ext>
                </a:extLst>
              </a:tr>
              <a:tr h="370840">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废弃物处理</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2369</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5"/>
                  </a:ext>
                </a:extLst>
              </a:tr>
              <a:tr h="370840">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植物碳汇</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-86</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总计</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14923</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14294</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sp>
        <p:nvSpPr>
          <p:cNvPr id="43" name="文本框 42"/>
          <p:cNvSpPr txBox="1"/>
          <p:nvPr/>
        </p:nvSpPr>
        <p:spPr>
          <a:xfrm>
            <a:off x="557798" y="4551367"/>
            <a:ext cx="2902564" cy="1246495"/>
          </a:xfrm>
          <a:prstGeom prst="rect">
            <a:avLst/>
          </a:prstGeom>
          <a:noFill/>
          <a:ln w="28575">
            <a:solidFill>
              <a:srgbClr val="0000FF"/>
            </a:solidFill>
          </a:ln>
        </p:spPr>
        <p:txBody>
          <a:bodyPr wrap="square">
            <a:spAutoFit/>
          </a:bodyPr>
          <a:lstStyle/>
          <a:p>
            <a:pPr algn="just">
              <a:lnSpc>
                <a:spcPct val="125000"/>
              </a:lnSpc>
            </a:pPr>
            <a:r>
              <a:rPr lang="zh-CN" altLang="en-US" sz="2000" b="1" kern="100" dirty="0">
                <a:effectLst/>
                <a:latin typeface="Times New Roman" panose="02020603050405020304" pitchFamily="18" charset="0"/>
                <a:ea typeface="微软雅黑" panose="020B0503020204020204" pitchFamily="34" charset="-122"/>
                <a:cs typeface="Times New Roman" panose="02020603050405020304" pitchFamily="18" charset="0"/>
              </a:rPr>
              <a:t>总碳排放量：原为</a:t>
            </a:r>
            <a:r>
              <a:rPr lang="en-US" altLang="zh-CN" sz="2000" b="1" kern="100" dirty="0">
                <a:effectLst/>
                <a:latin typeface="Times New Roman" panose="02020603050405020304" pitchFamily="18" charset="0"/>
                <a:ea typeface="微软雅黑" panose="020B0503020204020204" pitchFamily="34" charset="-122"/>
                <a:cs typeface="Times New Roman" panose="02020603050405020304" pitchFamily="18" charset="0"/>
              </a:rPr>
              <a:t>14923 t/a</a:t>
            </a:r>
            <a:r>
              <a:rPr lang="zh-CN" altLang="en-US" sz="2000" b="1" kern="100" dirty="0">
                <a:effectLst/>
                <a:latin typeface="Times New Roman" panose="02020603050405020304" pitchFamily="18" charset="0"/>
                <a:ea typeface="微软雅黑" panose="020B0503020204020204" pitchFamily="34" charset="-122"/>
                <a:cs typeface="Times New Roman" panose="02020603050405020304" pitchFamily="18" charset="0"/>
              </a:rPr>
              <a:t>，现为</a:t>
            </a:r>
            <a:r>
              <a:rPr lang="en-US" altLang="zh-CN" sz="20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629 t/a</a:t>
            </a:r>
            <a:r>
              <a:rPr lang="zh-CN" altLang="en-US" sz="2000" b="1" kern="100" dirty="0">
                <a:effectLst/>
                <a:latin typeface="Times New Roman" panose="02020603050405020304" pitchFamily="18" charset="0"/>
                <a:ea typeface="微软雅黑" panose="020B0503020204020204" pitchFamily="34" charset="-122"/>
                <a:cs typeface="Times New Roman" panose="02020603050405020304" pitchFamily="18" charset="0"/>
              </a:rPr>
              <a:t>，成果显著。</a:t>
            </a:r>
            <a:endParaRPr lang="zh-CN" altLang="zh-CN" sz="20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87</a:t>
            </a:fld>
            <a:endParaRPr lang="zh-CN" altLang="en-US" dirty="0">
              <a:solidFill>
                <a:prstClr val="black"/>
              </a:solidFill>
            </a:endParaRPr>
          </a:p>
        </p:txBody>
      </p:sp>
      <p:sp>
        <p:nvSpPr>
          <p:cNvPr id="59" name="TextBox 32"/>
          <p:cNvSpPr txBox="1"/>
          <p:nvPr/>
        </p:nvSpPr>
        <p:spPr>
          <a:xfrm>
            <a:off x="415570" y="34944"/>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478154" y="961904"/>
            <a:ext cx="11475097" cy="728789"/>
          </a:xfrm>
          <a:prstGeom prst="rect">
            <a:avLst/>
          </a:prstGeom>
          <a:noFill/>
        </p:spPr>
        <p:txBody>
          <a:bodyPr wrap="square">
            <a:spAutoFit/>
          </a:bodyPr>
          <a:lstStyle/>
          <a:p>
            <a:pPr algn="just">
              <a:lnSpc>
                <a:spcPct val="120000"/>
              </a:lnSpc>
            </a:pP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某产业园区主营业务为中医药产业，</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占地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233</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；年用各能源种类如下：电量 </a:t>
            </a:r>
            <a:r>
              <a:rPr lang="en-US" altLang="zh-CN" b="0" i="0" dirty="0">
                <a:effectLst/>
                <a:latin typeface="Times New Roman" panose="02020603050405020304" pitchFamily="18" charset="0"/>
                <a:ea typeface="微软雅黑" panose="020B0503020204020204" pitchFamily="34" charset="-122"/>
                <a:cs typeface="Times New Roman" panose="02020603050405020304" pitchFamily="18" charset="0"/>
              </a:rPr>
              <a:t>20.33 GWh</a:t>
            </a: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，燃气 </a:t>
            </a:r>
            <a:r>
              <a:rPr lang="en-US" altLang="zh-CN" b="0" i="0" dirty="0">
                <a:effectLst/>
                <a:latin typeface="Times New Roman" panose="02020603050405020304" pitchFamily="18" charset="0"/>
                <a:ea typeface="微软雅黑" panose="020B0503020204020204" pitchFamily="34" charset="-122"/>
                <a:cs typeface="Times New Roman" panose="02020603050405020304" pitchFamily="18" charset="0"/>
              </a:rPr>
              <a:t>59</a:t>
            </a: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万立方</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，用热量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21654 GJ</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；园区内植被覆盖面积（包含中医药植物种植）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97.6</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 ；中医药厂年产中药渣废料约</a:t>
            </a:r>
            <a:r>
              <a:rPr lang="en-US" altLang="zh-CN" b="0" i="0" dirty="0">
                <a:effectLst/>
                <a:latin typeface="Times New Roman" panose="02020603050405020304" pitchFamily="18" charset="0"/>
                <a:ea typeface="微软雅黑" panose="020B0503020204020204" pitchFamily="34" charset="-122"/>
                <a:cs typeface="Times New Roman" panose="02020603050405020304" pitchFamily="18" charset="0"/>
              </a:rPr>
              <a:t>9.6</a:t>
            </a: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万吨。</a:t>
            </a:r>
            <a:endParaRPr lang="zh-CN" altLang="en-US" b="0" i="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41" name="表格 19"/>
          <p:cNvGraphicFramePr>
            <a:graphicFrameLocks noGrp="1"/>
          </p:cNvGraphicFramePr>
          <p:nvPr/>
        </p:nvGraphicFramePr>
        <p:xfrm>
          <a:off x="553783" y="1785320"/>
          <a:ext cx="6170100" cy="1854200"/>
        </p:xfrm>
        <a:graphic>
          <a:graphicData uri="http://schemas.openxmlformats.org/drawingml/2006/table">
            <a:tbl>
              <a:tblPr firstRow="1" bandRow="1">
                <a:tableStyleId>{5C22544A-7EE6-4342-B048-85BDC9FD1C3A}</a:tableStyleId>
              </a:tblPr>
              <a:tblGrid>
                <a:gridCol w="2056700">
                  <a:extLst>
                    <a:ext uri="{9D8B030D-6E8A-4147-A177-3AD203B41FA5}">
                      <a16:colId xmlns:a16="http://schemas.microsoft.com/office/drawing/2014/main" val="20000"/>
                    </a:ext>
                  </a:extLst>
                </a:gridCol>
                <a:gridCol w="2056700">
                  <a:extLst>
                    <a:ext uri="{9D8B030D-6E8A-4147-A177-3AD203B41FA5}">
                      <a16:colId xmlns:a16="http://schemas.microsoft.com/office/drawing/2014/main" val="20001"/>
                    </a:ext>
                  </a:extLst>
                </a:gridCol>
                <a:gridCol w="2056700">
                  <a:extLst>
                    <a:ext uri="{9D8B030D-6E8A-4147-A177-3AD203B41FA5}">
                      <a16:colId xmlns:a16="http://schemas.microsoft.com/office/drawing/2014/main" val="20002"/>
                    </a:ext>
                  </a:extLst>
                </a:gridCol>
              </a:tblGrid>
              <a:tr h="370840">
                <a:tc>
                  <a:txBody>
                    <a:bodyPr/>
                    <a:lstStyle/>
                    <a:p>
                      <a:pPr algn="ctr"/>
                      <a:endParaRPr lang="en-US" altLang="zh-CN"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用量</a:t>
                      </a:r>
                    </a:p>
                  </a:txBody>
                  <a:tcPr/>
                </a:tc>
                <a:tc>
                  <a:txBody>
                    <a:bodyPr/>
                    <a:lstStyle/>
                    <a:p>
                      <a:pPr algn="ctr"/>
                      <a:r>
                        <a:rPr lang="zh-CN" altLang="en-US" dirty="0">
                          <a:latin typeface="Times New Roman" panose="02020603050405020304" pitchFamily="18" charset="0"/>
                          <a:cs typeface="Times New Roman" panose="02020603050405020304" pitchFamily="18" charset="0"/>
                        </a:rPr>
                        <a:t>碳排放量</a:t>
                      </a:r>
                      <a:r>
                        <a:rPr lang="en-US" altLang="zh-CN" dirty="0">
                          <a:latin typeface="Times New Roman" panose="02020603050405020304" pitchFamily="18" charset="0"/>
                          <a:cs typeface="Times New Roman" panose="02020603050405020304" pitchFamily="18" charset="0"/>
                        </a:rPr>
                        <a:t>/ t</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zh-CN" altLang="en-US" dirty="0">
                          <a:latin typeface="Times New Roman" panose="02020603050405020304" pitchFamily="18" charset="0"/>
                          <a:cs typeface="Times New Roman" panose="02020603050405020304" pitchFamily="18" charset="0"/>
                        </a:rPr>
                        <a:t>电能</a:t>
                      </a:r>
                    </a:p>
                  </a:txBody>
                  <a:tcPr/>
                </a:tc>
                <a:tc>
                  <a:txBody>
                    <a:bodyPr/>
                    <a:lstStyle/>
                    <a:p>
                      <a:pPr algn="ctr"/>
                      <a:r>
                        <a:rPr lang="en-US" altLang="zh-CN" dirty="0">
                          <a:latin typeface="Times New Roman" panose="02020603050405020304" pitchFamily="18" charset="0"/>
                          <a:cs typeface="Times New Roman" panose="02020603050405020304" pitchFamily="18" charset="0"/>
                        </a:rPr>
                        <a:t>20.33 GWh</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10835.89</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zh-CN" altLang="en-US" dirty="0">
                          <a:latin typeface="Times New Roman" panose="02020603050405020304" pitchFamily="18" charset="0"/>
                          <a:cs typeface="Times New Roman" panose="02020603050405020304" pitchFamily="18" charset="0"/>
                        </a:rPr>
                        <a:t>供热</a:t>
                      </a:r>
                    </a:p>
                  </a:txBody>
                  <a:tcPr/>
                </a:tc>
                <a:tc>
                  <a:txBody>
                    <a:bodyPr/>
                    <a:lstStyle/>
                    <a:p>
                      <a:pPr algn="ctr"/>
                      <a:r>
                        <a:rPr lang="en-US" altLang="zh-CN" dirty="0">
                          <a:latin typeface="Times New Roman" panose="02020603050405020304" pitchFamily="18" charset="0"/>
                          <a:cs typeface="Times New Roman" panose="02020603050405020304" pitchFamily="18" charset="0"/>
                        </a:rPr>
                        <a:t>21654 GJ </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2165.4</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lang="zh-CN" altLang="en-US" dirty="0">
                          <a:latin typeface="Times New Roman" panose="02020603050405020304" pitchFamily="18" charset="0"/>
                          <a:cs typeface="Times New Roman" panose="02020603050405020304" pitchFamily="18" charset="0"/>
                        </a:rPr>
                        <a:t>燃气</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590000 m</a:t>
                      </a:r>
                      <a:r>
                        <a:rPr lang="en-US" altLang="zh-CN" baseline="30000"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232.08</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pPr algn="ctr"/>
                      <a:r>
                        <a:rPr lang="zh-CN" altLang="en-US" dirty="0"/>
                        <a:t>总计</a:t>
                      </a:r>
                    </a:p>
                  </a:txBody>
                  <a:tcPr/>
                </a:tc>
                <a:tc>
                  <a:txBody>
                    <a:bodyPr/>
                    <a:lstStyle/>
                    <a:p>
                      <a:pPr algn="ctr"/>
                      <a:endParaRPr lang="zh-CN" altLang="en-US" dirty="0"/>
                    </a:p>
                  </a:txBody>
                  <a:tcPr/>
                </a:tc>
                <a:tc>
                  <a:txBody>
                    <a:bodyPr/>
                    <a:lstStyle/>
                    <a:p>
                      <a:pPr algn="ctr"/>
                      <a:r>
                        <a:rPr lang="en-US" altLang="zh-CN" dirty="0">
                          <a:latin typeface="Times New Roman" panose="02020603050405020304" pitchFamily="18" charset="0"/>
                          <a:cs typeface="Times New Roman" panose="02020603050405020304" pitchFamily="18" charset="0"/>
                        </a:rPr>
                        <a:t>13233.37</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42" name="文本框 41"/>
          <p:cNvSpPr txBox="1"/>
          <p:nvPr/>
        </p:nvSpPr>
        <p:spPr>
          <a:xfrm>
            <a:off x="7085212" y="2207057"/>
            <a:ext cx="4553005" cy="1010726"/>
          </a:xfrm>
          <a:prstGeom prst="rect">
            <a:avLst/>
          </a:prstGeom>
          <a:noFill/>
        </p:spPr>
        <p:txBody>
          <a:bodyPr wrap="square">
            <a:spAutoFit/>
          </a:bodyPr>
          <a:lstStyle/>
          <a:p>
            <a:pPr algn="just">
              <a:lnSpc>
                <a:spcPct val="120000"/>
              </a:lnSpc>
            </a:pPr>
            <a:r>
              <a:rPr lang="zh-CN" altLang="en-US" sz="2600" dirty="0">
                <a:latin typeface="Times New Roman" panose="02020603050405020304" pitchFamily="18" charset="0"/>
                <a:ea typeface="微软雅黑" panose="020B0503020204020204" pitchFamily="34" charset="-122"/>
                <a:cs typeface="Times New Roman" panose="02020603050405020304" pitchFamily="18" charset="0"/>
              </a:rPr>
              <a:t>改造前</a:t>
            </a:r>
            <a:r>
              <a:rPr lang="zh-CN" altLang="en-US" sz="2600" b="0" i="0" dirty="0">
                <a:effectLst/>
                <a:latin typeface="Times New Roman" panose="02020603050405020304" pitchFamily="18" charset="0"/>
                <a:ea typeface="微软雅黑" panose="020B0503020204020204" pitchFamily="34" charset="-122"/>
                <a:cs typeface="Times New Roman" panose="02020603050405020304" pitchFamily="18" charset="0"/>
              </a:rPr>
              <a:t>园区内碳排放总量为</a:t>
            </a:r>
            <a:r>
              <a:rPr lang="en-US" altLang="zh-CN" sz="2600" b="0" i="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13233.37 t</a:t>
            </a:r>
            <a:endParaRPr lang="zh-CN" altLang="en-US" sz="2600" b="0" i="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43" name="表格 2"/>
          <p:cNvGraphicFramePr>
            <a:graphicFrameLocks noGrp="1"/>
          </p:cNvGraphicFramePr>
          <p:nvPr/>
        </p:nvGraphicFramePr>
        <p:xfrm>
          <a:off x="553783" y="3985380"/>
          <a:ext cx="8128000" cy="25806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ctr"/>
                      <a:endParaRPr lang="en-US" altLang="zh-CN"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用量</a:t>
                      </a:r>
                    </a:p>
                  </a:txBody>
                  <a:tcPr/>
                </a:tc>
                <a:tc>
                  <a:txBody>
                    <a:bodyPr/>
                    <a:lstStyle/>
                    <a:p>
                      <a:pPr algn="ctr"/>
                      <a:r>
                        <a:rPr lang="zh-CN" altLang="en-US" dirty="0">
                          <a:latin typeface="Times New Roman" panose="02020603050405020304" pitchFamily="18" charset="0"/>
                          <a:cs typeface="Times New Roman" panose="02020603050405020304" pitchFamily="18" charset="0"/>
                        </a:rPr>
                        <a:t>减碳量</a:t>
                      </a:r>
                      <a:r>
                        <a:rPr lang="en-US" altLang="zh-CN" dirty="0">
                          <a:latin typeface="Times New Roman" panose="02020603050405020304" pitchFamily="18" charset="0"/>
                          <a:cs typeface="Times New Roman" panose="02020603050405020304" pitchFamily="18" charset="0"/>
                        </a:rPr>
                        <a:t>/ t</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减碳量占比</a:t>
                      </a:r>
                    </a:p>
                  </a:txBody>
                  <a:tcPr/>
                </a:tc>
                <a:extLst>
                  <a:ext uri="{0D108BD9-81ED-4DB2-BD59-A6C34878D82A}">
                    <a16:rowId xmlns:a16="http://schemas.microsoft.com/office/drawing/2014/main" val="10000"/>
                  </a:ext>
                </a:extLst>
              </a:tr>
              <a:tr h="370840">
                <a:tc>
                  <a:txBody>
                    <a:bodyPr/>
                    <a:lstStyle/>
                    <a:p>
                      <a:pPr algn="ctr"/>
                      <a:r>
                        <a:rPr lang="zh-CN" altLang="en-US" dirty="0">
                          <a:solidFill>
                            <a:srgbClr val="0000FF"/>
                          </a:solidFill>
                          <a:latin typeface="Times New Roman" panose="02020603050405020304" pitchFamily="18" charset="0"/>
                          <a:cs typeface="Times New Roman" panose="02020603050405020304" pitchFamily="18" charset="0"/>
                        </a:rPr>
                        <a:t>光伏发电</a:t>
                      </a:r>
                    </a:p>
                  </a:txBody>
                  <a:tcPr/>
                </a:tc>
                <a:tc>
                  <a:txBody>
                    <a:bodyPr/>
                    <a:lstStyle/>
                    <a:p>
                      <a:pPr algn="ctr"/>
                      <a:r>
                        <a:rPr lang="en-US" altLang="zh-CN" dirty="0">
                          <a:latin typeface="Times New Roman" panose="02020603050405020304" pitchFamily="18" charset="0"/>
                          <a:cs typeface="Times New Roman" panose="02020603050405020304" pitchFamily="18" charset="0"/>
                        </a:rPr>
                        <a:t>10 MWp</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7277.03</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54.99%</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zh-CN" altLang="en-US" dirty="0">
                          <a:solidFill>
                            <a:srgbClr val="0000FF"/>
                          </a:solidFill>
                          <a:latin typeface="Times New Roman" panose="02020603050405020304" pitchFamily="18" charset="0"/>
                          <a:cs typeface="Times New Roman" panose="02020603050405020304" pitchFamily="18" charset="0"/>
                        </a:rPr>
                        <a:t>生物质锅炉</a:t>
                      </a:r>
                    </a:p>
                  </a:txBody>
                  <a:tcPr/>
                </a:tc>
                <a:tc>
                  <a:txBody>
                    <a:bodyPr/>
                    <a:lstStyle/>
                    <a:p>
                      <a:pPr algn="ctr"/>
                      <a:r>
                        <a:rPr lang="en-US" altLang="zh-CN" dirty="0">
                          <a:latin typeface="Times New Roman" panose="02020603050405020304" pitchFamily="18" charset="0"/>
                          <a:cs typeface="Times New Roman" panose="02020603050405020304" pitchFamily="18" charset="0"/>
                        </a:rPr>
                        <a:t>5.6 MW</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13365</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101%</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lang="zh-CN" altLang="en-US" dirty="0">
                          <a:latin typeface="Times New Roman" panose="02020603050405020304" pitchFamily="18" charset="0"/>
                          <a:cs typeface="Times New Roman" panose="02020603050405020304" pitchFamily="18" charset="0"/>
                        </a:rPr>
                        <a:t>工艺流程优化</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dirty="0">
                          <a:latin typeface="Times New Roman" panose="02020603050405020304" pitchFamily="18" charset="0"/>
                          <a:cs typeface="Times New Roman" panose="02020603050405020304" pitchFamily="18" charset="0"/>
                        </a:rPr>
                        <a:t>能效提升</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66.17</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0.5%</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182880">
                <a:tc>
                  <a:txBody>
                    <a:bodyPr/>
                    <a:lstStyle/>
                    <a:p>
                      <a:pPr algn="ctr"/>
                      <a:r>
                        <a:rPr lang="en-US" altLang="zh-CN" dirty="0">
                          <a:latin typeface="Times New Roman" panose="02020603050405020304" pitchFamily="18" charset="0"/>
                          <a:cs typeface="Times New Roman" panose="02020603050405020304" pitchFamily="18" charset="0"/>
                        </a:rPr>
                        <a:t>LED</a:t>
                      </a:r>
                      <a:r>
                        <a:rPr lang="zh-CN" altLang="en-US" dirty="0">
                          <a:latin typeface="Times New Roman" panose="02020603050405020304" pitchFamily="18" charset="0"/>
                          <a:cs typeface="Times New Roman" panose="02020603050405020304" pitchFamily="18" charset="0"/>
                        </a:rPr>
                        <a:t>光源改造</a:t>
                      </a:r>
                    </a:p>
                  </a:txBody>
                  <a:tcPr/>
                </a:tc>
                <a:tc>
                  <a:txBody>
                    <a:bodyPr/>
                    <a:lstStyle/>
                    <a:p>
                      <a:pPr algn="ctr"/>
                      <a:r>
                        <a:rPr lang="zh-CN" altLang="en-US" sz="1800" kern="1200" dirty="0">
                          <a:solidFill>
                            <a:schemeClr val="dk1"/>
                          </a:solidFill>
                          <a:latin typeface="Times New Roman" panose="02020603050405020304" pitchFamily="18" charset="0"/>
                          <a:ea typeface="+mn-ea"/>
                          <a:cs typeface="Times New Roman" panose="02020603050405020304" pitchFamily="18" charset="0"/>
                        </a:rPr>
                        <a:t>街道</a:t>
                      </a:r>
                      <a:r>
                        <a:rPr lang="en-US" altLang="zh-CN" sz="1800" kern="1200" dirty="0">
                          <a:solidFill>
                            <a:schemeClr val="dk1"/>
                          </a:solidFill>
                          <a:latin typeface="Times New Roman" panose="02020603050405020304" pitchFamily="18" charset="0"/>
                          <a:ea typeface="+mn-ea"/>
                          <a:cs typeface="Times New Roman" panose="02020603050405020304" pitchFamily="18" charset="0"/>
                        </a:rPr>
                        <a:t>/</a:t>
                      </a:r>
                      <a:r>
                        <a:rPr lang="zh-CN" altLang="en-US" sz="1800" kern="1200" dirty="0">
                          <a:solidFill>
                            <a:schemeClr val="dk1"/>
                          </a:solidFill>
                          <a:latin typeface="Times New Roman" panose="02020603050405020304" pitchFamily="18" charset="0"/>
                          <a:ea typeface="+mn-ea"/>
                          <a:cs typeface="Times New Roman" panose="02020603050405020304" pitchFamily="18" charset="0"/>
                        </a:rPr>
                        <a:t>厂房光源</a:t>
                      </a:r>
                    </a:p>
                  </a:txBody>
                  <a:tcPr/>
                </a:tc>
                <a:tc>
                  <a:txBody>
                    <a:bodyPr/>
                    <a:lstStyle/>
                    <a:p>
                      <a:pPr algn="ctr"/>
                      <a:r>
                        <a:rPr lang="en-US" altLang="zh-CN" dirty="0">
                          <a:latin typeface="Times New Roman" panose="02020603050405020304" pitchFamily="18" charset="0"/>
                          <a:cs typeface="Times New Roman" panose="02020603050405020304" pitchFamily="18" charset="0"/>
                        </a:rPr>
                        <a:t>231.58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1.75%</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182880">
                <a:tc>
                  <a:txBody>
                    <a:bodyPr/>
                    <a:lstStyle/>
                    <a:p>
                      <a:pPr algn="ctr"/>
                      <a:r>
                        <a:rPr lang="zh-CN" altLang="en-US" dirty="0"/>
                        <a:t>植物碳汇</a:t>
                      </a:r>
                    </a:p>
                  </a:txBody>
                  <a:tcP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9.76</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5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800" b="0" i="0" dirty="0">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p>
                  </a:txBody>
                  <a:tcPr/>
                </a:tc>
                <a:tc>
                  <a:txBody>
                    <a:bodyPr/>
                    <a:lstStyle/>
                    <a:p>
                      <a:pPr algn="ctr"/>
                      <a:r>
                        <a:rPr lang="en-US" altLang="zh-CN" dirty="0">
                          <a:latin typeface="Times New Roman" panose="02020603050405020304" pitchFamily="18" charset="0"/>
                          <a:cs typeface="Times New Roman" panose="02020603050405020304" pitchFamily="18" charset="0"/>
                        </a:rPr>
                        <a:t>914.43</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6.91%</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185420">
                <a:tc>
                  <a:txBody>
                    <a:bodyPr/>
                    <a:lstStyle/>
                    <a:p>
                      <a:pPr algn="ctr"/>
                      <a:r>
                        <a:rPr lang="zh-CN" altLang="en-US" dirty="0">
                          <a:solidFill>
                            <a:srgbClr val="FF0000"/>
                          </a:solidFill>
                          <a:latin typeface="Times New Roman" panose="02020603050405020304" pitchFamily="18" charset="0"/>
                          <a:cs typeface="Times New Roman" panose="02020603050405020304" pitchFamily="18" charset="0"/>
                        </a:rPr>
                        <a:t>碳汇份额</a:t>
                      </a:r>
                    </a:p>
                  </a:txBody>
                  <a:tcPr/>
                </a:tc>
                <a:tc>
                  <a:txBody>
                    <a:bodyPr/>
                    <a:lstStyle/>
                    <a:p>
                      <a:pPr algn="ctr"/>
                      <a:endParaRPr lang="zh-CN" altLang="en-US" sz="1800" kern="1200" dirty="0">
                        <a:solidFill>
                          <a:srgbClr val="FF0000"/>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dirty="0">
                          <a:solidFill>
                            <a:srgbClr val="FF0000"/>
                          </a:solidFill>
                          <a:latin typeface="Times New Roman" panose="02020603050405020304" pitchFamily="18" charset="0"/>
                          <a:cs typeface="Times New Roman" panose="02020603050405020304" pitchFamily="18" charset="0"/>
                        </a:rPr>
                        <a:t>-8621.54</a:t>
                      </a:r>
                      <a:endParaRPr lang="zh-CN" altLang="en-US"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altLang="zh-CN" dirty="0">
                          <a:solidFill>
                            <a:srgbClr val="FF0000"/>
                          </a:solidFill>
                          <a:latin typeface="Times New Roman" panose="02020603050405020304" pitchFamily="18" charset="0"/>
                          <a:cs typeface="Times New Roman" panose="02020603050405020304" pitchFamily="18" charset="0"/>
                        </a:rPr>
                        <a:t>-65.15%</a:t>
                      </a:r>
                      <a:endParaRPr lang="zh-CN" altLang="en-US"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
        <p:nvSpPr>
          <p:cNvPr id="44" name="文本框 43"/>
          <p:cNvSpPr txBox="1"/>
          <p:nvPr/>
        </p:nvSpPr>
        <p:spPr>
          <a:xfrm>
            <a:off x="8889618" y="4404341"/>
            <a:ext cx="3203838" cy="1532727"/>
          </a:xfrm>
          <a:prstGeom prst="rect">
            <a:avLst/>
          </a:prstGeom>
          <a:noFill/>
        </p:spPr>
        <p:txBody>
          <a:bodyPr wrap="square">
            <a:spAutoFit/>
          </a:bodyPr>
          <a:lstStyle/>
          <a:p>
            <a:pPr algn="just">
              <a:lnSpc>
                <a:spcPct val="120000"/>
              </a:lnSpc>
            </a:pPr>
            <a:r>
              <a:rPr lang="zh-CN" altLang="en-US" sz="2600" dirty="0">
                <a:latin typeface="Times New Roman" panose="02020603050405020304" pitchFamily="18" charset="0"/>
                <a:ea typeface="微软雅黑" panose="020B0503020204020204" pitchFamily="34" charset="-122"/>
                <a:cs typeface="Times New Roman" panose="02020603050405020304" pitchFamily="18" charset="0"/>
              </a:rPr>
              <a:t>改造后</a:t>
            </a:r>
            <a:r>
              <a:rPr lang="zh-CN" altLang="en-US" sz="2600" b="0" i="0" dirty="0">
                <a:effectLst/>
                <a:latin typeface="Times New Roman" panose="02020603050405020304" pitchFamily="18" charset="0"/>
                <a:ea typeface="微软雅黑" panose="020B0503020204020204" pitchFamily="34" charset="-122"/>
                <a:cs typeface="Times New Roman" panose="02020603050405020304" pitchFamily="18" charset="0"/>
              </a:rPr>
              <a:t>园区内碳排放总量为</a:t>
            </a:r>
            <a:r>
              <a:rPr lang="en-US" altLang="zh-CN" sz="2600" b="0" i="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-8621.54 t</a:t>
            </a:r>
            <a:r>
              <a:rPr lang="zh-CN" altLang="en-US" sz="2600" b="0" i="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，可用于创造碳汇收益</a:t>
            </a:r>
            <a:endParaRPr lang="zh-CN" altLang="en-US" sz="2600" b="0" i="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88</a:t>
            </a:fld>
            <a:endParaRPr lang="zh-CN" altLang="en-US" dirty="0">
              <a:solidFill>
                <a:prstClr val="black"/>
              </a:solidFill>
            </a:endParaRPr>
          </a:p>
        </p:txBody>
      </p:sp>
      <p:sp>
        <p:nvSpPr>
          <p:cNvPr id="59" name="TextBox 32"/>
          <p:cNvSpPr txBox="1"/>
          <p:nvPr/>
        </p:nvSpPr>
        <p:spPr>
          <a:xfrm>
            <a:off x="156958" y="50202"/>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156958" y="995899"/>
            <a:ext cx="11878084" cy="1865126"/>
          </a:xfrm>
          <a:prstGeom prst="rect">
            <a:avLst/>
          </a:prstGeom>
          <a:noFill/>
        </p:spPr>
        <p:txBody>
          <a:bodyPr wrap="square">
            <a:spAutoFit/>
          </a:bodyPr>
          <a:lstStyle/>
          <a:p>
            <a:pPr algn="just">
              <a:lnSpc>
                <a:spcPct val="120000"/>
              </a:lnSpc>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天津市某园区用能情况如下：</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生产用冷和用热</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，生产用冷为全年供应，由</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台冷水机组供应</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7-12℃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冷冻水，生产用热为全年供应，由</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台燃气锅炉全天</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小时不间断供汽，蒸汽参数为：流量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1.5-3t/h</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、压力</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0.5MPa</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、温度</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158℃</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，排烟温度</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180℃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，天然气日均消耗量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3800m³</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建筑用冷和用热</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，夏季由</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台冷水机组供应</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7-12℃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冷冻水供冷，冬季采用市政供暖，二级网供温为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40-45℃</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园区用电</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，电网提供</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35KV</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双电源，由配电间分</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路</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10KV</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供电线路供园区内使用。</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能耗费用，</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园区全年电费约</a:t>
            </a:r>
            <a:r>
              <a:rPr lang="en-US" altLang="zh-CN"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4000</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万元</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燃气费约</a:t>
            </a:r>
            <a:r>
              <a:rPr lang="en-US" altLang="zh-CN"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550</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万元</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供暖费约</a:t>
            </a:r>
            <a:r>
              <a:rPr lang="en-US" altLang="zh-CN"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470</a:t>
            </a:r>
            <a:r>
              <a:rPr lang="zh-CN" altLang="en-US" sz="1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万元</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，能源消耗总费用约</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5020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万元。</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41" name="表格 19"/>
          <p:cNvGraphicFramePr>
            <a:graphicFrameLocks noGrp="1"/>
          </p:cNvGraphicFramePr>
          <p:nvPr/>
        </p:nvGraphicFramePr>
        <p:xfrm>
          <a:off x="369781" y="4932135"/>
          <a:ext cx="8128001" cy="1676400"/>
        </p:xfrm>
        <a:graphic>
          <a:graphicData uri="http://schemas.openxmlformats.org/drawingml/2006/table">
            <a:tbl>
              <a:tblPr firstRow="1" bandRow="1">
                <a:tableStyleId>{5C22544A-7EE6-4342-B048-85BDC9FD1C3A}</a:tableStyleId>
              </a:tblPr>
              <a:tblGrid>
                <a:gridCol w="1860746">
                  <a:extLst>
                    <a:ext uri="{9D8B030D-6E8A-4147-A177-3AD203B41FA5}">
                      <a16:colId xmlns:a16="http://schemas.microsoft.com/office/drawing/2014/main" val="20000"/>
                    </a:ext>
                  </a:extLst>
                </a:gridCol>
                <a:gridCol w="2381945">
                  <a:extLst>
                    <a:ext uri="{9D8B030D-6E8A-4147-A177-3AD203B41FA5}">
                      <a16:colId xmlns:a16="http://schemas.microsoft.com/office/drawing/2014/main" val="20001"/>
                    </a:ext>
                  </a:extLst>
                </a:gridCol>
                <a:gridCol w="2530643">
                  <a:extLst>
                    <a:ext uri="{9D8B030D-6E8A-4147-A177-3AD203B41FA5}">
                      <a16:colId xmlns:a16="http://schemas.microsoft.com/office/drawing/2014/main" val="20002"/>
                    </a:ext>
                  </a:extLst>
                </a:gridCol>
                <a:gridCol w="1354667">
                  <a:extLst>
                    <a:ext uri="{9D8B030D-6E8A-4147-A177-3AD203B41FA5}">
                      <a16:colId xmlns:a16="http://schemas.microsoft.com/office/drawing/2014/main" val="20003"/>
                    </a:ext>
                  </a:extLst>
                </a:gridCol>
              </a:tblGrid>
              <a:tr h="315539">
                <a:tc>
                  <a:txBody>
                    <a:bodyPr/>
                    <a:lstStyle/>
                    <a:p>
                      <a:pPr algn="ct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用量</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碳排放量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占比</a:t>
                      </a:r>
                    </a:p>
                  </a:txBody>
                  <a:tcPr/>
                </a:tc>
                <a:extLst>
                  <a:ext uri="{0D108BD9-81ED-4DB2-BD59-A6C34878D82A}">
                    <a16:rowId xmlns:a16="http://schemas.microsoft.com/office/drawing/2014/main" val="10000"/>
                  </a:ext>
                </a:extLst>
              </a:tr>
              <a:tr h="315539">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电能</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613.2 GWh</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515701.2</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38.94%</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1"/>
                  </a:ext>
                </a:extLst>
              </a:tr>
              <a:tr h="315539">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供热</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130556 GJ </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13055.6</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0.99%</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2"/>
                  </a:ext>
                </a:extLst>
              </a:tr>
              <a:tr h="315539">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燃气</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1478694 m</a:t>
                      </a:r>
                      <a:r>
                        <a:rPr lang="en-US" altLang="zh-CN" sz="1600" baseline="30000" dirty="0">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1600" baseline="300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795282.2</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60.06%</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3"/>
                  </a:ext>
                </a:extLst>
              </a:tr>
              <a:tr h="315539">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总量</a:t>
                      </a:r>
                    </a:p>
                  </a:txBody>
                  <a:tcPr/>
                </a:tc>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1324039</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42" name="文本框 41"/>
          <p:cNvSpPr txBox="1"/>
          <p:nvPr/>
        </p:nvSpPr>
        <p:spPr>
          <a:xfrm>
            <a:off x="8857841" y="5130732"/>
            <a:ext cx="2964378" cy="1010726"/>
          </a:xfrm>
          <a:prstGeom prst="rect">
            <a:avLst/>
          </a:prstGeom>
          <a:noFill/>
        </p:spPr>
        <p:txBody>
          <a:bodyPr wrap="square">
            <a:spAutoFit/>
          </a:bodyPr>
          <a:lstStyle/>
          <a:p>
            <a:pPr algn="just">
              <a:lnSpc>
                <a:spcPct val="120000"/>
              </a:lnSpc>
            </a:pPr>
            <a:r>
              <a:rPr lang="zh-CN" altLang="en-US" sz="2600" dirty="0">
                <a:latin typeface="Times New Roman" panose="02020603050405020304" pitchFamily="18" charset="0"/>
                <a:ea typeface="微软雅黑" panose="020B0503020204020204" pitchFamily="34" charset="-122"/>
                <a:cs typeface="Times New Roman" panose="02020603050405020304" pitchFamily="18" charset="0"/>
              </a:rPr>
              <a:t>改造前</a:t>
            </a:r>
            <a:r>
              <a:rPr lang="zh-CN" altLang="en-US" sz="2600" b="0" i="0" dirty="0">
                <a:effectLst/>
                <a:latin typeface="Times New Roman" panose="02020603050405020304" pitchFamily="18" charset="0"/>
                <a:ea typeface="微软雅黑" panose="020B0503020204020204" pitchFamily="34" charset="-122"/>
                <a:cs typeface="Times New Roman" panose="02020603050405020304" pitchFamily="18" charset="0"/>
              </a:rPr>
              <a:t>园区内碳排放总量为</a:t>
            </a:r>
            <a:r>
              <a:rPr lang="en-US" altLang="zh-CN" sz="2600" b="0" i="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1324039 t</a:t>
            </a:r>
            <a:endParaRPr lang="zh-CN" altLang="en-US" sz="2600" b="0" i="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3" name="表格 3"/>
          <p:cNvGraphicFramePr>
            <a:graphicFrameLocks noGrp="1"/>
          </p:cNvGraphicFramePr>
          <p:nvPr/>
        </p:nvGraphicFramePr>
        <p:xfrm>
          <a:off x="369781" y="3074652"/>
          <a:ext cx="8128000" cy="1504117"/>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0000"/>
                    </a:ext>
                  </a:extLst>
                </a:gridCol>
                <a:gridCol w="1354667">
                  <a:extLst>
                    <a:ext uri="{9D8B030D-6E8A-4147-A177-3AD203B41FA5}">
                      <a16:colId xmlns:a16="http://schemas.microsoft.com/office/drawing/2014/main" val="20001"/>
                    </a:ext>
                  </a:extLst>
                </a:gridCol>
                <a:gridCol w="3538432">
                  <a:extLst>
                    <a:ext uri="{9D8B030D-6E8A-4147-A177-3AD203B41FA5}">
                      <a16:colId xmlns:a16="http://schemas.microsoft.com/office/drawing/2014/main" val="20002"/>
                    </a:ext>
                  </a:extLst>
                </a:gridCol>
                <a:gridCol w="1880234">
                  <a:extLst>
                    <a:ext uri="{9D8B030D-6E8A-4147-A177-3AD203B41FA5}">
                      <a16:colId xmlns:a16="http://schemas.microsoft.com/office/drawing/2014/main" val="20003"/>
                    </a:ext>
                  </a:extLst>
                </a:gridCol>
              </a:tblGrid>
              <a:tr h="441116">
                <a:tc gridSpan="2">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排放类型</a:t>
                      </a:r>
                    </a:p>
                  </a:txBody>
                  <a:tcPr/>
                </a:tc>
                <a:tc hMerge="1">
                  <a:txBody>
                    <a:bodyPr/>
                    <a:lstStyle/>
                    <a:p>
                      <a:endParaRPr lang="zh-CN"/>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工业流程及设备</a:t>
                      </a:r>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温室气体种类</a:t>
                      </a:r>
                    </a:p>
                  </a:txBody>
                  <a:tcPr/>
                </a:tc>
                <a:extLst>
                  <a:ext uri="{0D108BD9-81ED-4DB2-BD59-A6C34878D82A}">
                    <a16:rowId xmlns:a16="http://schemas.microsoft.com/office/drawing/2014/main" val="10000"/>
                  </a:ext>
                </a:extLst>
              </a:tr>
              <a:tr h="392441">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直接排放</a:t>
                      </a:r>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燃料燃烧</a:t>
                      </a:r>
                      <a:endParaRPr lang="en-US" altLang="zh-CN" sz="1600"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燃气锅炉</a:t>
                      </a:r>
                    </a:p>
                  </a:txBody>
                  <a:tcPr/>
                </a:tc>
                <a:tc rowSpan="3">
                  <a:txBody>
                    <a:bodyPr/>
                    <a:lstStyle/>
                    <a:p>
                      <a:pPr algn="ct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CO</a:t>
                      </a:r>
                      <a:r>
                        <a:rPr lang="en-US" altLang="zh-CN" sz="16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（主要排放气体种类）、</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N</a:t>
                      </a:r>
                      <a:r>
                        <a:rPr lang="en-US" altLang="zh-CN" sz="16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O</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0001"/>
                  </a:ext>
                </a:extLst>
              </a:tr>
              <a:tr h="305447">
                <a:tc rowSpan="2">
                  <a:txBody>
                    <a:bodyPr/>
                    <a:lstStyle/>
                    <a:p>
                      <a:pPr algn="ctr">
                        <a:spcBef>
                          <a:spcPts val="1200"/>
                        </a:spcBef>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间接排放</a:t>
                      </a:r>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净调入热量</a:t>
                      </a:r>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冬季采暖</a:t>
                      </a:r>
                    </a:p>
                  </a:txBody>
                  <a:tcPr/>
                </a:tc>
                <a:tc vMerge="1">
                  <a:txBody>
                    <a:bodyPr/>
                    <a:lstStyle/>
                    <a:p>
                      <a:endParaRPr lang="zh-CN"/>
                    </a:p>
                  </a:txBody>
                  <a:tcPr/>
                </a:tc>
                <a:extLst>
                  <a:ext uri="{0D108BD9-81ED-4DB2-BD59-A6C34878D82A}">
                    <a16:rowId xmlns:a16="http://schemas.microsoft.com/office/drawing/2014/main" val="10002"/>
                  </a:ext>
                </a:extLst>
              </a:tr>
              <a:tr h="305447">
                <a:tc vMerge="1">
                  <a:txBody>
                    <a:bodyPr/>
                    <a:lstStyle/>
                    <a:p>
                      <a:endParaRPr lang="zh-CN"/>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净调入电力</a:t>
                      </a:r>
                    </a:p>
                  </a:txBody>
                  <a:tcPr/>
                </a:tc>
                <a:tc>
                  <a:txBody>
                    <a:bodyPr/>
                    <a:lstStyle/>
                    <a:p>
                      <a:pPr algn="ct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建筑用能、电机系统、电加热系统</a:t>
                      </a:r>
                    </a:p>
                  </a:txBody>
                  <a:tcPr/>
                </a:tc>
                <a:tc vMerge="1">
                  <a:txBody>
                    <a:bodyPr/>
                    <a:lstStyle/>
                    <a:p>
                      <a:endParaRPr lang="zh-CN"/>
                    </a:p>
                  </a:txBody>
                  <a:tcPr/>
                </a:tc>
                <a:extLst>
                  <a:ext uri="{0D108BD9-81ED-4DB2-BD59-A6C34878D82A}">
                    <a16:rowId xmlns:a16="http://schemas.microsoft.com/office/drawing/2014/main" val="10003"/>
                  </a:ext>
                </a:extLst>
              </a:tr>
            </a:tbl>
          </a:graphicData>
        </a:graphic>
      </p:graphicFrame>
      <p:sp>
        <p:nvSpPr>
          <p:cNvPr id="43" name="文本框 42"/>
          <p:cNvSpPr txBox="1"/>
          <p:nvPr/>
        </p:nvSpPr>
        <p:spPr>
          <a:xfrm>
            <a:off x="9013481" y="3490619"/>
            <a:ext cx="2449899" cy="531492"/>
          </a:xfrm>
          <a:prstGeom prst="rect">
            <a:avLst/>
          </a:prstGeom>
          <a:noFill/>
          <a:ln w="19050">
            <a:solidFill>
              <a:srgbClr val="0000FF"/>
            </a:solidFill>
          </a:ln>
        </p:spPr>
        <p:txBody>
          <a:bodyPr wrap="square">
            <a:spAutoFit/>
          </a:bodyPr>
          <a:lstStyle/>
          <a:p>
            <a:pPr algn="ctr">
              <a:lnSpc>
                <a:spcPct val="120000"/>
              </a:lnSpc>
            </a:pPr>
            <a:r>
              <a:rPr lang="zh-CN" altLang="en-US" sz="2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碳排放源识别</a:t>
            </a:r>
            <a:endParaRPr lang="zh-CN" altLang="en-US" sz="2600" b="0" i="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89</a:t>
            </a:fld>
            <a:endParaRPr lang="zh-CN" altLang="en-US" dirty="0">
              <a:solidFill>
                <a:prstClr val="black"/>
              </a:solidFill>
            </a:endParaRPr>
          </a:p>
        </p:txBody>
      </p:sp>
      <p:sp>
        <p:nvSpPr>
          <p:cNvPr id="59" name="TextBox 32"/>
          <p:cNvSpPr txBox="1"/>
          <p:nvPr/>
        </p:nvSpPr>
        <p:spPr>
          <a:xfrm>
            <a:off x="308822" y="54931"/>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308822" y="1116511"/>
            <a:ext cx="5183602" cy="497765"/>
          </a:xfrm>
          <a:prstGeom prst="rect">
            <a:avLst/>
          </a:prstGeom>
          <a:noFill/>
        </p:spPr>
        <p:txBody>
          <a:bodyPr wrap="square">
            <a:spAutoFit/>
          </a:bodyPr>
          <a:lstStyle/>
          <a:p>
            <a:pPr algn="just">
              <a:lnSpc>
                <a:spcPct val="120000"/>
              </a:lnSpc>
            </a:pPr>
            <a:r>
              <a:rPr lang="zh-CN" altLang="en-US" sz="2400" b="1" kern="100" dirty="0">
                <a:latin typeface="Times New Roman" panose="02020603050405020304" pitchFamily="18" charset="0"/>
                <a:ea typeface="微软雅黑" panose="020B0503020204020204" pitchFamily="34" charset="-122"/>
                <a:cs typeface="Times New Roman" panose="02020603050405020304" pitchFamily="18" charset="0"/>
              </a:rPr>
              <a:t>碳排放计算方法</a:t>
            </a:r>
            <a:endParaRPr lang="zh-CN" altLang="en-US" sz="2400" b="1" i="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文本框 42"/>
          <p:cNvSpPr txBox="1"/>
          <p:nvPr/>
        </p:nvSpPr>
        <p:spPr>
          <a:xfrm>
            <a:off x="308822" y="1607904"/>
            <a:ext cx="11740938" cy="4794646"/>
          </a:xfrm>
          <a:prstGeom prst="rect">
            <a:avLst/>
          </a:prstGeom>
          <a:noFill/>
        </p:spPr>
        <p:txBody>
          <a:bodyPr wrap="square">
            <a:spAutoFit/>
          </a:bodyPr>
          <a:lstStyle/>
          <a:p>
            <a:pPr indent="0" algn="just">
              <a:lnSpc>
                <a:spcPct val="120000"/>
              </a:lnSpc>
              <a:buFont typeface="+mj-lt"/>
              <a:buNone/>
            </a:pP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厂区生产活动产生的排放</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，包括化石燃料燃烧，外购的电力、热力、蒸汽等：</a:t>
            </a:r>
            <a:endPar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endParaRPr>
          </a:p>
          <a:p>
            <a:pPr marL="571500" indent="-285750" algn="just">
              <a:lnSpc>
                <a:spcPct val="120000"/>
              </a:lnSpc>
              <a:buClr>
                <a:srgbClr val="0000FF"/>
              </a:buClr>
              <a:buFont typeface="Wingdings" panose="05000000000000000000" pitchFamily="2" charset="2"/>
              <a:buChar char="u"/>
            </a:pPr>
            <a:r>
              <a:rPr lang="zh-CN" altLang="en-US" sz="16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化石</a:t>
            </a:r>
            <a:r>
              <a:rPr lang="zh-CN" altLang="en-US" sz="160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燃料燃烧</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，生产活动中化石燃料燃烧所产生的碳排放：</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sz="1600"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a:t>
            </a:r>
            <a:r>
              <a:rPr lang="en-US" altLang="zh-CN"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类化石燃料消耗量，</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类化石燃料按照热值换算为标准煤的碳排放因子</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（天然气碳排放因子为</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1.63</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endPar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endParaRPr>
          </a:p>
          <a:p>
            <a:pPr marL="571500" indent="-285750" algn="just">
              <a:lnSpc>
                <a:spcPct val="120000"/>
              </a:lnSpc>
              <a:buClr>
                <a:srgbClr val="0000FF"/>
              </a:buClr>
              <a:buFont typeface="Wingdings" panose="05000000000000000000" pitchFamily="2" charset="2"/>
              <a:buChar char="u"/>
            </a:pPr>
            <a:r>
              <a:rPr lang="zh-CN" altLang="en-US" sz="160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外购电力、热力、蒸汽等</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。主要包括厂区生产设备使用的外购电力、热力、蒸汽等能源，将能源消耗量乘以对应的碳排放因子即可：</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rPr>
              <a:t> B</a:t>
            </a:r>
            <a:r>
              <a:rPr lang="en-US" altLang="zh-CN"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sz="1600"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为外购</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类电能</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热能消耗量，</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类能源碳排放因子（</a:t>
            </a:r>
            <a:r>
              <a:rPr lang="zh-CN" altLang="en-US" sz="160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各项能源碳排放因子按照天津当地标准进行选取</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，如电力碳排放因子为</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0.736kg/kWh</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，热力碳排放因子为</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0.17kg/kWh</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endPar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endParaRPr>
          </a:p>
          <a:p>
            <a:pPr indent="0" algn="just">
              <a:lnSpc>
                <a:spcPct val="120000"/>
              </a:lnSpc>
              <a:buFont typeface="+mj-lt"/>
              <a:buNone/>
            </a:pP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新能源设备产生的碳排放</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，可再生能源系统有太阳能热水系统、太阳能光伏系统：</a:t>
            </a:r>
            <a:endPar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endParaRPr>
          </a:p>
          <a:p>
            <a:pPr indent="0" algn="just">
              <a:lnSpc>
                <a:spcPct val="120000"/>
              </a:lnSpc>
              <a:buFont typeface="+mj-lt"/>
              <a:buNone/>
            </a:pP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计算采用如下假设：光伏发电可正常并入局部电网，供应园区</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厂区内生产；光伏</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光热设备运行生命周期取</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25</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年，其新购设备及运行产生的碳排放取年平均值。</a:t>
            </a:r>
            <a:endPar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endParaRPr>
          </a:p>
          <a:p>
            <a:pPr marL="571500" indent="-285750" algn="just">
              <a:lnSpc>
                <a:spcPct val="120000"/>
              </a:lnSpc>
              <a:buClr>
                <a:srgbClr val="0000FF"/>
              </a:buClr>
              <a:buFont typeface="Wingdings" panose="05000000000000000000" pitchFamily="2" charset="2"/>
              <a:buChar char="u"/>
            </a:pPr>
            <a:r>
              <a:rPr lang="zh-CN" altLang="en-US" sz="1600"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计算采用如下假设</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：光伏发电可正常并入局部电网，供应园区</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厂区内生产；光伏</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光热设备运行生命周期取</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25</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年，其新购设备及运行产生的碳排放取年平均值，记为光伏</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光热的碳排放因子</a:t>
            </a:r>
            <a:r>
              <a:rPr lang="en-US" altLang="zh-CN" sz="1600" i="1"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endParaRPr>
          </a:p>
          <a:p>
            <a:pPr marL="571500" indent="-285750" algn="just">
              <a:lnSpc>
                <a:spcPct val="120000"/>
              </a:lnSpc>
              <a:buClr>
                <a:srgbClr val="0000FF"/>
              </a:buClr>
              <a:buFont typeface="Wingdings" panose="05000000000000000000" pitchFamily="2" charset="2"/>
              <a:buChar char="u"/>
            </a:pPr>
            <a:r>
              <a:rPr lang="zh-CN" altLang="en-US" sz="160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计算时将新能源碳排放与电网碳排放合并</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rPr>
              <a:t>，计算式为：</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rPr>
              <a:t> B</a:t>
            </a:r>
            <a:r>
              <a:rPr lang="en-US" altLang="zh-CN"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ER</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i="1"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，天津</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ER</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可再生能源生产量（按照全生命周期内年平均发电量</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集热量进行核算），</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i="1"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，天津</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类可再生能源设备所抵扣种类能源在天津的碳排放因子；</a:t>
            </a:r>
            <a:endParaRPr lang="en-US" altLang="zh-CN" sz="160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endParaRPr>
          </a:p>
          <a:p>
            <a:pPr indent="0" algn="just">
              <a:lnSpc>
                <a:spcPct val="120000"/>
              </a:lnSpc>
              <a:buFont typeface="+mj-lt"/>
              <a:buNone/>
            </a:pP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节能技术</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rPr>
              <a:t>所产生的节能效益取文献范围值（已在后续表格列出），其带来的碳汇收益（即负碳排放）按照所</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抵扣种类能源在天津的碳排放因子进行计算：</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rPr>
              <a:t> B</a:t>
            </a:r>
            <a:r>
              <a:rPr lang="en-US" altLang="zh-CN"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ER</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i="1"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，天津</a:t>
            </a:r>
            <a:r>
              <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zh-CN" altLang="en-US"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ER</a:t>
            </a:r>
            <a:r>
              <a:rPr lang="en-US" altLang="zh-CN" sz="1600" kern="100" baseline="-250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a:t>
            </a:r>
            <a:r>
              <a:rPr lang="zh-CN" altLang="en-US" sz="1600" kern="100" dirty="0">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节能技术所抵扣的能源数量，</a:t>
            </a:r>
            <a:r>
              <a:rPr lang="en-US" altLang="zh-CN" sz="1600" i="1"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 </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Ef</a:t>
            </a:r>
            <a:r>
              <a:rPr lang="en-US" altLang="zh-CN" sz="1600" i="1"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，天津</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为</a:t>
            </a:r>
            <a:r>
              <a:rPr lang="en-US" altLang="zh-CN" sz="1600" i="1"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i</a:t>
            </a:r>
            <a:r>
              <a:rPr lang="zh-CN" altLang="en-US" sz="16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类节能技术所抵扣种类能源在天津的碳排放因子；</a:t>
            </a:r>
            <a:endParaRPr lang="en-US" altLang="zh-CN" sz="1600"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a:t>
            </a:fld>
            <a:endParaRPr lang="zh-CN" altLang="en-US" dirty="0">
              <a:solidFill>
                <a:prstClr val="black"/>
              </a:solidFill>
            </a:endParaRPr>
          </a:p>
        </p:txBody>
      </p:sp>
      <p:sp>
        <p:nvSpPr>
          <p:cNvPr id="40" name="TextBox 32"/>
          <p:cNvSpPr txBox="1"/>
          <p:nvPr/>
        </p:nvSpPr>
        <p:spPr>
          <a:xfrm>
            <a:off x="-78388" y="0"/>
            <a:ext cx="9448800" cy="983615"/>
          </a:xfrm>
          <a:prstGeom prst="rect">
            <a:avLst/>
          </a:prstGeom>
        </p:spPr>
        <p:txBody>
          <a:bodyPr vert="horz" wrap="square" lIns="123825" tIns="123825" rIns="57150" bIns="123825" rtlCol="0" anchor="t" anchorCtr="0">
            <a:noAutofit/>
          </a:bodyPr>
          <a:lstStyle/>
          <a:p>
            <a:pPr>
              <a:lnSpc>
                <a:spcPct val="140000"/>
              </a:lnSpc>
            </a:pPr>
            <a:r>
              <a:rPr lang="en-US" altLang="zh-CN"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中共中央国务院关于完整准确全面贯彻新发展理念做好碳达峰碳中和工作的意见</a:t>
            </a:r>
            <a:r>
              <a:rPr lang="en-US" altLang="zh-CN" sz="2000" b="1" dirty="0" smtClean="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40000"/>
              </a:lnSpc>
            </a:pPr>
            <a:r>
              <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2021.</a:t>
            </a:r>
            <a:r>
              <a:rPr lang="en-US" altLang="zh-CN"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10.24</a:t>
            </a:r>
            <a:endPar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TextBox 21"/>
          <p:cNvSpPr txBox="1"/>
          <p:nvPr/>
        </p:nvSpPr>
        <p:spPr>
          <a:xfrm>
            <a:off x="1221498" y="1241124"/>
            <a:ext cx="765990" cy="472440"/>
          </a:xfrm>
          <a:prstGeom prst="rect">
            <a:avLst/>
          </a:prstGeom>
        </p:spPr>
        <p:txBody>
          <a:bodyPr vert="horz" wrap="square" lIns="91440" tIns="45720" rIns="91440" bIns="45720" rtlCol="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375"/>
              </a:spcBef>
            </a:pPr>
            <a:endParaRPr lang="en-US" sz="2325"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473292" y="1321973"/>
            <a:ext cx="11245416" cy="4924425"/>
          </a:xfrm>
          <a:prstGeom prst="rect">
            <a:avLst/>
          </a:prstGeom>
          <a:noFill/>
        </p:spPr>
        <p:txBody>
          <a:bodyPr wrap="square">
            <a:spAutoFit/>
          </a:bodyPr>
          <a:lstStyle/>
          <a:p>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意见</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明确了碳达峰碳中和工作重点任务： </a:t>
            </a:r>
            <a:endParaRPr lang="en-US" altLang="zh-CN" sz="2000" dirty="0">
              <a:latin typeface="黑体" panose="02010609060101010101" pitchFamily="49" charset="-122"/>
              <a:ea typeface="黑体" panose="02010609060101010101" pitchFamily="49" charset="-122"/>
            </a:endParaRPr>
          </a:p>
          <a:p>
            <a:endParaRPr lang="en-US" altLang="zh-CN" sz="16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r>
              <a:rPr lang="en-US" altLang="zh-CN" sz="2000" dirty="0" smtClean="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到</a:t>
            </a:r>
            <a:r>
              <a:rPr lang="en-US" altLang="zh-CN" sz="2000" b="1" dirty="0">
                <a:latin typeface="黑体" panose="02010609060101010101" pitchFamily="49" charset="-122"/>
                <a:ea typeface="黑体" panose="02010609060101010101" pitchFamily="49" charset="-122"/>
              </a:rPr>
              <a:t>2025</a:t>
            </a:r>
            <a:r>
              <a:rPr lang="zh-CN" altLang="en-US" sz="2000" b="1" dirty="0">
                <a:latin typeface="黑体" panose="02010609060101010101" pitchFamily="49" charset="-122"/>
                <a:ea typeface="黑体" panose="02010609060101010101" pitchFamily="49" charset="-122"/>
              </a:rPr>
              <a:t>年</a:t>
            </a:r>
            <a:r>
              <a:rPr lang="zh-CN" altLang="en-US" sz="2000" dirty="0">
                <a:latin typeface="黑体" panose="02010609060101010101" pitchFamily="49" charset="-122"/>
                <a:ea typeface="黑体" panose="02010609060101010101" pitchFamily="49" charset="-122"/>
              </a:rPr>
              <a:t>，绿色低碳循环发展的经济体系初步形成，重点行业能源利用效率大幅提升。单位国内生产总值能耗比</a:t>
            </a:r>
            <a:r>
              <a:rPr lang="en-US" altLang="zh-CN" sz="2000" dirty="0">
                <a:latin typeface="黑体" panose="02010609060101010101" pitchFamily="49" charset="-122"/>
                <a:ea typeface="黑体" panose="02010609060101010101" pitchFamily="49" charset="-122"/>
              </a:rPr>
              <a:t>2020</a:t>
            </a:r>
            <a:r>
              <a:rPr lang="zh-CN" altLang="en-US" sz="2000" dirty="0">
                <a:latin typeface="黑体" panose="02010609060101010101" pitchFamily="49" charset="-122"/>
                <a:ea typeface="黑体" panose="02010609060101010101" pitchFamily="49" charset="-122"/>
              </a:rPr>
              <a:t>年下降</a:t>
            </a:r>
            <a:r>
              <a:rPr lang="en-US" altLang="zh-CN" sz="2000" dirty="0">
                <a:latin typeface="黑体" panose="02010609060101010101" pitchFamily="49" charset="-122"/>
                <a:ea typeface="黑体" panose="02010609060101010101" pitchFamily="49" charset="-122"/>
              </a:rPr>
              <a:t>13.5%</a:t>
            </a:r>
            <a:r>
              <a:rPr lang="zh-CN" altLang="en-US" sz="2000" dirty="0">
                <a:latin typeface="黑体" panose="02010609060101010101" pitchFamily="49" charset="-122"/>
                <a:ea typeface="黑体" panose="02010609060101010101" pitchFamily="49" charset="-122"/>
              </a:rPr>
              <a:t>；单位国内生产总值二氧化碳排放比</a:t>
            </a:r>
            <a:r>
              <a:rPr lang="en-US" altLang="zh-CN" sz="2000" dirty="0">
                <a:latin typeface="黑体" panose="02010609060101010101" pitchFamily="49" charset="-122"/>
                <a:ea typeface="黑体" panose="02010609060101010101" pitchFamily="49" charset="-122"/>
              </a:rPr>
              <a:t>2020</a:t>
            </a:r>
            <a:r>
              <a:rPr lang="zh-CN" altLang="en-US" sz="2000" dirty="0">
                <a:latin typeface="黑体" panose="02010609060101010101" pitchFamily="49" charset="-122"/>
                <a:ea typeface="黑体" panose="02010609060101010101" pitchFamily="49" charset="-122"/>
              </a:rPr>
              <a:t>年下降</a:t>
            </a:r>
            <a:r>
              <a:rPr lang="en-US" altLang="zh-CN" sz="2000" dirty="0">
                <a:latin typeface="黑体" panose="02010609060101010101" pitchFamily="49" charset="-122"/>
                <a:ea typeface="黑体" panose="02010609060101010101" pitchFamily="49" charset="-122"/>
              </a:rPr>
              <a:t>18%</a:t>
            </a:r>
            <a:r>
              <a:rPr lang="zh-CN" altLang="en-US" sz="2000" dirty="0">
                <a:latin typeface="黑体" panose="02010609060101010101" pitchFamily="49" charset="-122"/>
                <a:ea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rPr>
              <a:t>非化石能源消费比重达到</a:t>
            </a:r>
            <a:r>
              <a:rPr lang="en-US" altLang="zh-CN" sz="2000" b="1" dirty="0">
                <a:solidFill>
                  <a:srgbClr val="FF0000"/>
                </a:solidFill>
                <a:latin typeface="黑体" panose="02010609060101010101" pitchFamily="49" charset="-122"/>
                <a:ea typeface="黑体" panose="02010609060101010101" pitchFamily="49" charset="-122"/>
              </a:rPr>
              <a:t>20%</a:t>
            </a:r>
            <a:r>
              <a:rPr lang="zh-CN" altLang="en-US" sz="2000" b="1" dirty="0">
                <a:solidFill>
                  <a:srgbClr val="FF0000"/>
                </a:solidFill>
                <a:latin typeface="黑体" panose="02010609060101010101" pitchFamily="49" charset="-122"/>
                <a:ea typeface="黑体" panose="02010609060101010101" pitchFamily="49" charset="-122"/>
              </a:rPr>
              <a:t>左右</a:t>
            </a:r>
            <a:r>
              <a:rPr lang="zh-CN" altLang="en-US" sz="2000" dirty="0">
                <a:latin typeface="黑体" panose="02010609060101010101" pitchFamily="49" charset="-122"/>
                <a:ea typeface="黑体" panose="02010609060101010101" pitchFamily="49" charset="-122"/>
              </a:rPr>
              <a:t>；森林覆盖率达到</a:t>
            </a:r>
            <a:r>
              <a:rPr lang="en-US" altLang="zh-CN" sz="2000" dirty="0">
                <a:latin typeface="黑体" panose="02010609060101010101" pitchFamily="49" charset="-122"/>
                <a:ea typeface="黑体" panose="02010609060101010101" pitchFamily="49" charset="-122"/>
              </a:rPr>
              <a:t>24.1%</a:t>
            </a:r>
            <a:r>
              <a:rPr lang="zh-CN" altLang="en-US" sz="2000" dirty="0">
                <a:latin typeface="黑体" panose="02010609060101010101" pitchFamily="49" charset="-122"/>
                <a:ea typeface="黑体" panose="02010609060101010101" pitchFamily="49" charset="-122"/>
              </a:rPr>
              <a:t>，森林蓄积量达到</a:t>
            </a:r>
            <a:r>
              <a:rPr lang="en-US" altLang="zh-CN" sz="2000" dirty="0">
                <a:latin typeface="黑体" panose="02010609060101010101" pitchFamily="49" charset="-122"/>
                <a:ea typeface="黑体" panose="02010609060101010101" pitchFamily="49" charset="-122"/>
              </a:rPr>
              <a:t>180</a:t>
            </a:r>
            <a:r>
              <a:rPr lang="zh-CN" altLang="en-US" sz="2000" dirty="0">
                <a:latin typeface="黑体" panose="02010609060101010101" pitchFamily="49" charset="-122"/>
                <a:ea typeface="黑体" panose="02010609060101010101" pitchFamily="49" charset="-122"/>
              </a:rPr>
              <a:t>亿立方米，为实现碳达峰、碳中和奠定坚实基础。</a:t>
            </a:r>
          </a:p>
          <a:p>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   到</a:t>
            </a:r>
            <a:r>
              <a:rPr lang="en-US" altLang="zh-CN" sz="2000" b="1" dirty="0">
                <a:latin typeface="黑体" panose="02010609060101010101" pitchFamily="49" charset="-122"/>
                <a:ea typeface="黑体" panose="02010609060101010101" pitchFamily="49" charset="-122"/>
              </a:rPr>
              <a:t>2030</a:t>
            </a:r>
            <a:r>
              <a:rPr lang="zh-CN" altLang="en-US" sz="2000" b="1" dirty="0">
                <a:latin typeface="黑体" panose="02010609060101010101" pitchFamily="49" charset="-122"/>
                <a:ea typeface="黑体" panose="02010609060101010101" pitchFamily="49" charset="-122"/>
              </a:rPr>
              <a:t>年</a:t>
            </a:r>
            <a:r>
              <a:rPr lang="zh-CN" altLang="en-US" sz="2000" dirty="0">
                <a:latin typeface="黑体" panose="02010609060101010101" pitchFamily="49" charset="-122"/>
                <a:ea typeface="黑体" panose="02010609060101010101" pitchFamily="49" charset="-122"/>
              </a:rPr>
              <a:t>，经济社会发展全面绿色转型取得显著成效，重点耗能行业能源利用效率达到国际先进水平。单位国内生产总值能耗大幅下降；单位国内生产总值二氧化碳排放比</a:t>
            </a:r>
            <a:r>
              <a:rPr lang="en-US" altLang="zh-CN" sz="2000" dirty="0">
                <a:latin typeface="黑体" panose="02010609060101010101" pitchFamily="49" charset="-122"/>
                <a:ea typeface="黑体" panose="02010609060101010101" pitchFamily="49" charset="-122"/>
              </a:rPr>
              <a:t>2005</a:t>
            </a:r>
            <a:r>
              <a:rPr lang="zh-CN" altLang="en-US" sz="2000" dirty="0">
                <a:latin typeface="黑体" panose="02010609060101010101" pitchFamily="49" charset="-122"/>
                <a:ea typeface="黑体" panose="02010609060101010101" pitchFamily="49" charset="-122"/>
              </a:rPr>
              <a:t>年下降</a:t>
            </a:r>
            <a:r>
              <a:rPr lang="en-US" altLang="zh-CN" sz="2000" dirty="0">
                <a:latin typeface="黑体" panose="02010609060101010101" pitchFamily="49" charset="-122"/>
                <a:ea typeface="黑体" panose="02010609060101010101" pitchFamily="49" charset="-122"/>
              </a:rPr>
              <a:t>65%</a:t>
            </a:r>
            <a:r>
              <a:rPr lang="zh-CN" altLang="en-US" sz="2000" dirty="0">
                <a:latin typeface="黑体" panose="02010609060101010101" pitchFamily="49" charset="-122"/>
                <a:ea typeface="黑体" panose="02010609060101010101" pitchFamily="49" charset="-122"/>
              </a:rPr>
              <a:t>以上；</a:t>
            </a:r>
            <a:r>
              <a:rPr lang="zh-CN" altLang="en-US" sz="2000" b="1" dirty="0">
                <a:solidFill>
                  <a:srgbClr val="FF0000"/>
                </a:solidFill>
                <a:latin typeface="黑体" panose="02010609060101010101" pitchFamily="49" charset="-122"/>
                <a:ea typeface="黑体" panose="02010609060101010101" pitchFamily="49" charset="-122"/>
              </a:rPr>
              <a:t>非化石能源消费比重达到</a:t>
            </a:r>
            <a:r>
              <a:rPr lang="en-US" altLang="zh-CN" sz="2000" b="1" dirty="0">
                <a:solidFill>
                  <a:srgbClr val="FF0000"/>
                </a:solidFill>
                <a:latin typeface="黑体" panose="02010609060101010101" pitchFamily="49" charset="-122"/>
                <a:ea typeface="黑体" panose="02010609060101010101" pitchFamily="49" charset="-122"/>
              </a:rPr>
              <a:t>25%</a:t>
            </a:r>
            <a:r>
              <a:rPr lang="zh-CN" altLang="en-US" sz="2000" b="1" dirty="0">
                <a:solidFill>
                  <a:srgbClr val="FF0000"/>
                </a:solidFill>
                <a:latin typeface="黑体" panose="02010609060101010101" pitchFamily="49" charset="-122"/>
                <a:ea typeface="黑体" panose="02010609060101010101" pitchFamily="49" charset="-122"/>
              </a:rPr>
              <a:t>左右，风电、太阳能发电总装机容量达到</a:t>
            </a:r>
            <a:r>
              <a:rPr lang="en-US" altLang="zh-CN" sz="2000" b="1" dirty="0">
                <a:solidFill>
                  <a:srgbClr val="FF0000"/>
                </a:solidFill>
                <a:latin typeface="黑体" panose="02010609060101010101" pitchFamily="49" charset="-122"/>
                <a:ea typeface="黑体" panose="02010609060101010101" pitchFamily="49" charset="-122"/>
              </a:rPr>
              <a:t>12</a:t>
            </a:r>
            <a:r>
              <a:rPr lang="zh-CN" altLang="en-US" sz="2000" b="1" dirty="0">
                <a:solidFill>
                  <a:srgbClr val="FF0000"/>
                </a:solidFill>
                <a:latin typeface="黑体" panose="02010609060101010101" pitchFamily="49" charset="-122"/>
                <a:ea typeface="黑体" panose="02010609060101010101" pitchFamily="49" charset="-122"/>
              </a:rPr>
              <a:t>亿千瓦以上</a:t>
            </a:r>
            <a:r>
              <a:rPr lang="zh-CN" altLang="en-US" sz="2000" dirty="0">
                <a:latin typeface="黑体" panose="02010609060101010101" pitchFamily="49" charset="-122"/>
                <a:ea typeface="黑体" panose="02010609060101010101" pitchFamily="49" charset="-122"/>
              </a:rPr>
              <a:t>；森林覆盖率达到</a:t>
            </a:r>
            <a:r>
              <a:rPr lang="en-US" altLang="zh-CN" sz="2000" dirty="0">
                <a:latin typeface="黑体" panose="02010609060101010101" pitchFamily="49" charset="-122"/>
                <a:ea typeface="黑体" panose="02010609060101010101" pitchFamily="49" charset="-122"/>
              </a:rPr>
              <a:t>25%</a:t>
            </a:r>
            <a:r>
              <a:rPr lang="zh-CN" altLang="en-US" sz="2000" dirty="0">
                <a:latin typeface="黑体" panose="02010609060101010101" pitchFamily="49" charset="-122"/>
                <a:ea typeface="黑体" panose="02010609060101010101" pitchFamily="49" charset="-122"/>
              </a:rPr>
              <a:t>左右，森林蓄积量达到</a:t>
            </a:r>
            <a:r>
              <a:rPr lang="en-US" altLang="zh-CN" sz="2000" dirty="0">
                <a:latin typeface="黑体" panose="02010609060101010101" pitchFamily="49" charset="-122"/>
                <a:ea typeface="黑体" panose="02010609060101010101" pitchFamily="49" charset="-122"/>
              </a:rPr>
              <a:t>190</a:t>
            </a:r>
            <a:r>
              <a:rPr lang="zh-CN" altLang="en-US" sz="2000" dirty="0">
                <a:latin typeface="黑体" panose="02010609060101010101" pitchFamily="49" charset="-122"/>
                <a:ea typeface="黑体" panose="02010609060101010101" pitchFamily="49" charset="-122"/>
              </a:rPr>
              <a:t>亿立方米，二氧化碳排放量达到峰值并实现稳中有降。</a:t>
            </a:r>
          </a:p>
          <a:p>
            <a:endParaRPr lang="zh-CN" altLang="en-US"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 </a:t>
            </a:r>
            <a:r>
              <a:rPr lang="zh-CN" altLang="en-US" sz="2000" dirty="0" smtClean="0">
                <a:latin typeface="黑体" panose="02010609060101010101" pitchFamily="49" charset="-122"/>
                <a:ea typeface="黑体" panose="02010609060101010101" pitchFamily="49" charset="-122"/>
              </a:rPr>
              <a:t>   到</a:t>
            </a:r>
            <a:r>
              <a:rPr lang="en-US" altLang="zh-CN" sz="2000" b="1" dirty="0">
                <a:latin typeface="黑体" panose="02010609060101010101" pitchFamily="49" charset="-122"/>
                <a:ea typeface="黑体" panose="02010609060101010101" pitchFamily="49" charset="-122"/>
              </a:rPr>
              <a:t>2060</a:t>
            </a:r>
            <a:r>
              <a:rPr lang="zh-CN" altLang="en-US" sz="2000" b="1" dirty="0">
                <a:latin typeface="黑体" panose="02010609060101010101" pitchFamily="49" charset="-122"/>
                <a:ea typeface="黑体" panose="02010609060101010101" pitchFamily="49" charset="-122"/>
              </a:rPr>
              <a:t>年</a:t>
            </a:r>
            <a:r>
              <a:rPr lang="zh-CN" altLang="en-US" sz="2000" dirty="0">
                <a:latin typeface="黑体" panose="02010609060101010101" pitchFamily="49" charset="-122"/>
                <a:ea typeface="黑体" panose="02010609060101010101" pitchFamily="49" charset="-122"/>
              </a:rPr>
              <a:t>，绿色低碳循环发展的经济体系和清洁低碳安全高效的能源体系全面建立，能源利用效率达到国际先进水平，</a:t>
            </a:r>
            <a:r>
              <a:rPr lang="zh-CN" altLang="en-US" sz="2000" b="1" dirty="0">
                <a:solidFill>
                  <a:srgbClr val="FF0000"/>
                </a:solidFill>
                <a:latin typeface="黑体" panose="02010609060101010101" pitchFamily="49" charset="-122"/>
                <a:ea typeface="黑体" panose="02010609060101010101" pitchFamily="49" charset="-122"/>
              </a:rPr>
              <a:t>非化石能源消费比重达到</a:t>
            </a:r>
            <a:r>
              <a:rPr lang="en-US" altLang="zh-CN" sz="2000" b="1" dirty="0">
                <a:solidFill>
                  <a:srgbClr val="FF0000"/>
                </a:solidFill>
                <a:latin typeface="黑体" panose="02010609060101010101" pitchFamily="49" charset="-122"/>
                <a:ea typeface="黑体" panose="02010609060101010101" pitchFamily="49" charset="-122"/>
              </a:rPr>
              <a:t>80%</a:t>
            </a:r>
            <a:r>
              <a:rPr lang="zh-CN" altLang="en-US" sz="2000" b="1" dirty="0">
                <a:solidFill>
                  <a:srgbClr val="FF0000"/>
                </a:solidFill>
                <a:latin typeface="黑体" panose="02010609060101010101" pitchFamily="49" charset="-122"/>
                <a:ea typeface="黑体" panose="02010609060101010101" pitchFamily="49" charset="-122"/>
              </a:rPr>
              <a:t>以上</a:t>
            </a:r>
            <a:r>
              <a:rPr lang="zh-CN" altLang="en-US" sz="2000" dirty="0">
                <a:latin typeface="黑体" panose="02010609060101010101" pitchFamily="49" charset="-122"/>
                <a:ea typeface="黑体" panose="02010609060101010101" pitchFamily="49" charset="-122"/>
              </a:rPr>
              <a:t>，碳中和目标顺利实现，生态文明建设取得丰硕成果，开创人与自然和谐共生新境界。</a:t>
            </a:r>
          </a:p>
          <a:p>
            <a:endParaRPr lang="zh-CN" altLang="en-US"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90</a:t>
            </a:fld>
            <a:endParaRPr lang="zh-CN" altLang="en-US" dirty="0">
              <a:solidFill>
                <a:prstClr val="black"/>
              </a:solidFill>
            </a:endParaRPr>
          </a:p>
        </p:txBody>
      </p:sp>
      <p:sp>
        <p:nvSpPr>
          <p:cNvPr id="59" name="TextBox 32"/>
          <p:cNvSpPr txBox="1"/>
          <p:nvPr/>
        </p:nvSpPr>
        <p:spPr>
          <a:xfrm>
            <a:off x="377820" y="60847"/>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377820" y="1051809"/>
            <a:ext cx="5183602" cy="430182"/>
          </a:xfrm>
          <a:prstGeom prst="rect">
            <a:avLst/>
          </a:prstGeom>
          <a:noFill/>
        </p:spPr>
        <p:txBody>
          <a:bodyPr wrap="square">
            <a:spAutoFit/>
          </a:bodyPr>
          <a:lstStyle/>
          <a:p>
            <a:pPr algn="just">
              <a:lnSpc>
                <a:spcPct val="120000"/>
              </a:lnSpc>
            </a:pPr>
            <a:r>
              <a:rPr lang="zh-CN" altLang="en-US" sz="2000" b="1" kern="100" dirty="0">
                <a:latin typeface="Times New Roman" panose="02020603050405020304" pitchFamily="18" charset="0"/>
                <a:ea typeface="微软雅黑" panose="020B0503020204020204" pitchFamily="34" charset="-122"/>
                <a:cs typeface="Times New Roman" panose="02020603050405020304" pitchFamily="18" charset="0"/>
              </a:rPr>
              <a:t>节能改造措施带来的经济效益</a:t>
            </a:r>
            <a:endParaRPr lang="zh-CN" altLang="en-US" sz="2000" b="1" i="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文本框 40"/>
          <p:cNvSpPr txBox="1"/>
          <p:nvPr/>
        </p:nvSpPr>
        <p:spPr>
          <a:xfrm>
            <a:off x="377820" y="1473531"/>
            <a:ext cx="11629051" cy="1338828"/>
          </a:xfrm>
          <a:prstGeom prst="rect">
            <a:avLst/>
          </a:prstGeom>
          <a:noFill/>
        </p:spPr>
        <p:txBody>
          <a:bodyPr wrap="square">
            <a:spAutoFit/>
          </a:bodyPr>
          <a:lstStyle/>
          <a:p>
            <a:pPr marL="285750" indent="-285750" algn="just">
              <a:lnSpc>
                <a:spcPct val="150000"/>
              </a:lnSpc>
              <a:buFont typeface="Wingdings" panose="05000000000000000000" pitchFamily="2" charset="2"/>
              <a:buChar char="u"/>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供冷系统改造：对水泵及水泵电机改造升级降低电耗；引入水蓄冷</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蓄热模块</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buFont typeface="Wingdings" panose="05000000000000000000" pitchFamily="2" charset="2"/>
              <a:buChar char="u"/>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供热系统改造：生活用热引入余热利用模块，并辅以空气源热泵进行冬季采暖；</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buFont typeface="Wingdings" panose="05000000000000000000" pitchFamily="2" charset="2"/>
              <a:buChar char="u"/>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供电系统改造：引入光伏，并配备储能与充电桩模块</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42" name="表格 4"/>
          <p:cNvGraphicFramePr>
            <a:graphicFrameLocks noGrp="1"/>
          </p:cNvGraphicFramePr>
          <p:nvPr/>
        </p:nvGraphicFramePr>
        <p:xfrm>
          <a:off x="514350" y="2755924"/>
          <a:ext cx="11087100" cy="3889990"/>
        </p:xfrm>
        <a:graphic>
          <a:graphicData uri="http://schemas.openxmlformats.org/drawingml/2006/table">
            <a:tbl>
              <a:tblPr firstRow="1" bandRow="1">
                <a:tableStyleId>{5C22544A-7EE6-4342-B048-85BDC9FD1C3A}</a:tableStyleId>
              </a:tblPr>
              <a:tblGrid>
                <a:gridCol w="761728">
                  <a:extLst>
                    <a:ext uri="{9D8B030D-6E8A-4147-A177-3AD203B41FA5}">
                      <a16:colId xmlns:a16="http://schemas.microsoft.com/office/drawing/2014/main" val="20000"/>
                    </a:ext>
                  </a:extLst>
                </a:gridCol>
                <a:gridCol w="2229394">
                  <a:extLst>
                    <a:ext uri="{9D8B030D-6E8A-4147-A177-3AD203B41FA5}">
                      <a16:colId xmlns:a16="http://schemas.microsoft.com/office/drawing/2014/main" val="20001"/>
                    </a:ext>
                  </a:extLst>
                </a:gridCol>
                <a:gridCol w="1066528">
                  <a:extLst>
                    <a:ext uri="{9D8B030D-6E8A-4147-A177-3AD203B41FA5}">
                      <a16:colId xmlns:a16="http://schemas.microsoft.com/office/drawing/2014/main" val="20002"/>
                    </a:ext>
                  </a:extLst>
                </a:gridCol>
                <a:gridCol w="489585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370840">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序号</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改造模块</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改造费用</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节能效果</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经济效益（万元</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年）</a:t>
                      </a:r>
                    </a:p>
                  </a:txBody>
                  <a:tcPr/>
                </a:tc>
                <a:extLst>
                  <a:ext uri="{0D108BD9-81ED-4DB2-BD59-A6C34878D82A}">
                    <a16:rowId xmlns:a16="http://schemas.microsoft.com/office/drawing/2014/main" val="10000"/>
                  </a:ext>
                </a:extLst>
              </a:tr>
              <a:tr h="370840">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水泵系统改造</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120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降低电耗</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18%</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，预计</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27.2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kWh</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27.2</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en-US" altLang="zh-CN"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电机节能改造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150</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降低电耗</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，预计</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kWh</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12</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 </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水蓄冷（热） 建设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820</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谷电蓄冷</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热各</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4kWh</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，节省电费</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天，运行</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240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天</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576</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 </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余热系统建设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320</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余热供热面积</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万平米，其余采用热泵系统供热</a:t>
                      </a:r>
                    </a:p>
                  </a:txBody>
                  <a:tcPr/>
                </a:tc>
                <a:tc rowSpan="2">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200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4"/>
                  </a:ext>
                </a:extLst>
              </a:tr>
              <a:tr h="370840">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5 </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空气源热泵系统建设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2000</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5"/>
                  </a:ext>
                </a:extLst>
              </a:tr>
              <a:tr h="370840">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6 </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光伏及储能改造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1240</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年发电量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200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kWh</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p>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年储电</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58.4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kWh</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，峰谷电差</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0.6</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元</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/kWh</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179</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pPr algn="ctr"/>
                      <a:r>
                        <a:rPr lang="en-US" altLang="zh-CN"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7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既有系统自控系统集成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300 </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rPr>
                        <a:t>节约人力成本，方便运维人员管理</a:t>
                      </a:r>
                    </a:p>
                  </a:txBody>
                  <a:tcPr anchor="ctr"/>
                </a:tc>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7"/>
                  </a:ext>
                </a:extLst>
              </a:tr>
              <a:tr h="344150">
                <a:tc>
                  <a:txBody>
                    <a:bodyPr/>
                    <a:lstStyle/>
                    <a:p>
                      <a:pPr algn="ctr"/>
                      <a:r>
                        <a:rPr lang="en-US" altLang="zh-CN"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8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综合能源管控平台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400 </a:t>
                      </a: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vMerge="1">
                  <a:txBody>
                    <a:bodyPr/>
                    <a:lstStyle/>
                    <a:p>
                      <a:endParaRPr lang="zh-CN"/>
                    </a:p>
                  </a:txBody>
                  <a:tcPr anchor="ctr"/>
                </a:tc>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8"/>
                  </a:ext>
                </a:extLst>
              </a:tr>
              <a:tr h="370840">
                <a:tc>
                  <a:txBody>
                    <a:bodyPr/>
                    <a:lstStyle/>
                    <a:p>
                      <a:pPr algn="ctr"/>
                      <a:r>
                        <a:rPr lang="zh-CN" altLang="en-US" sz="16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合计 </a:t>
                      </a:r>
                      <a:endParaRPr lang="zh-CN" altLang="en-US" sz="16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endParaRPr lang="zh-CN" altLang="en-US" sz="16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5350</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静态回收期</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年</a:t>
                      </a: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994</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91</a:t>
            </a:fld>
            <a:endParaRPr lang="zh-CN" altLang="en-US" dirty="0">
              <a:solidFill>
                <a:prstClr val="black"/>
              </a:solidFill>
            </a:endParaRPr>
          </a:p>
        </p:txBody>
      </p:sp>
      <p:sp>
        <p:nvSpPr>
          <p:cNvPr id="59" name="TextBox 32"/>
          <p:cNvSpPr txBox="1"/>
          <p:nvPr/>
        </p:nvSpPr>
        <p:spPr>
          <a:xfrm>
            <a:off x="308822" y="47800"/>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308822" y="1116511"/>
            <a:ext cx="5183602" cy="497765"/>
          </a:xfrm>
          <a:prstGeom prst="rect">
            <a:avLst/>
          </a:prstGeom>
          <a:noFill/>
        </p:spPr>
        <p:txBody>
          <a:bodyPr wrap="square">
            <a:spAutoFit/>
          </a:bodyPr>
          <a:lstStyle/>
          <a:p>
            <a:pPr algn="just">
              <a:lnSpc>
                <a:spcPct val="120000"/>
              </a:lnSpc>
            </a:pPr>
            <a:r>
              <a:rPr lang="zh-CN" altLang="en-US" sz="2400" b="1" kern="100" dirty="0">
                <a:latin typeface="Times New Roman" panose="02020603050405020304" pitchFamily="18" charset="0"/>
                <a:ea typeface="微软雅黑" panose="020B0503020204020204" pitchFamily="34" charset="-122"/>
                <a:cs typeface="Times New Roman" panose="02020603050405020304" pitchFamily="18" charset="0"/>
              </a:rPr>
              <a:t>节能改造措施带来的减碳效益</a:t>
            </a:r>
            <a:endParaRPr lang="zh-CN" altLang="en-US" sz="2400" b="1" i="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41" name="表格 4"/>
          <p:cNvGraphicFramePr>
            <a:graphicFrameLocks noGrp="1"/>
          </p:cNvGraphicFramePr>
          <p:nvPr/>
        </p:nvGraphicFramePr>
        <p:xfrm>
          <a:off x="1915377" y="1730935"/>
          <a:ext cx="8128000" cy="2966720"/>
        </p:xfrm>
        <a:graphic>
          <a:graphicData uri="http://schemas.openxmlformats.org/drawingml/2006/table">
            <a:tbl>
              <a:tblPr firstRow="1" bandRow="1">
                <a:tableStyleId>{5C22544A-7EE6-4342-B048-85BDC9FD1C3A}</a:tableStyleId>
              </a:tblPr>
              <a:tblGrid>
                <a:gridCol w="1629012">
                  <a:extLst>
                    <a:ext uri="{9D8B030D-6E8A-4147-A177-3AD203B41FA5}">
                      <a16:colId xmlns:a16="http://schemas.microsoft.com/office/drawing/2014/main" val="20000"/>
                    </a:ext>
                  </a:extLst>
                </a:gridCol>
                <a:gridCol w="2434988">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序号</a:t>
                      </a:r>
                    </a:p>
                  </a:txBody>
                  <a:tcPr/>
                </a:tc>
                <a:tc>
                  <a:txBody>
                    <a:bodyP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改造模块</a:t>
                      </a:r>
                    </a:p>
                  </a:txBody>
                  <a:tcPr/>
                </a:tc>
                <a:tc>
                  <a:txBody>
                    <a:bodyP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减碳量</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/t</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减碳占比</a:t>
                      </a:r>
                    </a:p>
                  </a:txBody>
                  <a:tcPr/>
                </a:tc>
                <a:extLst>
                  <a:ext uri="{0D108BD9-81ED-4DB2-BD59-A6C34878D82A}">
                    <a16:rowId xmlns:a16="http://schemas.microsoft.com/office/drawing/2014/main" val="10000"/>
                  </a:ext>
                </a:extLst>
              </a:tr>
              <a:tr h="370840">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水泵系统改造</a:t>
                      </a:r>
                    </a:p>
                  </a:txBody>
                  <a:tcP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2287.52</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0.17%</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en-US" altLang="zh-CN" sz="1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 </a:t>
                      </a:r>
                      <a:endParaRPr lang="zh-CN" altLang="en-US" sz="18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电机节能改造 </a:t>
                      </a:r>
                      <a:endParaRPr lang="zh-CN" altLang="en-US" sz="18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1009.2</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0.08%</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lang="en-US" altLang="zh-CN" sz="18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 </a:t>
                      </a:r>
                      <a:endParaRPr lang="zh-CN" altLang="en-US" sz="18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水蓄冷（热） 建设 </a:t>
                      </a:r>
                      <a:endParaRPr lang="zh-CN" altLang="en-US" sz="18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pPr algn="ctr"/>
                      <a:r>
                        <a:rPr lang="en-US" altLang="zh-CN" sz="18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 </a:t>
                      </a:r>
                      <a:endParaRPr lang="zh-CN" altLang="en-US" sz="18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余热系统建设 </a:t>
                      </a:r>
                      <a:endParaRPr lang="zh-CN" altLang="en-US" sz="18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rowSpan="2">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5555.56</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rowSpan="2">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0.42%</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4"/>
                  </a:ext>
                </a:extLst>
              </a:tr>
              <a:tr h="370840">
                <a:tc>
                  <a:txBody>
                    <a:bodyPr/>
                    <a:lstStyle/>
                    <a:p>
                      <a:pPr algn="ctr"/>
                      <a:r>
                        <a:rPr lang="en-US" altLang="zh-CN" sz="18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5 </a:t>
                      </a:r>
                      <a:endParaRPr lang="zh-CN" altLang="en-US" sz="18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空气源热泵系统建设 </a:t>
                      </a:r>
                      <a:endParaRPr lang="zh-CN" altLang="en-US" sz="18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5"/>
                  </a:ext>
                </a:extLst>
              </a:tr>
              <a:tr h="370840">
                <a:tc>
                  <a:txBody>
                    <a:bodyPr/>
                    <a:lstStyle/>
                    <a:p>
                      <a:pPr algn="ctr"/>
                      <a:r>
                        <a:rPr lang="en-US" altLang="zh-CN" sz="1800" b="0" i="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6 </a:t>
                      </a:r>
                      <a:endParaRPr lang="zh-CN" altLang="en-US" sz="180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光伏及储能改造 </a:t>
                      </a:r>
                      <a:endParaRPr lang="zh-CN" altLang="en-US" sz="18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1836</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0.14%</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总计</a:t>
                      </a:r>
                    </a:p>
                  </a:txBody>
                  <a:tcPr/>
                </a:tc>
                <a:tc>
                  <a:txBody>
                    <a:bodyPr/>
                    <a:lstStyle/>
                    <a:p>
                      <a:pPr algn="ctr"/>
                      <a:endParaRPr lang="zh-CN" altLang="en-US" sz="180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10688.28</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0.81%</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sp>
        <p:nvSpPr>
          <p:cNvPr id="42" name="文本框 41"/>
          <p:cNvSpPr txBox="1"/>
          <p:nvPr/>
        </p:nvSpPr>
        <p:spPr>
          <a:xfrm>
            <a:off x="308822" y="4940050"/>
            <a:ext cx="11470918" cy="1725985"/>
          </a:xfrm>
          <a:prstGeom prst="rect">
            <a:avLst/>
          </a:prstGeom>
          <a:noFill/>
        </p:spPr>
        <p:txBody>
          <a:bodyPr wrap="square">
            <a:spAutoFit/>
          </a:bodyPr>
          <a:lstStyle/>
          <a:p>
            <a:pPr marL="342900" indent="-342900" algn="just">
              <a:lnSpc>
                <a:spcPct val="120000"/>
              </a:lnSpc>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改造前</a:t>
            </a: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园区内碳排放总量为</a:t>
            </a:r>
            <a:r>
              <a:rPr lang="en-US" altLang="zh-CN" b="0" i="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1324039 t</a:t>
            </a:r>
            <a:r>
              <a:rPr lang="zh-CN" altLang="en-US" b="0" i="0" dirty="0">
                <a:effectLst/>
                <a:latin typeface="Times New Roman" panose="02020603050405020304" pitchFamily="18" charset="0"/>
                <a:ea typeface="微软雅黑" panose="020B0503020204020204" pitchFamily="34" charset="-122"/>
                <a:cs typeface="Times New Roman" panose="02020603050405020304" pitchFamily="18" charset="0"/>
              </a:rPr>
              <a:t>，改造后为</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1313350.72 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，减碳量为</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10688.28 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，降低碳排放量仅为</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0.81%</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。可见，尽管经济效益可观，但减碳收益较低，主要在于厂区生产过程中</a:t>
            </a:r>
            <a:r>
              <a:rPr lang="zh-CN" altLang="en-US"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碳排放占比较高的燃气量、购电量在改造过程中未有明显降低</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just">
              <a:lnSpc>
                <a:spcPct val="120000"/>
              </a:lnSpc>
              <a:buFont typeface="Wingdings" panose="05000000000000000000" pitchFamily="2" charset="2"/>
              <a:buChar char="Ø"/>
            </a:pPr>
            <a:r>
              <a:rPr lang="zh-CN" altLang="en-US" b="0" i="0" kern="100" dirty="0">
                <a:effectLst/>
                <a:latin typeface="Times New Roman" panose="02020603050405020304" pitchFamily="18" charset="0"/>
                <a:ea typeface="微软雅黑" panose="020B0503020204020204" pitchFamily="34" charset="-122"/>
                <a:cs typeface="Times New Roman" panose="02020603050405020304" pitchFamily="18" charset="0"/>
              </a:rPr>
              <a:t>双碳背景下，较大的减碳压力是影响未来厂区收益的关键因素，若全部靠购买碳汇（碳交易价格约为</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93</a:t>
            </a:r>
            <a:r>
              <a:rPr lang="zh-CN" altLang="en-US" kern="100" dirty="0">
                <a:latin typeface="Times New Roman" panose="02020603050405020304" pitchFamily="18" charset="0"/>
                <a:ea typeface="微软雅黑" panose="020B0503020204020204" pitchFamily="34" charset="-122"/>
                <a:cs typeface="Times New Roman" panose="02020603050405020304" pitchFamily="18" charset="0"/>
              </a:rPr>
              <a:t>元</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/t</a:t>
            </a:r>
            <a:r>
              <a:rPr lang="zh-CN" altLang="en-US" b="0" i="0" kern="100" dirty="0">
                <a:effectLst/>
                <a:latin typeface="Times New Roman" panose="02020603050405020304" pitchFamily="18" charset="0"/>
                <a:ea typeface="微软雅黑" panose="020B0503020204020204" pitchFamily="34" charset="-122"/>
                <a:cs typeface="Times New Roman" panose="02020603050405020304" pitchFamily="18" charset="0"/>
              </a:rPr>
              <a:t>），经济成本较高。</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92</a:t>
            </a:fld>
            <a:endParaRPr lang="zh-CN" altLang="en-US" dirty="0">
              <a:solidFill>
                <a:prstClr val="black"/>
              </a:solidFill>
            </a:endParaRPr>
          </a:p>
        </p:txBody>
      </p:sp>
      <p:sp>
        <p:nvSpPr>
          <p:cNvPr id="59" name="TextBox 32"/>
          <p:cNvSpPr txBox="1"/>
          <p:nvPr/>
        </p:nvSpPr>
        <p:spPr>
          <a:xfrm>
            <a:off x="390101" y="46065"/>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90101" y="1070448"/>
            <a:ext cx="5183602" cy="430182"/>
          </a:xfrm>
          <a:prstGeom prst="rect">
            <a:avLst/>
          </a:prstGeom>
          <a:noFill/>
        </p:spPr>
        <p:txBody>
          <a:bodyPr wrap="square">
            <a:spAutoFit/>
          </a:bodyPr>
          <a:lstStyle/>
          <a:p>
            <a:pPr algn="just">
              <a:lnSpc>
                <a:spcPct val="120000"/>
              </a:lnSpc>
            </a:pPr>
            <a:r>
              <a:rPr lang="zh-CN" altLang="en-US" sz="2000" b="1" kern="100" dirty="0">
                <a:latin typeface="Times New Roman" panose="02020603050405020304" pitchFamily="18" charset="0"/>
                <a:ea typeface="微软雅黑" panose="020B0503020204020204" pitchFamily="34" charset="-122"/>
                <a:cs typeface="Times New Roman" panose="02020603050405020304" pitchFamily="18" charset="0"/>
              </a:rPr>
              <a:t>深入减碳的措施（单厂区视角）</a:t>
            </a:r>
            <a:endParaRPr lang="zh-CN" altLang="en-US" sz="2000" b="1" i="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p:cNvSpPr txBox="1"/>
          <p:nvPr/>
        </p:nvSpPr>
        <p:spPr>
          <a:xfrm>
            <a:off x="447251" y="1453770"/>
            <a:ext cx="11373273" cy="1338828"/>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对生产环节进行综合能源管理，</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深度节能，</a:t>
            </a:r>
            <a:r>
              <a:rPr lang="zh-CN" altLang="en-US"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可达到整体</a:t>
            </a:r>
            <a:r>
              <a:rPr lang="en-US" altLang="zh-CN"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15% ~ 30%</a:t>
            </a:r>
            <a:r>
              <a:rPr lang="zh-CN" altLang="en-US"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能耗降低</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，降低生产过程电能</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蒸汽消耗量；</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聚焦生产环节燃气锅炉制备蒸汽过程，引入</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光热系统制备蒸汽</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，降低现有系统的燃气消耗量；</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50000"/>
              </a:lnSpc>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园区内布置绿色植物，进行碳汇；</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2" name="表格 2"/>
          <p:cNvGraphicFramePr>
            <a:graphicFrameLocks noGrp="1"/>
          </p:cNvGraphicFramePr>
          <p:nvPr/>
        </p:nvGraphicFramePr>
        <p:xfrm>
          <a:off x="1239986" y="2868798"/>
          <a:ext cx="9717748" cy="2152364"/>
        </p:xfrm>
        <a:graphic>
          <a:graphicData uri="http://schemas.openxmlformats.org/drawingml/2006/table">
            <a:tbl>
              <a:tblPr firstRow="1" bandRow="1">
                <a:tableStyleId>{5C22544A-7EE6-4342-B048-85BDC9FD1C3A}</a:tableStyleId>
              </a:tblPr>
              <a:tblGrid>
                <a:gridCol w="1729894">
                  <a:extLst>
                    <a:ext uri="{9D8B030D-6E8A-4147-A177-3AD203B41FA5}">
                      <a16:colId xmlns:a16="http://schemas.microsoft.com/office/drawing/2014/main" val="20000"/>
                    </a:ext>
                  </a:extLst>
                </a:gridCol>
                <a:gridCol w="3855132">
                  <a:extLst>
                    <a:ext uri="{9D8B030D-6E8A-4147-A177-3AD203B41FA5}">
                      <a16:colId xmlns:a16="http://schemas.microsoft.com/office/drawing/2014/main" val="20001"/>
                    </a:ext>
                  </a:extLst>
                </a:gridCol>
                <a:gridCol w="1703285">
                  <a:extLst>
                    <a:ext uri="{9D8B030D-6E8A-4147-A177-3AD203B41FA5}">
                      <a16:colId xmlns:a16="http://schemas.microsoft.com/office/drawing/2014/main" val="20002"/>
                    </a:ext>
                  </a:extLst>
                </a:gridCol>
                <a:gridCol w="2429437">
                  <a:extLst>
                    <a:ext uri="{9D8B030D-6E8A-4147-A177-3AD203B41FA5}">
                      <a16:colId xmlns:a16="http://schemas.microsoft.com/office/drawing/2014/main" val="20003"/>
                    </a:ext>
                  </a:extLst>
                </a:gridCol>
              </a:tblGrid>
              <a:tr h="394096">
                <a:tc>
                  <a:txBody>
                    <a:bodyPr/>
                    <a:lstStyle/>
                    <a:p>
                      <a:pPr algn="ct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zh-CN" altLang="en-US"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厂区内部节能收益</a:t>
                      </a:r>
                    </a:p>
                  </a:txBody>
                  <a:tcPr/>
                </a:tc>
                <a:tc>
                  <a:txBody>
                    <a:bodyPr/>
                    <a:lstStyle/>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减碳量</a:t>
                      </a:r>
                      <a:r>
                        <a:rPr lang="en-US" altLang="zh-CN" dirty="0">
                          <a:latin typeface="Times New Roman" panose="02020603050405020304" pitchFamily="18" charset="0"/>
                          <a:ea typeface="黑体" panose="02010609060101010101" pitchFamily="49" charset="-122"/>
                          <a:cs typeface="Times New Roman" panose="02020603050405020304" pitchFamily="18" charset="0"/>
                        </a:rPr>
                        <a:t>/ t</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减碳量占比</a:t>
                      </a:r>
                    </a:p>
                  </a:txBody>
                  <a:tcPr/>
                </a:tc>
                <a:extLst>
                  <a:ext uri="{0D108BD9-81ED-4DB2-BD59-A6C34878D82A}">
                    <a16:rowId xmlns:a16="http://schemas.microsoft.com/office/drawing/2014/main" val="10000"/>
                  </a:ext>
                </a:extLst>
              </a:tr>
              <a:tr h="516385">
                <a:tc rowSpan="2">
                  <a:txBody>
                    <a:bodyPr/>
                    <a:lstStyle/>
                    <a:p>
                      <a:pPr algn="ct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厂区综合</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能源管理</a:t>
                      </a:r>
                    </a:p>
                  </a:txBody>
                  <a:tcPr/>
                </a:tc>
                <a:tc>
                  <a:txBody>
                    <a:bodyPr/>
                    <a:lstStyle/>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生产耗电量降低</a:t>
                      </a:r>
                      <a:r>
                        <a:rPr lang="en-US" altLang="zh-CN" dirty="0">
                          <a:latin typeface="Times New Roman" panose="02020603050405020304" pitchFamily="18" charset="0"/>
                          <a:ea typeface="黑体" panose="02010609060101010101" pitchFamily="49" charset="-122"/>
                          <a:cs typeface="Times New Roman" panose="02020603050405020304" pitchFamily="18" charset="0"/>
                        </a:rPr>
                        <a:t>20%</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92826.22</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7.01%</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0001"/>
                  </a:ext>
                </a:extLst>
              </a:tr>
              <a:tr h="510363">
                <a:tc vMerge="1">
                  <a:txBody>
                    <a:bodyPr/>
                    <a:lstStyle/>
                    <a:p>
                      <a:endParaRPr lang="zh-CN"/>
                    </a:p>
                  </a:txBody>
                  <a:tcPr/>
                </a:tc>
                <a:tc>
                  <a:txBody>
                    <a:bodyPr/>
                    <a:lstStyle/>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建筑节能耗电量降低</a:t>
                      </a:r>
                      <a:r>
                        <a:rPr lang="en-US" altLang="zh-CN" dirty="0">
                          <a:latin typeface="Times New Roman" panose="02020603050405020304" pitchFamily="18" charset="0"/>
                          <a:ea typeface="黑体" panose="02010609060101010101" pitchFamily="49" charset="-122"/>
                          <a:cs typeface="Times New Roman" panose="02020603050405020304" pitchFamily="18" charset="0"/>
                        </a:rPr>
                        <a:t>75%</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38677.59</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2.92%</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0002"/>
                  </a:ext>
                </a:extLst>
              </a:tr>
              <a:tr h="293227">
                <a:tc>
                  <a:txBody>
                    <a:bodyPr/>
                    <a:lstStyle/>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光热系统</a:t>
                      </a:r>
                    </a:p>
                  </a:txBody>
                  <a:tcPr/>
                </a:tc>
                <a:tc>
                  <a:txBody>
                    <a:bodyPr/>
                    <a:lstStyle/>
                    <a:p>
                      <a:pPr algn="ctr"/>
                      <a:r>
                        <a:rPr lang="zh-CN" altLang="en-US" sz="1800" kern="1200" dirty="0">
                          <a:solidFill>
                            <a:schemeClr val="dk1"/>
                          </a:solidFill>
                          <a:latin typeface="Times New Roman" panose="02020603050405020304" pitchFamily="18" charset="0"/>
                          <a:ea typeface="黑体" panose="02010609060101010101" pitchFamily="49" charset="-122"/>
                          <a:cs typeface="Times New Roman" panose="02020603050405020304" pitchFamily="18" charset="0"/>
                        </a:rPr>
                        <a:t>勘测面积可降低</a:t>
                      </a:r>
                      <a:r>
                        <a:rPr lang="en-US" altLang="zh-CN" sz="1800" kern="1200" dirty="0">
                          <a:solidFill>
                            <a:schemeClr val="dk1"/>
                          </a:solidFill>
                          <a:latin typeface="Times New Roman" panose="02020603050405020304" pitchFamily="18" charset="0"/>
                          <a:ea typeface="黑体" panose="02010609060101010101" pitchFamily="49" charset="-122"/>
                          <a:cs typeface="Times New Roman" panose="02020603050405020304" pitchFamily="18" charset="0"/>
                        </a:rPr>
                        <a:t>50%</a:t>
                      </a:r>
                      <a:r>
                        <a:rPr lang="zh-CN" altLang="en-US" sz="1800" kern="1200" dirty="0">
                          <a:solidFill>
                            <a:schemeClr val="dk1"/>
                          </a:solidFill>
                          <a:latin typeface="Times New Roman" panose="02020603050405020304" pitchFamily="18" charset="0"/>
                          <a:ea typeface="黑体" panose="02010609060101010101" pitchFamily="49" charset="-122"/>
                          <a:cs typeface="Times New Roman" panose="02020603050405020304" pitchFamily="18" charset="0"/>
                        </a:rPr>
                        <a:t>燃气消耗</a:t>
                      </a: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396448.21</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29.94%</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0003"/>
                  </a:ext>
                </a:extLst>
              </a:tr>
              <a:tr h="293227">
                <a:tc>
                  <a:txBody>
                    <a:bodyPr/>
                    <a:lstStyle/>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总计</a:t>
                      </a:r>
                    </a:p>
                  </a:txBody>
                  <a:tcPr/>
                </a:tc>
                <a:tc>
                  <a:txBody>
                    <a:bodyPr/>
                    <a:lstStyle/>
                    <a:p>
                      <a:pPr algn="ctr"/>
                      <a:endParaRPr lang="zh-CN" altLang="en-US" sz="1800" kern="1200" dirty="0">
                        <a:solidFill>
                          <a:schemeClr val="dk1"/>
                        </a:solidFill>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527952.02</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黑体" panose="02010609060101010101" pitchFamily="49" charset="-122"/>
                          <a:cs typeface="Times New Roman" panose="02020603050405020304" pitchFamily="18" charset="0"/>
                        </a:rPr>
                        <a:t>39.87%</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13" name="文本框 12"/>
          <p:cNvSpPr txBox="1"/>
          <p:nvPr/>
        </p:nvSpPr>
        <p:spPr>
          <a:xfrm>
            <a:off x="454963" y="5149096"/>
            <a:ext cx="11365561" cy="1200329"/>
          </a:xfrm>
          <a:prstGeom prst="rect">
            <a:avLst/>
          </a:prstGeom>
          <a:noFill/>
        </p:spPr>
        <p:txBody>
          <a:bodyPr wrap="square">
            <a:spAutoFit/>
          </a:bodyPr>
          <a:lstStyle/>
          <a:p>
            <a:pPr algn="just">
              <a:lnSpc>
                <a:spcPct val="120000"/>
              </a:lnSpc>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采用上述措施后，可降低碳排放量</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527952.02 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，实现约</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39.87%</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的碳排放降低</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。但需注意，目前难以仅通过厂区内部优化实现近零碳排放，其原因主要是厂区耗电量较大，用电碳排放难以通过光伏补充，而燃气消耗的碳排放过大，也难以在厂区内部铺设足够面积的光热系统。</a:t>
            </a:r>
            <a:endParaRPr lang="zh-CN" altLang="en-US" sz="2000" b="0" i="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93</a:t>
            </a:fld>
            <a:endParaRPr lang="zh-CN" altLang="en-US" dirty="0">
              <a:solidFill>
                <a:prstClr val="black"/>
              </a:solidFill>
            </a:endParaRPr>
          </a:p>
        </p:txBody>
      </p:sp>
      <p:sp>
        <p:nvSpPr>
          <p:cNvPr id="59" name="TextBox 32"/>
          <p:cNvSpPr txBox="1"/>
          <p:nvPr/>
        </p:nvSpPr>
        <p:spPr>
          <a:xfrm>
            <a:off x="390101" y="42679"/>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90101" y="994248"/>
            <a:ext cx="5183602" cy="430182"/>
          </a:xfrm>
          <a:prstGeom prst="rect">
            <a:avLst/>
          </a:prstGeom>
          <a:noFill/>
        </p:spPr>
        <p:txBody>
          <a:bodyPr wrap="square">
            <a:spAutoFit/>
          </a:bodyPr>
          <a:lstStyle/>
          <a:p>
            <a:pPr algn="just">
              <a:lnSpc>
                <a:spcPct val="120000"/>
              </a:lnSpc>
            </a:pPr>
            <a:r>
              <a:rPr lang="zh-CN" altLang="en-US" sz="2000" b="1" kern="100" dirty="0">
                <a:latin typeface="Times New Roman" panose="02020603050405020304" pitchFamily="18" charset="0"/>
                <a:ea typeface="微软雅黑" panose="020B0503020204020204" pitchFamily="34" charset="-122"/>
                <a:cs typeface="Times New Roman" panose="02020603050405020304" pitchFamily="18" charset="0"/>
              </a:rPr>
              <a:t>深入减碳的措施（综合园区视角）</a:t>
            </a:r>
            <a:endParaRPr lang="zh-CN" altLang="en-US" sz="2000" b="1" i="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p:cNvSpPr txBox="1"/>
          <p:nvPr/>
        </p:nvSpPr>
        <p:spPr>
          <a:xfrm>
            <a:off x="390101" y="1417657"/>
            <a:ext cx="10175293" cy="978729"/>
          </a:xfrm>
          <a:prstGeom prst="rect">
            <a:avLst/>
          </a:prstGeom>
          <a:noFill/>
        </p:spPr>
        <p:txBody>
          <a:bodyPr wrap="square">
            <a:spAutoFit/>
          </a:bodyPr>
          <a:lstStyle/>
          <a:p>
            <a:pPr marL="285750" indent="-285750" algn="just">
              <a:lnSpc>
                <a:spcPct val="1200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假设园区内产业种类具有差异化，园区总碳排放</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475.75</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对园区内电、热、冷等物质流、能量流调度进行优化匹配设计，降低厂区单体内燃气消耗与购电量；</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根据园区内产业，对园区内能量进行梯级利用，同时实现园区内多能互补，降低能耗水平；</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2" name="表格 3"/>
          <p:cNvGraphicFramePr>
            <a:graphicFrameLocks noGrp="1"/>
          </p:cNvGraphicFramePr>
          <p:nvPr/>
        </p:nvGraphicFramePr>
        <p:xfrm>
          <a:off x="454963" y="2411889"/>
          <a:ext cx="10744469" cy="3371868"/>
        </p:xfrm>
        <a:graphic>
          <a:graphicData uri="http://schemas.openxmlformats.org/drawingml/2006/table">
            <a:tbl>
              <a:tblPr firstRow="1" bandRow="1">
                <a:tableStyleId>{5C22544A-7EE6-4342-B048-85BDC9FD1C3A}</a:tableStyleId>
              </a:tblPr>
              <a:tblGrid>
                <a:gridCol w="2027188">
                  <a:extLst>
                    <a:ext uri="{9D8B030D-6E8A-4147-A177-3AD203B41FA5}">
                      <a16:colId xmlns:a16="http://schemas.microsoft.com/office/drawing/2014/main" val="20000"/>
                    </a:ext>
                  </a:extLst>
                </a:gridCol>
                <a:gridCol w="4551680">
                  <a:extLst>
                    <a:ext uri="{9D8B030D-6E8A-4147-A177-3AD203B41FA5}">
                      <a16:colId xmlns:a16="http://schemas.microsoft.com/office/drawing/2014/main" val="20001"/>
                    </a:ext>
                  </a:extLst>
                </a:gridCol>
                <a:gridCol w="1060027">
                  <a:extLst>
                    <a:ext uri="{9D8B030D-6E8A-4147-A177-3AD203B41FA5}">
                      <a16:colId xmlns:a16="http://schemas.microsoft.com/office/drawing/2014/main" val="20002"/>
                    </a:ext>
                  </a:extLst>
                </a:gridCol>
                <a:gridCol w="352213">
                  <a:extLst>
                    <a:ext uri="{9D8B030D-6E8A-4147-A177-3AD203B41FA5}">
                      <a16:colId xmlns:a16="http://schemas.microsoft.com/office/drawing/2014/main" val="20003"/>
                    </a:ext>
                  </a:extLst>
                </a:gridCol>
                <a:gridCol w="1412240">
                  <a:extLst>
                    <a:ext uri="{9D8B030D-6E8A-4147-A177-3AD203B41FA5}">
                      <a16:colId xmlns:a16="http://schemas.microsoft.com/office/drawing/2014/main" val="20004"/>
                    </a:ext>
                  </a:extLst>
                </a:gridCol>
                <a:gridCol w="1341121">
                  <a:extLst>
                    <a:ext uri="{9D8B030D-6E8A-4147-A177-3AD203B41FA5}">
                      <a16:colId xmlns:a16="http://schemas.microsoft.com/office/drawing/2014/main" val="20005"/>
                    </a:ext>
                  </a:extLst>
                </a:gridCol>
              </a:tblGrid>
              <a:tr h="354348">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园区节能降碳的收益</a:t>
                      </a:r>
                    </a:p>
                  </a:txBody>
                  <a:tcPr/>
                </a:tc>
                <a:tc gridSpan="3">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减碳量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hMerge="1">
                  <a:txBody>
                    <a:bodyPr/>
                    <a:lstStyle/>
                    <a:p>
                      <a:endParaRPr lang="zh-CN"/>
                    </a:p>
                  </a:txBody>
                  <a:tcPr/>
                </a:tc>
                <a:tc hMerge="1">
                  <a:txBody>
                    <a:bodyPr/>
                    <a:lstStyle/>
                    <a:p>
                      <a:endParaRPr lang="zh-CN"/>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减碳量占比</a:t>
                      </a:r>
                    </a:p>
                  </a:txBody>
                  <a:tcPr/>
                </a:tc>
                <a:extLst>
                  <a:ext uri="{0D108BD9-81ED-4DB2-BD59-A6C34878D82A}">
                    <a16:rowId xmlns:a16="http://schemas.microsoft.com/office/drawing/2014/main" val="10000"/>
                  </a:ext>
                </a:extLst>
              </a:tr>
              <a:tr h="182880">
                <a:tc rowSpan="3">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园区综合能源管理</a:t>
                      </a:r>
                    </a:p>
                  </a:txBody>
                  <a:tcPr/>
                </a:tc>
                <a:tc row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工业用能降低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电</a:t>
                      </a: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19.03</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hMerge="1">
                  <a:txBody>
                    <a:bodyPr/>
                    <a:lstStyle/>
                    <a:p>
                      <a:endParaRPr lang="zh-CN"/>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1"/>
                  </a:ext>
                </a:extLst>
              </a:tr>
              <a:tr h="182880">
                <a:tc vMerge="1">
                  <a:txBody>
                    <a:bodyPr/>
                    <a:lstStyle/>
                    <a:p>
                      <a:endParaRPr lang="zh-CN"/>
                    </a:p>
                  </a:txBody>
                  <a:tcPr/>
                </a:tc>
                <a:tc vMerge="1">
                  <a:txBody>
                    <a:bodyPr/>
                    <a:lstStyle/>
                    <a:p>
                      <a:endParaRPr lang="zh-CN"/>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燃气</a:t>
                      </a:r>
                    </a:p>
                  </a:txBody>
                  <a:tcPr/>
                </a:tc>
                <a:tc gridSpan="2">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61.85</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hMerge="1">
                  <a:txBody>
                    <a:bodyPr/>
                    <a:lstStyle/>
                    <a:p>
                      <a:endParaRPr lang="zh-CN"/>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13%</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2"/>
                  </a:ext>
                </a:extLst>
              </a:tr>
              <a:tr h="231092">
                <a:tc vMerge="1">
                  <a:txBody>
                    <a:bodyPr/>
                    <a:lstStyle/>
                    <a:p>
                      <a:endParaRPr lang="zh-CN"/>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建筑用能降低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75%</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gridSpan="3">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53.52</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hMerge="1">
                  <a:txBody>
                    <a:bodyPr/>
                    <a:lstStyle/>
                    <a:p>
                      <a:endParaRPr lang="zh-CN"/>
                    </a:p>
                  </a:txBody>
                  <a:tcPr/>
                </a:tc>
                <a:tc hMerge="1">
                  <a:txBody>
                    <a:bodyPr/>
                    <a:lstStyle/>
                    <a:p>
                      <a:endParaRPr lang="zh-CN"/>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11.25%</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3"/>
                  </a:ext>
                </a:extLst>
              </a:tr>
              <a:tr h="167640">
                <a:tc rowSpan="4">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园区内多能互补及能量梯级利用</a:t>
                      </a:r>
                    </a:p>
                  </a:txBody>
                  <a:tcPr/>
                </a:tc>
                <a:tc row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多能互补提升新能源装机容量</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（新增光热装机量降低燃气消耗</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60%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p>
                  </a:txBody>
                  <a:tcPr/>
                </a:tc>
                <a:tc grid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光伏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10MWp</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h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0.73</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0.15%</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4"/>
                  </a:ext>
                </a:extLst>
              </a:tr>
              <a:tr h="167640">
                <a:tc vMerge="1">
                  <a:txBody>
                    <a:bodyPr/>
                    <a:lstStyle/>
                    <a:p>
                      <a:endParaRPr lang="zh-CN"/>
                    </a:p>
                  </a:txBody>
                  <a:tcPr/>
                </a:tc>
                <a:tc vMerge="1">
                  <a:txBody>
                    <a:bodyPr/>
                    <a:lstStyle/>
                    <a:p>
                      <a:endParaRPr lang="zh-CN"/>
                    </a:p>
                  </a:txBody>
                  <a:tcPr/>
                </a:tc>
                <a:tc grid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光热</a:t>
                      </a:r>
                    </a:p>
                  </a:txBody>
                  <a:tcPr/>
                </a:tc>
                <a:tc h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i="0" u="none" strike="noStrike" dirty="0">
                          <a:solidFill>
                            <a:schemeClr val="tx1"/>
                          </a:solidFill>
                          <a:effectLst/>
                          <a:latin typeface="Times New Roman" panose="02020603050405020304" pitchFamily="18" charset="0"/>
                          <a:ea typeface="等线" panose="02010600030101010101" charset="-122"/>
                        </a:rPr>
                        <a:t>185.54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i="0" u="none" strike="noStrike" dirty="0">
                          <a:solidFill>
                            <a:schemeClr val="tx1"/>
                          </a:solidFill>
                          <a:effectLst/>
                          <a:latin typeface="Times New Roman" panose="02020603050405020304" pitchFamily="18" charset="0"/>
                          <a:ea typeface="等线" panose="02010600030101010101" charset="-122"/>
                        </a:rPr>
                        <a:t>39%</a:t>
                      </a:r>
                    </a:p>
                  </a:txBody>
                  <a:tcPr/>
                </a:tc>
                <a:extLst>
                  <a:ext uri="{0D108BD9-81ED-4DB2-BD59-A6C34878D82A}">
                    <a16:rowId xmlns:a16="http://schemas.microsoft.com/office/drawing/2014/main" val="10005"/>
                  </a:ext>
                </a:extLst>
              </a:tr>
              <a:tr h="320040">
                <a:tc vMerge="1">
                  <a:txBody>
                    <a:bodyPr/>
                    <a:lstStyle/>
                    <a:p>
                      <a:endParaRPr lang="zh-CN"/>
                    </a:p>
                  </a:txBody>
                  <a:tcPr/>
                </a:tc>
                <a:tc row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梯级利用提升余热综合利用效率至</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70%</a:t>
                      </a:r>
                    </a:p>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（采用高温余热供蒸汽，降低燃气消耗</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p>
                  </a:txBody>
                  <a:tcPr/>
                </a:tc>
                <a:tc grid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生活供热</a:t>
                      </a:r>
                    </a:p>
                  </a:txBody>
                  <a:tcPr/>
                </a:tc>
                <a:tc h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33.30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7%</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6"/>
                  </a:ext>
                </a:extLst>
              </a:tr>
              <a:tr h="320040">
                <a:tc vMerge="1">
                  <a:txBody>
                    <a:bodyPr/>
                    <a:lstStyle/>
                    <a:p>
                      <a:endParaRPr lang="zh-CN"/>
                    </a:p>
                  </a:txBody>
                  <a:tcPr/>
                </a:tc>
                <a:tc vMerge="1">
                  <a:txBody>
                    <a:bodyPr/>
                    <a:lstStyle/>
                    <a:p>
                      <a:endParaRPr lang="zh-CN"/>
                    </a:p>
                  </a:txBody>
                  <a:tcPr/>
                </a:tc>
                <a:tc gridSpan="2">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燃气减少</a:t>
                      </a:r>
                    </a:p>
                  </a:txBody>
                  <a:tcPr/>
                </a:tc>
                <a:tc hMerge="1">
                  <a:txBody>
                    <a:bodyPr/>
                    <a:lstStyle/>
                    <a:p>
                      <a:endParaRPr lang="zh-CN"/>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43.29</a:t>
                      </a:r>
                    </a:p>
                  </a:txBody>
                  <a:tcPr marL="6350" marR="6350" marT="6350" marB="0" anchor="ct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9.1%</a:t>
                      </a:r>
                    </a:p>
                  </a:txBody>
                  <a:tcPr marL="6350" marR="6350" marT="6350" marB="0" anchor="ctr"/>
                </a:tc>
                <a:extLst>
                  <a:ext uri="{0D108BD9-81ED-4DB2-BD59-A6C34878D82A}">
                    <a16:rowId xmlns:a16="http://schemas.microsoft.com/office/drawing/2014/main" val="10007"/>
                  </a:ext>
                </a:extLst>
              </a:tr>
              <a:tr h="298426">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碳捕集</a:t>
                      </a:r>
                    </a:p>
                  </a:txBody>
                  <a:tcPr/>
                </a:tc>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对园区内天然气烟气进行碳捕集（成本约</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150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元</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18.55</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hMerge="1">
                  <a:txBody>
                    <a:bodyPr/>
                    <a:lstStyle/>
                    <a:p>
                      <a:endParaRPr lang="zh-CN"/>
                    </a:p>
                  </a:txBody>
                  <a:tcPr/>
                </a:tc>
                <a:tc hMerge="1">
                  <a:txBody>
                    <a:bodyPr/>
                    <a:lstStyle/>
                    <a:p>
                      <a:endParaRPr lang="zh-CN"/>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3.9%</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8"/>
                  </a:ext>
                </a:extLst>
              </a:tr>
              <a:tr h="298426">
                <a:tc>
                  <a:txBody>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总计</a:t>
                      </a:r>
                    </a:p>
                  </a:txBody>
                  <a:tcPr/>
                </a:tc>
                <a:tc>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415.82</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tc hMerge="1">
                  <a:txBody>
                    <a:bodyPr/>
                    <a:lstStyle/>
                    <a:p>
                      <a:endParaRPr lang="zh-CN"/>
                    </a:p>
                  </a:txBody>
                  <a:tcPr/>
                </a:tc>
                <a:tc hMerge="1">
                  <a:txBody>
                    <a:bodyPr/>
                    <a:lstStyle/>
                    <a:p>
                      <a:endParaRPr lang="zh-CN"/>
                    </a:p>
                  </a:txBody>
                  <a:tcPr/>
                </a:tc>
                <a:tc>
                  <a:txBody>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87.40%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tc>
                <a:extLst>
                  <a:ext uri="{0D108BD9-81ED-4DB2-BD59-A6C34878D82A}">
                    <a16:rowId xmlns:a16="http://schemas.microsoft.com/office/drawing/2014/main" val="10009"/>
                  </a:ext>
                </a:extLst>
              </a:tr>
            </a:tbl>
          </a:graphicData>
        </a:graphic>
      </p:graphicFrame>
      <p:sp>
        <p:nvSpPr>
          <p:cNvPr id="13" name="文本框 12"/>
          <p:cNvSpPr txBox="1"/>
          <p:nvPr/>
        </p:nvSpPr>
        <p:spPr>
          <a:xfrm>
            <a:off x="454963" y="5746427"/>
            <a:ext cx="11024831" cy="1089529"/>
          </a:xfrm>
          <a:prstGeom prst="rect">
            <a:avLst/>
          </a:prstGeom>
          <a:noFill/>
        </p:spPr>
        <p:txBody>
          <a:bodyPr wrap="square">
            <a:spAutoFit/>
          </a:bodyPr>
          <a:lstStyle/>
          <a:p>
            <a:pPr marL="285750" indent="-285750" algn="just">
              <a:lnSpc>
                <a:spcPct val="120000"/>
              </a:lnSpc>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园区综合能源系统管理贡献</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28.25%</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碳排放降低，多能互补及能量梯级利用技术贡献</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55.25%</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碳排放降低；</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园区内降碳的技术措施可实现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415.82</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碳排放的降低，占比约为</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87.40%</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其余需购买碳汇实现净零排放</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120000"/>
              </a:lnSpc>
              <a:buFont typeface="Wingdings" panose="05000000000000000000" pitchFamily="2" charset="2"/>
              <a:buChar char="Ø"/>
            </a:pPr>
            <a:r>
              <a:rPr lang="zh-CN" altLang="en-US" b="0" i="0" kern="100" dirty="0">
                <a:effectLst/>
                <a:latin typeface="Times New Roman" panose="02020603050405020304" pitchFamily="18" charset="0"/>
                <a:ea typeface="微软雅黑" panose="020B0503020204020204" pitchFamily="34" charset="-122"/>
                <a:cs typeface="Times New Roman" panose="02020603050405020304" pitchFamily="18" charset="0"/>
              </a:rPr>
              <a:t>目前</a:t>
            </a:r>
            <a:r>
              <a:rPr lang="zh-CN" altLang="en-US" b="0" i="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碳捕集成本仍较高</a:t>
            </a:r>
            <a:r>
              <a:rPr lang="zh-CN" altLang="en-US" b="0" i="0" kern="100" dirty="0">
                <a:effectLst/>
                <a:latin typeface="Times New Roman" panose="02020603050405020304" pitchFamily="18" charset="0"/>
                <a:ea typeface="微软雅黑" panose="020B0503020204020204" pitchFamily="34" charset="-122"/>
                <a:cs typeface="Times New Roman" panose="02020603050405020304" pitchFamily="18" charset="0"/>
              </a:rPr>
              <a:t>，也可采取</a:t>
            </a:r>
            <a:r>
              <a:rPr lang="zh-CN" altLang="en-US" b="0" i="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购买碳汇或</a:t>
            </a:r>
            <a:r>
              <a:rPr lang="en-US" altLang="zh-CN" b="0" i="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CCER</a:t>
            </a:r>
            <a:r>
              <a:rPr lang="zh-CN" altLang="en-US" b="0" i="0" kern="100"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实现净零碳排放</a:t>
            </a:r>
            <a:r>
              <a:rPr lang="zh-CN" altLang="en-US" b="0" i="0" kern="100" dirty="0">
                <a:effectLst/>
                <a:latin typeface="Times New Roman" panose="02020603050405020304" pitchFamily="18" charset="0"/>
                <a:ea typeface="微软雅黑" panose="020B0503020204020204" pitchFamily="34" charset="-122"/>
                <a:cs typeface="Times New Roman" panose="02020603050405020304" pitchFamily="18" charset="0"/>
              </a:rPr>
              <a:t>，成本约</a:t>
            </a:r>
            <a:r>
              <a:rPr lang="en-US" altLang="zh-CN" b="0" i="0" kern="100" dirty="0">
                <a:effectLst/>
                <a:latin typeface="Times New Roman" panose="02020603050405020304" pitchFamily="18" charset="0"/>
                <a:ea typeface="微软雅黑" panose="020B0503020204020204" pitchFamily="34" charset="-122"/>
                <a:cs typeface="Times New Roman" panose="02020603050405020304" pitchFamily="18" charset="0"/>
              </a:rPr>
              <a:t>93</a:t>
            </a:r>
            <a:r>
              <a:rPr lang="zh-CN" altLang="en-US" b="0" i="0" kern="100" dirty="0">
                <a:effectLst/>
                <a:latin typeface="Times New Roman" panose="02020603050405020304" pitchFamily="18" charset="0"/>
                <a:ea typeface="微软雅黑" panose="020B0503020204020204" pitchFamily="34" charset="-122"/>
                <a:cs typeface="Times New Roman" panose="02020603050405020304" pitchFamily="18" charset="0"/>
              </a:rPr>
              <a:t>元</a:t>
            </a:r>
            <a:r>
              <a:rPr lang="en-US" altLang="zh-CN" b="0" i="0" kern="100" dirty="0">
                <a:effectLst/>
                <a:latin typeface="Times New Roman" panose="02020603050405020304" pitchFamily="18" charset="0"/>
                <a:ea typeface="微软雅黑" panose="020B0503020204020204" pitchFamily="34" charset="-122"/>
                <a:cs typeface="Times New Roman" panose="02020603050405020304" pitchFamily="18" charset="0"/>
              </a:rPr>
              <a:t>/t</a:t>
            </a:r>
            <a:r>
              <a:rPr lang="zh-CN" altLang="en-US" b="0" i="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94</a:t>
            </a:fld>
            <a:endParaRPr lang="zh-CN" altLang="en-US" dirty="0">
              <a:solidFill>
                <a:prstClr val="black"/>
              </a:solidFill>
            </a:endParaRPr>
          </a:p>
        </p:txBody>
      </p:sp>
      <p:sp>
        <p:nvSpPr>
          <p:cNvPr id="59" name="TextBox 32"/>
          <p:cNvSpPr txBox="1"/>
          <p:nvPr/>
        </p:nvSpPr>
        <p:spPr>
          <a:xfrm>
            <a:off x="390101" y="95529"/>
            <a:ext cx="10001250" cy="826316"/>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390101" y="994248"/>
            <a:ext cx="5183602" cy="497765"/>
          </a:xfrm>
          <a:prstGeom prst="rect">
            <a:avLst/>
          </a:prstGeom>
          <a:noFill/>
        </p:spPr>
        <p:txBody>
          <a:bodyPr wrap="square">
            <a:spAutoFit/>
          </a:bodyPr>
          <a:lstStyle/>
          <a:p>
            <a:pPr algn="just">
              <a:lnSpc>
                <a:spcPct val="120000"/>
              </a:lnSpc>
            </a:pPr>
            <a:r>
              <a:rPr lang="zh-CN" altLang="en-US" sz="2400" b="1" kern="100" dirty="0">
                <a:latin typeface="Times New Roman" panose="02020603050405020304" pitchFamily="18" charset="0"/>
                <a:ea typeface="微软雅黑" panose="020B0503020204020204" pitchFamily="34" charset="-122"/>
                <a:cs typeface="Times New Roman" panose="02020603050405020304" pitchFamily="18" charset="0"/>
              </a:rPr>
              <a:t>减碳措施所付出的代价</a:t>
            </a:r>
            <a:endParaRPr lang="zh-CN" altLang="en-US" sz="2400" b="1" i="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382481" y="1483157"/>
            <a:ext cx="11570971" cy="5016758"/>
          </a:xfrm>
          <a:prstGeom prst="rect">
            <a:avLst/>
          </a:prstGeom>
          <a:noFill/>
        </p:spPr>
        <p:txBody>
          <a:bodyPr wrap="square">
            <a:spAutoFit/>
          </a:bodyPr>
          <a:lstStyle/>
          <a:p>
            <a:pPr indent="0" algn="just">
              <a:spcBef>
                <a:spcPts val="1200"/>
              </a:spcBef>
              <a:buFont typeface="+mj-lt"/>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1</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）园区</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综合能源管理：可有效降低园区碳排放约</a:t>
            </a: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28.25%</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，需要对园区运行关键工艺环节进行精确控制，对园区工艺流程的信息化升级及智能化管理升级需要付出一定经济成本，但同时也提升了厂区运行的自动化水平，可一定程度上降低人工成本；</a:t>
            </a:r>
            <a:endPar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p>
            <a:pPr indent="0" algn="just">
              <a:spcBef>
                <a:spcPts val="1200"/>
              </a:spcBef>
              <a:buFont typeface="+mj-lt"/>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2</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）园区多能互补及能量梯级利用：在园区综合能源管理的基础上，基于多能互补及能量梯级利用原理进行升级改造，对物质流、能量流、信息流调度进行优化升级，可大幅降低园区碳排放，效果明显；</a:t>
            </a:r>
            <a:endPar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p>
            <a:pPr indent="0" algn="just">
              <a:spcBef>
                <a:spcPts val="1200"/>
              </a:spcBef>
              <a:buFont typeface="+mj-lt"/>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3</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）光热系统升级：为降低燃气消耗，光热系统占比较大，导致投资成本较大且占地面积较大，以厂区测算结果为例，厂区内投资光热总成本约为</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1900</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万元，其总占地面积约为</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2.6</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万</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m</a:t>
            </a:r>
            <a:r>
              <a:rPr lang="en-US" altLang="zh-CN" sz="2000" kern="100" baseline="30000" dirty="0">
                <a:latin typeface="黑体" panose="02010609060101010101" pitchFamily="49" charset="-122"/>
                <a:ea typeface="黑体" panose="02010609060101010101" pitchFamily="49" charset="-122"/>
                <a:cs typeface="Times New Roman" panose="02020603050405020304" pitchFamily="18" charset="0"/>
              </a:rPr>
              <a:t>2</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a:t>
            </a:r>
            <a:endParaRPr lang="en-US" altLang="zh-CN" sz="2000" kern="100" dirty="0">
              <a:latin typeface="黑体" panose="02010609060101010101" pitchFamily="49" charset="-122"/>
              <a:ea typeface="黑体" panose="02010609060101010101" pitchFamily="49" charset="-122"/>
              <a:cs typeface="Times New Roman" panose="02020603050405020304" pitchFamily="18" charset="0"/>
            </a:endParaRPr>
          </a:p>
          <a:p>
            <a:pPr indent="0" algn="just">
              <a:spcBef>
                <a:spcPts val="1200"/>
              </a:spcBef>
              <a:buFont typeface="+mj-lt"/>
              <a:buNone/>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a:t>
            </a: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4</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建筑用能升级：建筑节能升级多需要引入更高效的能源系统设备，如光伏板、高效的暖通系统和隔热保温设备等，储气投资较高，同时新设备与新技术的短期维护、保养费用较高，导致园区运营成本有一定增加；</a:t>
            </a:r>
            <a:endPar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p>
            <a:pPr indent="0" algn="just">
              <a:spcBef>
                <a:spcPts val="1200"/>
              </a:spcBef>
              <a:buFont typeface="+mj-lt"/>
              <a:buNone/>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a:t>
            </a: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5</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）碳捕集装置：碳捕集装置目前成本仍然较高，其价格最低约为</a:t>
            </a: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150</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元</a:t>
            </a: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，且只能应用于碳排放源较集中的场景，而目前碳交易市场碳汇价格为</a:t>
            </a: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93</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元</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/t</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2024</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9</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6</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日）。但考虑到未来碳市场对碳汇的持续需求，碳汇价格会呈持续上涨趋势，如</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2021</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7</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16</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日碳汇价格仅为</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51.23</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元</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/t</a:t>
            </a: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。因此，未来碳配额持续收紧导致碳汇价格逐渐攀升的趋势下，碳捕集设备极富应用前景。</a:t>
            </a:r>
            <a:endPar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95</a:t>
            </a:fld>
            <a:endParaRPr lang="zh-CN" altLang="en-US" dirty="0">
              <a:solidFill>
                <a:prstClr val="black"/>
              </a:solidFill>
            </a:endParaRPr>
          </a:p>
        </p:txBody>
      </p:sp>
      <p:sp>
        <p:nvSpPr>
          <p:cNvPr id="40" name="TextBox 32"/>
          <p:cNvSpPr txBox="1"/>
          <p:nvPr/>
        </p:nvSpPr>
        <p:spPr>
          <a:xfrm>
            <a:off x="641894" y="36678"/>
            <a:ext cx="10001250" cy="826135"/>
          </a:xfrm>
          <a:prstGeom prst="rect">
            <a:avLst/>
          </a:prstGeom>
        </p:spPr>
        <p:txBody>
          <a:bodyPr vert="horz" wrap="square" lIns="123825" tIns="123825" rIns="57150" bIns="123825" rtlCol="0" anchor="t" anchorCtr="0">
            <a:spAutoFit/>
          </a:bodyPr>
          <a:lstStyle/>
          <a:p>
            <a:pPr>
              <a:lnSpc>
                <a:spcPct val="140000"/>
              </a:lnSpc>
            </a:pPr>
            <a:r>
              <a:rPr lang="zh-CN" alt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小结</a:t>
            </a:r>
            <a:endParaRPr lang="en-US" sz="30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641894" y="1585398"/>
            <a:ext cx="11141673" cy="4031873"/>
          </a:xfrm>
          <a:prstGeom prst="rect">
            <a:avLst/>
          </a:prstGeom>
        </p:spPr>
        <p:txBody>
          <a:bodyPr wrap="square">
            <a:spAutoFit/>
          </a:bodyPr>
          <a:lstStyle/>
          <a:p>
            <a:pPr>
              <a:spcBef>
                <a:spcPts val="2400"/>
              </a:spcBef>
            </a:pPr>
            <a:r>
              <a:rPr lang="en-US" altLang="zh-CN" sz="2800" dirty="0">
                <a:latin typeface="黑体" panose="02010609060101010101" pitchFamily="49" charset="-122"/>
                <a:ea typeface="黑体" panose="02010609060101010101" pitchFamily="49" charset="-122"/>
              </a:rPr>
              <a:t>1.</a:t>
            </a:r>
            <a:r>
              <a:rPr lang="zh-CN" altLang="en-US" sz="2800" dirty="0">
                <a:latin typeface="黑体" panose="02010609060101010101" pitchFamily="49" charset="-122"/>
                <a:ea typeface="黑体" panose="02010609060101010101" pitchFamily="49" charset="-122"/>
              </a:rPr>
              <a:t>不同类型园区净零碳实现路径差异较大；</a:t>
            </a:r>
            <a:endParaRPr lang="en-US" altLang="zh-CN" sz="2800" dirty="0">
              <a:latin typeface="黑体" panose="02010609060101010101" pitchFamily="49" charset="-122"/>
              <a:ea typeface="黑体" panose="02010609060101010101" pitchFamily="49" charset="-122"/>
            </a:endParaRPr>
          </a:p>
          <a:p>
            <a:pPr>
              <a:spcBef>
                <a:spcPts val="2400"/>
              </a:spcBef>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未来园区优化需兼顾运行经济性与碳排放量；</a:t>
            </a:r>
            <a:endParaRPr lang="en-US" altLang="zh-CN" sz="2800" dirty="0">
              <a:latin typeface="黑体" panose="02010609060101010101" pitchFamily="49" charset="-122"/>
              <a:ea typeface="黑体" panose="02010609060101010101" pitchFamily="49" charset="-122"/>
            </a:endParaRPr>
          </a:p>
          <a:p>
            <a:pPr>
              <a:spcBef>
                <a:spcPts val="2400"/>
              </a:spcBef>
            </a:pP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园区内深度节能是实现净零碳排放的有效路径，一方面有赖于在系统层面开展综合能源管理，实现不同能流的调度优化，另一方面需在实际运行的工艺流程层面开展节能优化，降低工艺能耗水平；</a:t>
            </a:r>
            <a:endParaRPr lang="en-US" altLang="zh-CN" sz="2800" dirty="0">
              <a:latin typeface="黑体" panose="02010609060101010101" pitchFamily="49" charset="-122"/>
              <a:ea typeface="黑体" panose="02010609060101010101" pitchFamily="49" charset="-122"/>
            </a:endParaRPr>
          </a:p>
          <a:p>
            <a:pPr>
              <a:spcBef>
                <a:spcPts val="2400"/>
              </a:spcBef>
            </a:pP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园区减碳案例分析仅提供量化参考依据，全区域碳中和方案更复杂，但已有迹可循。</a:t>
            </a:r>
            <a:endParaRPr lang="en-US" altLang="zh-CN"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96</a:t>
            </a:fld>
            <a:endParaRPr lang="zh-CN" altLang="en-US" dirty="0">
              <a:solidFill>
                <a:prstClr val="black"/>
              </a:solidFill>
            </a:endParaRPr>
          </a:p>
        </p:txBody>
      </p:sp>
      <p:sp>
        <p:nvSpPr>
          <p:cNvPr id="3" name="Freeform 2"/>
          <p:cNvSpPr/>
          <p:nvPr/>
        </p:nvSpPr>
        <p:spPr>
          <a:xfrm>
            <a:off x="2381563" y="1940561"/>
            <a:ext cx="3374508" cy="294204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chemeClr val="accent1">
              <a:alpha val="100000"/>
            </a:schemeClr>
          </a:solidFill>
        </p:spPr>
      </p:sp>
      <p:sp>
        <p:nvSpPr>
          <p:cNvPr id="4" name="Freeform 3"/>
          <p:cNvSpPr/>
          <p:nvPr/>
        </p:nvSpPr>
        <p:spPr>
          <a:xfrm>
            <a:off x="2610729" y="2103944"/>
            <a:ext cx="2933622" cy="2622594"/>
          </a:xfrm>
          <a:custGeom>
            <a:avLst/>
            <a:gdLst/>
            <a:ahLst/>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19050">
            <a:solidFill>
              <a:srgbClr val="FFFFFF">
                <a:alpha val="100000"/>
              </a:srgbClr>
            </a:solidFill>
            <a:prstDash val="solid"/>
          </a:ln>
          <a:effectLst>
            <a:outerShdw blurRad="571500" dist="342900" dir="2280000">
              <a:srgbClr val="000000">
                <a:alpha val="15000"/>
              </a:srgbClr>
            </a:outerShdw>
          </a:effectLst>
        </p:spPr>
      </p:sp>
      <p:sp>
        <p:nvSpPr>
          <p:cNvPr id="5" name="TextBox 5"/>
          <p:cNvSpPr txBox="1"/>
          <p:nvPr/>
        </p:nvSpPr>
        <p:spPr>
          <a:xfrm>
            <a:off x="6479601" y="2899167"/>
            <a:ext cx="4958918" cy="885825"/>
          </a:xfrm>
          <a:prstGeom prst="rect">
            <a:avLst/>
          </a:prstGeom>
        </p:spPr>
        <p:txBody>
          <a:bodyPr vert="horz" wrap="square" lIns="114300" tIns="57150" rIns="114300" bIns="57150" rtlCol="0" anchor="ctr" anchorCtr="0">
            <a:noAutofit/>
          </a:bodyPr>
          <a:lstStyle/>
          <a:p>
            <a:pPr>
              <a:lnSpc>
                <a:spcPct val="120000"/>
              </a:lnSpc>
            </a:pPr>
            <a:r>
              <a:rPr lang="zh-CN" alt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结束语</a:t>
            </a:r>
            <a:endParaRPr lang="en-US" sz="4500" b="1" dirty="0">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4"/>
          <p:cNvSpPr txBox="1"/>
          <p:nvPr/>
        </p:nvSpPr>
        <p:spPr>
          <a:xfrm>
            <a:off x="2866151" y="2649583"/>
            <a:ext cx="2405332" cy="1384995"/>
          </a:xfrm>
          <a:prstGeom prst="rect">
            <a:avLst/>
          </a:prstGeom>
        </p:spPr>
        <p:txBody>
          <a:bodyPr vert="horz" wrap="square" lIns="91440" tIns="45720" rIns="91440" bIns="45720" rtlCol="0" anchor="ctr" anchorCtr="1">
            <a:spAutoFit/>
          </a:bodyPr>
          <a:lstStyle/>
          <a:p>
            <a:pPr algn="ctr">
              <a:lnSpc>
                <a:spcPct val="100000"/>
              </a:lnSpc>
              <a:spcBef>
                <a:spcPts val="375"/>
              </a:spcBef>
            </a:pPr>
            <a:r>
              <a:rPr lang="en-US" sz="8400" b="1" dirty="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06</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935187"/>
            <a:ext cx="12192000" cy="457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 name="灯片编号占位符 1"/>
          <p:cNvSpPr>
            <a:spLocks noGrp="1"/>
          </p:cNvSpPr>
          <p:nvPr>
            <p:ph type="sldNum" sz="quarter" idx="12"/>
          </p:nvPr>
        </p:nvSpPr>
        <p:spPr>
          <a:xfrm>
            <a:off x="9191625" y="6457950"/>
            <a:ext cx="2743200" cy="400050"/>
          </a:xfrm>
        </p:spPr>
        <p:txBody>
          <a:bodyPr/>
          <a:lstStyle/>
          <a:p>
            <a:pPr>
              <a:defRPr/>
            </a:pPr>
            <a:fld id="{05A8B804-741E-4CC3-9B8B-2BD4F06B7503}" type="slidenum">
              <a:rPr lang="zh-CN" altLang="en-US" smtClean="0">
                <a:solidFill>
                  <a:prstClr val="black"/>
                </a:solidFill>
              </a:rPr>
              <a:t>97</a:t>
            </a:fld>
            <a:endParaRPr lang="zh-CN" altLang="en-US" dirty="0">
              <a:solidFill>
                <a:prstClr val="black"/>
              </a:solidFill>
            </a:endParaRPr>
          </a:p>
        </p:txBody>
      </p:sp>
      <p:sp>
        <p:nvSpPr>
          <p:cNvPr id="6" name="矩形 5"/>
          <p:cNvSpPr/>
          <p:nvPr/>
        </p:nvSpPr>
        <p:spPr>
          <a:xfrm>
            <a:off x="648951" y="1197812"/>
            <a:ext cx="11141673" cy="4862870"/>
          </a:xfrm>
          <a:prstGeom prst="rect">
            <a:avLst/>
          </a:prstGeom>
        </p:spPr>
        <p:txBody>
          <a:bodyPr wrap="square">
            <a:spAutoFit/>
          </a:bodyPr>
          <a:lstStyle/>
          <a:p>
            <a:pPr>
              <a:spcBef>
                <a:spcPts val="1200"/>
              </a:spcBef>
            </a:pPr>
            <a:r>
              <a:rPr lang="en-US" altLang="zh-CN" sz="2400" dirty="0" smtClean="0">
                <a:latin typeface="黑体" panose="02010609060101010101" pitchFamily="49" charset="-122"/>
                <a:ea typeface="黑体" panose="02010609060101010101" pitchFamily="49" charset="-122"/>
              </a:rPr>
              <a:t>1.</a:t>
            </a:r>
            <a:r>
              <a:rPr lang="zh-CN" altLang="en-US" sz="2400" dirty="0" smtClean="0">
                <a:latin typeface="黑体" panose="02010609060101010101" pitchFamily="49" charset="-122"/>
                <a:ea typeface="黑体" panose="02010609060101010101" pitchFamily="49" charset="-122"/>
              </a:rPr>
              <a:t>我国碳中和任务重，发挥政府引导、市场牵引、企业激励、科技创新合力，是实现碳中和目标的重要手段；</a:t>
            </a:r>
            <a:endParaRPr lang="en-US" altLang="zh-CN" sz="2400" dirty="0" smtClean="0">
              <a:latin typeface="黑体" panose="02010609060101010101" pitchFamily="49" charset="-122"/>
              <a:ea typeface="黑体" panose="02010609060101010101" pitchFamily="49" charset="-122"/>
            </a:endParaRPr>
          </a:p>
          <a:p>
            <a:pPr>
              <a:spcBef>
                <a:spcPts val="1200"/>
              </a:spcBef>
            </a:pPr>
            <a:r>
              <a:rPr lang="en-US" altLang="zh-CN" sz="2400" dirty="0" smtClean="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除政策外，市场、经济因素是推动碳中和的主要动力；</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smtClean="0">
                <a:latin typeface="黑体" panose="02010609060101010101" pitchFamily="49" charset="-122"/>
                <a:ea typeface="黑体" panose="02010609060101010101" pitchFamily="49" charset="-122"/>
              </a:rPr>
              <a:t>3.</a:t>
            </a:r>
            <a:r>
              <a:rPr lang="zh-CN" altLang="en-US" sz="2400" dirty="0" smtClean="0">
                <a:latin typeface="黑体" panose="02010609060101010101" pitchFamily="49" charset="-122"/>
                <a:ea typeface="黑体" panose="02010609060101010101" pitchFamily="49" charset="-122"/>
              </a:rPr>
              <a:t>标准制定与国际对接体现大国担当；</a:t>
            </a:r>
            <a:endParaRPr lang="en-US" altLang="zh-CN" sz="2400" dirty="0" smtClean="0">
              <a:latin typeface="黑体" panose="02010609060101010101" pitchFamily="49" charset="-122"/>
              <a:ea typeface="黑体" panose="02010609060101010101" pitchFamily="49" charset="-122"/>
            </a:endParaRPr>
          </a:p>
          <a:p>
            <a:pPr>
              <a:spcBef>
                <a:spcPts val="1200"/>
              </a:spcBef>
            </a:pPr>
            <a:r>
              <a:rPr lang="en-US" altLang="zh-CN" sz="2400" dirty="0" smtClean="0">
                <a:latin typeface="黑体" panose="02010609060101010101" pitchFamily="49" charset="-122"/>
                <a:ea typeface="黑体" panose="02010609060101010101" pitchFamily="49" charset="-122"/>
              </a:rPr>
              <a:t>4.</a:t>
            </a:r>
            <a:r>
              <a:rPr lang="zh-CN" altLang="en-US" sz="2400" dirty="0" smtClean="0">
                <a:latin typeface="黑体" panose="02010609060101010101" pitchFamily="49" charset="-122"/>
                <a:ea typeface="黑体" panose="02010609060101010101" pitchFamily="49" charset="-122"/>
              </a:rPr>
              <a:t>园区是实现碳中和的先行示范，与</a:t>
            </a:r>
            <a:r>
              <a:rPr lang="zh-CN" altLang="en-US" sz="2400" dirty="0">
                <a:latin typeface="黑体" panose="02010609060101010101" pitchFamily="49" charset="-122"/>
                <a:ea typeface="黑体" panose="02010609060101010101" pitchFamily="49" charset="-122"/>
              </a:rPr>
              <a:t>行业结合是实现碳中和的有效手段</a:t>
            </a:r>
            <a:r>
              <a:rPr lang="zh-CN" altLang="en-US" sz="2400" dirty="0" smtClean="0">
                <a:latin typeface="黑体" panose="02010609060101010101" pitchFamily="49" charset="-122"/>
                <a:ea typeface="黑体" panose="02010609060101010101" pitchFamily="49" charset="-122"/>
              </a:rPr>
              <a:t>；</a:t>
            </a:r>
            <a:endParaRPr lang="en-US" altLang="zh-CN" sz="2400" dirty="0" smtClean="0">
              <a:latin typeface="黑体" panose="02010609060101010101" pitchFamily="49" charset="-122"/>
              <a:ea typeface="黑体" panose="02010609060101010101" pitchFamily="49" charset="-122"/>
            </a:endParaRPr>
          </a:p>
          <a:p>
            <a:pPr>
              <a:spcBef>
                <a:spcPts val="1200"/>
              </a:spcBef>
            </a:pPr>
            <a:r>
              <a:rPr lang="en-US" altLang="zh-CN" sz="2400" dirty="0" smtClean="0">
                <a:latin typeface="黑体" panose="02010609060101010101" pitchFamily="49" charset="-122"/>
                <a:ea typeface="黑体" panose="02010609060101010101" pitchFamily="49" charset="-122"/>
              </a:rPr>
              <a:t>5.</a:t>
            </a:r>
            <a:r>
              <a:rPr lang="zh-CN" altLang="en-US" sz="2400" dirty="0" smtClean="0">
                <a:latin typeface="黑体" panose="02010609060101010101" pitchFamily="49" charset="-122"/>
                <a:ea typeface="黑体" panose="02010609060101010101" pitchFamily="49" charset="-122"/>
              </a:rPr>
              <a:t>碳中和不是新能源的简单利用，而应考虑能源综合利用；</a:t>
            </a:r>
            <a:endParaRPr lang="en-US" altLang="zh-CN" sz="2400" dirty="0" smtClean="0">
              <a:latin typeface="黑体" panose="02010609060101010101" pitchFamily="49" charset="-122"/>
              <a:ea typeface="黑体" panose="02010609060101010101" pitchFamily="49" charset="-122"/>
            </a:endParaRPr>
          </a:p>
          <a:p>
            <a:pPr>
              <a:spcBef>
                <a:spcPts val="1200"/>
              </a:spcBef>
            </a:pPr>
            <a:r>
              <a:rPr lang="en-US" altLang="zh-CN" sz="2400" dirty="0" smtClean="0">
                <a:latin typeface="黑体" panose="02010609060101010101" pitchFamily="49" charset="-122"/>
                <a:ea typeface="黑体" panose="02010609060101010101" pitchFamily="49" charset="-122"/>
              </a:rPr>
              <a:t>6.</a:t>
            </a:r>
            <a:r>
              <a:rPr lang="zh-CN" altLang="en-US" sz="2400" dirty="0" smtClean="0">
                <a:latin typeface="黑体" panose="02010609060101010101" pitchFamily="49" charset="-122"/>
                <a:ea typeface="黑体" panose="02010609060101010101" pitchFamily="49" charset="-122"/>
              </a:rPr>
              <a:t>新能源发电技术新突破与日俱增；</a:t>
            </a:r>
            <a:endParaRPr lang="en-US" altLang="zh-CN" sz="2400" dirty="0">
              <a:latin typeface="黑体" panose="02010609060101010101" pitchFamily="49" charset="-122"/>
              <a:ea typeface="黑体" panose="02010609060101010101" pitchFamily="49" charset="-122"/>
            </a:endParaRPr>
          </a:p>
          <a:p>
            <a:pPr>
              <a:spcBef>
                <a:spcPts val="1200"/>
              </a:spcBef>
            </a:pPr>
            <a:r>
              <a:rPr lang="en-US" altLang="zh-CN" sz="2400" dirty="0" smtClean="0">
                <a:latin typeface="黑体" panose="02010609060101010101" pitchFamily="49" charset="-122"/>
                <a:ea typeface="黑体" panose="02010609060101010101" pitchFamily="49" charset="-122"/>
              </a:rPr>
              <a:t>7.</a:t>
            </a:r>
            <a:r>
              <a:rPr lang="zh-CN" altLang="en-US" sz="2400" dirty="0">
                <a:latin typeface="黑体" panose="02010609060101010101" pitchFamily="49" charset="-122"/>
                <a:ea typeface="黑体" panose="02010609060101010101" pitchFamily="49" charset="-122"/>
              </a:rPr>
              <a:t>碳交易价格有较大上升空间，碳捕集成本下降还有待技术的进一步</a:t>
            </a:r>
            <a:r>
              <a:rPr lang="zh-CN" altLang="en-US" sz="2400" dirty="0" smtClean="0">
                <a:latin typeface="黑体" panose="02010609060101010101" pitchFamily="49" charset="-122"/>
                <a:ea typeface="黑体" panose="02010609060101010101" pitchFamily="49" charset="-122"/>
              </a:rPr>
              <a:t>发展；</a:t>
            </a:r>
            <a:endParaRPr lang="en-US" altLang="zh-CN" sz="2400" dirty="0" smtClean="0">
              <a:latin typeface="黑体" panose="02010609060101010101" pitchFamily="49" charset="-122"/>
              <a:ea typeface="黑体" panose="02010609060101010101" pitchFamily="49" charset="-122"/>
            </a:endParaRPr>
          </a:p>
          <a:p>
            <a:pPr>
              <a:spcBef>
                <a:spcPts val="1200"/>
              </a:spcBef>
            </a:pPr>
            <a:r>
              <a:rPr lang="en-US" altLang="zh-CN" sz="2400" dirty="0" smtClean="0">
                <a:latin typeface="黑体" panose="02010609060101010101" pitchFamily="49" charset="-122"/>
                <a:ea typeface="黑体" panose="02010609060101010101" pitchFamily="49" charset="-122"/>
              </a:rPr>
              <a:t>8.</a:t>
            </a:r>
            <a:r>
              <a:rPr lang="zh-CN" altLang="en-US" sz="2400" dirty="0" smtClean="0">
                <a:latin typeface="黑体" panose="02010609060101010101" pitchFamily="49" charset="-122"/>
                <a:ea typeface="黑体" panose="02010609060101010101" pitchFamily="49" charset="-122"/>
              </a:rPr>
              <a:t>自然碳汇对碳中和有重要作用，尤其是我国生态系统碳汇潜力较大，但只能作为补充。</a:t>
            </a:r>
            <a:endParaRPr lang="en-US" altLang="zh-CN"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0082758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p:cNvSpPr/>
          <p:nvPr/>
        </p:nvSpPr>
        <p:spPr>
          <a:xfrm flipV="1">
            <a:off x="2" y="3642359"/>
            <a:ext cx="12191999" cy="45719"/>
          </a:xfrm>
          <a:custGeom>
            <a:avLst/>
            <a:gdLst>
              <a:gd name="connsiteX0" fmla="*/ 0 w 12192000"/>
              <a:gd name="connsiteY0" fmla="*/ 0 h 3689702"/>
              <a:gd name="connsiteX1" fmla="*/ 12192000 w 12192000"/>
              <a:gd name="connsiteY1" fmla="*/ 0 h 3689702"/>
              <a:gd name="connsiteX2" fmla="*/ 12192000 w 12192000"/>
              <a:gd name="connsiteY2" fmla="*/ 2744284 h 3689702"/>
              <a:gd name="connsiteX3" fmla="*/ 12171645 w 12192000"/>
              <a:gd name="connsiteY3" fmla="*/ 2753087 h 3689702"/>
              <a:gd name="connsiteX4" fmla="*/ 6096001 w 12192000"/>
              <a:gd name="connsiteY4" fmla="*/ 3689702 h 3689702"/>
              <a:gd name="connsiteX5" fmla="*/ 20355 w 12192000"/>
              <a:gd name="connsiteY5" fmla="*/ 2753087 h 3689702"/>
              <a:gd name="connsiteX6" fmla="*/ 0 w 12192000"/>
              <a:gd name="connsiteY6" fmla="*/ 2744284 h 368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689702">
                <a:moveTo>
                  <a:pt x="0" y="0"/>
                </a:moveTo>
                <a:lnTo>
                  <a:pt x="12192000" y="0"/>
                </a:lnTo>
                <a:lnTo>
                  <a:pt x="12192000" y="2744284"/>
                </a:lnTo>
                <a:lnTo>
                  <a:pt x="12171645" y="2753087"/>
                </a:lnTo>
                <a:cubicBezTo>
                  <a:pt x="10788994" y="3321670"/>
                  <a:pt x="8582250" y="3689702"/>
                  <a:pt x="6096001" y="3689702"/>
                </a:cubicBezTo>
                <a:cubicBezTo>
                  <a:pt x="3609751" y="3689702"/>
                  <a:pt x="1403006" y="3321670"/>
                  <a:pt x="20355" y="2753087"/>
                </a:cubicBezTo>
                <a:lnTo>
                  <a:pt x="0" y="2744284"/>
                </a:lnTo>
                <a:close/>
              </a:path>
            </a:pathLst>
          </a:custGeom>
          <a:gradFill>
            <a:gsLst>
              <a:gs pos="25000">
                <a:schemeClr val="accent1">
                  <a:alpha val="95000"/>
                </a:schemeClr>
              </a:gs>
              <a:gs pos="100000">
                <a:schemeClr val="accent2"/>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2673350" y="3848470"/>
            <a:ext cx="6845300" cy="1897380"/>
            <a:chOff x="2103600" y="868680"/>
            <a:chExt cx="8244840" cy="5120640"/>
          </a:xfrm>
        </p:grpSpPr>
        <p:sp>
          <p:nvSpPr>
            <p:cNvPr id="4" name="椭圆 3"/>
            <p:cNvSpPr/>
            <p:nvPr/>
          </p:nvSpPr>
          <p:spPr>
            <a:xfrm>
              <a:off x="3535680" y="868680"/>
              <a:ext cx="5120640" cy="5120640"/>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2103600" y="2391562"/>
              <a:ext cx="8244840" cy="2491879"/>
            </a:xfrm>
            <a:prstGeom prst="rect">
              <a:avLst/>
            </a:prstGeom>
            <a:noFill/>
          </p:spPr>
          <p:txBody>
            <a:bodyPr wrap="square" rtlCol="0">
              <a:spAutoFit/>
            </a:bodyPr>
            <a:lstStyle/>
            <a:p>
              <a:pPr algn="ctr"/>
              <a:r>
                <a:rPr lang="zh-CN" altLang="en-US" sz="5400" dirty="0">
                  <a:solidFill>
                    <a:schemeClr val="accent1"/>
                  </a:solidFill>
                  <a:latin typeface="微软雅黑" panose="020B0503020204020204" pitchFamily="34" charset="-122"/>
                  <a:ea typeface="微软雅黑" panose="020B0503020204020204" pitchFamily="34" charset="-122"/>
                </a:rPr>
                <a:t>谢谢</a:t>
              </a:r>
              <a:r>
                <a:rPr lang="en-US" altLang="zh-CN" sz="5400" dirty="0">
                  <a:solidFill>
                    <a:schemeClr val="accent1"/>
                  </a:solidFill>
                  <a:latin typeface="微软雅黑" panose="020B0503020204020204" pitchFamily="34" charset="-122"/>
                  <a:ea typeface="微软雅黑" panose="020B0503020204020204" pitchFamily="34" charset="-122"/>
                </a:rPr>
                <a:t>!</a:t>
              </a:r>
              <a:endParaRPr lang="zh-CN" altLang="en-US" sz="5400" dirty="0">
                <a:solidFill>
                  <a:schemeClr val="accent1"/>
                </a:solidFill>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10068561" y="6446835"/>
            <a:ext cx="19476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600" normalizeH="0" baseline="0" noProof="0" dirty="0">
                <a:ln>
                  <a:noFill/>
                </a:ln>
                <a:solidFill>
                  <a:srgbClr val="1A2F86"/>
                </a:solidFill>
                <a:effectLst/>
                <a:uLnTx/>
                <a:uFillTx/>
                <a:latin typeface="微软雅黑" panose="020B0503020204020204" pitchFamily="34" charset="-122"/>
                <a:ea typeface="微软雅黑" panose="020B0503020204020204" pitchFamily="34" charset="-122"/>
              </a:rPr>
              <a:t>勤慎公忠</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4c64747d-13da-4ed7-bdf3-ab56259f14da"/>
  <p:tag name="COMMONDATA" val="eyJoZGlkIjoiNWQ4OTdmMTZmNDc1NDg0NWU0NzFjNmQzZjI2NTY1ZGM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24.xml><?xml version="1.0" encoding="utf-8"?>
<p:tagLst xmlns:a="http://schemas.openxmlformats.org/drawingml/2006/main" xmlns:r="http://schemas.openxmlformats.org/officeDocument/2006/relationships" xmlns:p="http://schemas.openxmlformats.org/presentationml/2006/main">
  <p:tag name="TABLE_ENDDRAG_ORIGIN_RECT" val="865*427"/>
  <p:tag name="TABLE_ENDDRAG_RECT" val="37*87*865*427"/>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458.9279527559055,&quot;left&quot;:0,&quot;top&quot;:11.875748031496062,&quot;width&quot;:9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ont">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14218</Words>
  <Application>Microsoft Office PowerPoint</Application>
  <PresentationFormat>宽屏</PresentationFormat>
  <Paragraphs>1287</Paragraphs>
  <Slides>98</Slides>
  <Notes>97</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98</vt:i4>
      </vt:variant>
    </vt:vector>
  </HeadingPairs>
  <TitlesOfParts>
    <vt:vector size="113" baseType="lpstr">
      <vt:lpstr>等线</vt:lpstr>
      <vt:lpstr>黑体</vt:lpstr>
      <vt:lpstr>华文楷体</vt:lpstr>
      <vt:lpstr>宋体</vt:lpstr>
      <vt:lpstr>微软雅黑</vt:lpstr>
      <vt:lpstr>Arial</vt:lpstr>
      <vt:lpstr>Calibri</vt:lpstr>
      <vt:lpstr>Calibri Light</vt:lpstr>
      <vt:lpstr>Cambria Math</vt:lpstr>
      <vt:lpstr>Symbol</vt:lpstr>
      <vt:lpstr>Times New Roman</vt:lpstr>
      <vt:lpstr>Wingdings</vt:lpstr>
      <vt:lpstr>Office 主题</vt:lpstr>
      <vt:lpstr>Worksheet</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689</cp:revision>
  <dcterms:created xsi:type="dcterms:W3CDTF">2023-04-14T00:51:00Z</dcterms:created>
  <dcterms:modified xsi:type="dcterms:W3CDTF">2025-05-23T13:58:34Z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9F0453A2F82D4E45812FF1CDFCF75310_13</vt:lpwstr>
  </property>
  <property fmtid="{D5CDD505-2E9C-101B-9397-08002B2CF9AE}" pid="3" name="KSOProductBuildVer">
    <vt:lpwstr>2052-12.1.0.20784</vt:lpwstr>
  </property>
</Properties>
</file>